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86" r:id="rId5"/>
    <p:sldId id="312" r:id="rId6"/>
    <p:sldId id="293" r:id="rId7"/>
    <p:sldId id="290" r:id="rId8"/>
    <p:sldId id="294" r:id="rId9"/>
    <p:sldId id="297" r:id="rId10"/>
    <p:sldId id="298" r:id="rId11"/>
    <p:sldId id="299" r:id="rId12"/>
    <p:sldId id="322" r:id="rId13"/>
    <p:sldId id="300" r:id="rId14"/>
    <p:sldId id="301" r:id="rId15"/>
    <p:sldId id="302" r:id="rId16"/>
    <p:sldId id="303" r:id="rId17"/>
    <p:sldId id="305" r:id="rId18"/>
    <p:sldId id="325" r:id="rId19"/>
    <p:sldId id="321" r:id="rId20"/>
    <p:sldId id="323" r:id="rId21"/>
    <p:sldId id="324" r:id="rId22"/>
    <p:sldId id="319" r:id="rId23"/>
    <p:sldId id="306" r:id="rId24"/>
    <p:sldId id="309" r:id="rId25"/>
    <p:sldId id="311" r:id="rId26"/>
    <p:sldId id="314" r:id="rId27"/>
    <p:sldId id="316" r:id="rId28"/>
    <p:sldId id="317" r:id="rId29"/>
    <p:sldId id="307" r:id="rId30"/>
    <p:sldId id="308" r:id="rId31"/>
  </p:sldIdLst>
  <p:sldSz cx="9144000" cy="5143500" type="screen16x9"/>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E8EAE9"/>
    <a:srgbClr val="D4D6DA"/>
    <a:srgbClr val="9DABAC"/>
    <a:srgbClr val="6A7C87"/>
    <a:srgbClr val="3D515C"/>
    <a:srgbClr val="2C3D45"/>
    <a:srgbClr val="000000"/>
    <a:srgbClr val="ABE569"/>
    <a:srgbClr val="00D7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4" autoAdjust="0"/>
    <p:restoredTop sz="55926" autoAdjust="0"/>
  </p:normalViewPr>
  <p:slideViewPr>
    <p:cSldViewPr>
      <p:cViewPr varScale="1">
        <p:scale>
          <a:sx n="86" d="100"/>
          <a:sy n="86" d="100"/>
        </p:scale>
        <p:origin x="2562" y="7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3186"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GB"/>
          </a:p>
        </p:txBody>
      </p:sp>
      <p:sp>
        <p:nvSpPr>
          <p:cNvPr id="3" name="Date Placeholder 2"/>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251B1E70-1D89-4B14-A5F5-43CE31A2E428}" type="datetimeFigureOut">
              <a:rPr lang="en-GB" smtClean="0"/>
              <a:pPr/>
              <a:t>06/09/2016</a:t>
            </a:fld>
            <a:endParaRPr lang="en-GB"/>
          </a:p>
        </p:txBody>
      </p:sp>
      <p:sp>
        <p:nvSpPr>
          <p:cNvPr id="4" name="Footer Placeholder 3"/>
          <p:cNvSpPr>
            <a:spLocks noGrp="1"/>
          </p:cNvSpPr>
          <p:nvPr>
            <p:ph type="ftr" sz="quarter" idx="2"/>
          </p:nvPr>
        </p:nvSpPr>
        <p:spPr>
          <a:xfrm>
            <a:off x="0" y="8829967"/>
            <a:ext cx="2982119" cy="464820"/>
          </a:xfrm>
          <a:prstGeom prst="rect">
            <a:avLst/>
          </a:prstGeom>
        </p:spPr>
        <p:txBody>
          <a:bodyPr vert="horz" lIns="92446" tIns="46223" rIns="92446" bIns="46223" rtlCol="0" anchor="b"/>
          <a:lstStyle>
            <a:lvl1pPr algn="l">
              <a:defRPr sz="1200"/>
            </a:lvl1pPr>
          </a:lstStyle>
          <a:p>
            <a:endParaRPr lang="en-GB"/>
          </a:p>
        </p:txBody>
      </p:sp>
      <p:sp>
        <p:nvSpPr>
          <p:cNvPr id="5" name="Slide Number Placeholder 4"/>
          <p:cNvSpPr>
            <a:spLocks noGrp="1"/>
          </p:cNvSpPr>
          <p:nvPr>
            <p:ph type="sldNum" sz="quarter" idx="3"/>
          </p:nvPr>
        </p:nvSpPr>
        <p:spPr>
          <a:xfrm>
            <a:off x="3898102" y="8829967"/>
            <a:ext cx="2982119" cy="464820"/>
          </a:xfrm>
          <a:prstGeom prst="rect">
            <a:avLst/>
          </a:prstGeom>
        </p:spPr>
        <p:txBody>
          <a:bodyPr vert="horz" lIns="92446" tIns="46223" rIns="92446" bIns="46223" rtlCol="0" anchor="b"/>
          <a:lstStyle>
            <a:lvl1pPr algn="r">
              <a:defRPr sz="1200"/>
            </a:lvl1pPr>
          </a:lstStyle>
          <a:p>
            <a:fld id="{0A33CE9B-620A-4A2E-9667-A4617D0A7794}" type="slidenum">
              <a:rPr lang="en-GB" smtClean="0"/>
              <a:pPr/>
              <a:t>‹#›</a:t>
            </a:fld>
            <a:endParaRPr lang="en-GB"/>
          </a:p>
        </p:txBody>
      </p:sp>
    </p:spTree>
    <p:extLst>
      <p:ext uri="{BB962C8B-B14F-4D97-AF65-F5344CB8AC3E}">
        <p14:creationId xmlns:p14="http://schemas.microsoft.com/office/powerpoint/2010/main" val="100378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GB"/>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86812F9C-B6F5-4959-82AA-65637A5EC1FF}" type="datetimeFigureOut">
              <a:rPr lang="en-GB" smtClean="0"/>
              <a:pPr/>
              <a:t>06/09/2016</a:t>
            </a:fld>
            <a:endParaRPr lang="en-GB"/>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GB"/>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GB"/>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554026FF-C702-4D93-8EE2-59D0C71AA474}" type="slidenum">
              <a:rPr lang="en-GB" smtClean="0"/>
              <a:pPr/>
              <a:t>‹#›</a:t>
            </a:fld>
            <a:endParaRPr lang="en-GB"/>
          </a:p>
        </p:txBody>
      </p:sp>
    </p:spTree>
    <p:extLst>
      <p:ext uri="{BB962C8B-B14F-4D97-AF65-F5344CB8AC3E}">
        <p14:creationId xmlns:p14="http://schemas.microsoft.com/office/powerpoint/2010/main" val="2209769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ncs.com.sg/"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intranet.microfocus.com/latestnews/Pages/Borland--Credits-hit-the-1-million-mark.aspx" TargetMode="External"/><Relationship Id="rId5" Type="http://schemas.openxmlformats.org/officeDocument/2006/relationships/hyperlink" Target="http://www.ais.co.th/livetv/" TargetMode="External"/><Relationship Id="rId4" Type="http://schemas.openxmlformats.org/officeDocument/2006/relationships/hyperlink" Target="http://info.singtel.co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now understand the Performance Testing Market landscape.</a:t>
            </a:r>
            <a:endParaRPr lang="en-US" dirty="0"/>
          </a:p>
        </p:txBody>
      </p:sp>
      <p:sp>
        <p:nvSpPr>
          <p:cNvPr id="4" name="Slide Number Placeholder 3"/>
          <p:cNvSpPr>
            <a:spLocks noGrp="1"/>
          </p:cNvSpPr>
          <p:nvPr>
            <p:ph type="sldNum" sz="quarter" idx="10"/>
          </p:nvPr>
        </p:nvSpPr>
        <p:spPr/>
        <p:txBody>
          <a:bodyPr/>
          <a:lstStyle/>
          <a:p>
            <a:fld id="{554026FF-C702-4D93-8EE2-59D0C71AA474}" type="slidenum">
              <a:rPr lang="en-GB" smtClean="0"/>
              <a:pPr/>
              <a:t>3</a:t>
            </a:fld>
            <a:endParaRPr lang="en-GB"/>
          </a:p>
        </p:txBody>
      </p:sp>
    </p:spTree>
    <p:extLst>
      <p:ext uri="{BB962C8B-B14F-4D97-AF65-F5344CB8AC3E}">
        <p14:creationId xmlns:p14="http://schemas.microsoft.com/office/powerpoint/2010/main" val="521095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Easily identify performance issues across builds within your continuous delivery pipeline.</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Simulates actual service usage to check if application infrastructure will scale accordingly.</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Accurately tests cloud services across a variety of browser to ensure the cloud infrastructure will scale accordingly.</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Simulates network speeds from various locations around the world to understand what the end user is experiencing.</a:t>
            </a:r>
          </a:p>
        </p:txBody>
      </p:sp>
      <p:sp>
        <p:nvSpPr>
          <p:cNvPr id="4" name="Slide Number Placeholder 3"/>
          <p:cNvSpPr>
            <a:spLocks noGrp="1"/>
          </p:cNvSpPr>
          <p:nvPr>
            <p:ph type="sldNum" sz="quarter" idx="10"/>
          </p:nvPr>
        </p:nvSpPr>
        <p:spPr/>
        <p:txBody>
          <a:bodyPr/>
          <a:lstStyle/>
          <a:p>
            <a:fld id="{0D4CCD6C-99B9-AA4E-8275-096EFDF14D99}" type="slidenum">
              <a:rPr lang="en-US" smtClean="0"/>
              <a:t>13</a:t>
            </a:fld>
            <a:endParaRPr lang="en-US"/>
          </a:p>
        </p:txBody>
      </p:sp>
    </p:spTree>
    <p:extLst>
      <p:ext uri="{BB962C8B-B14F-4D97-AF65-F5344CB8AC3E}">
        <p14:creationId xmlns:p14="http://schemas.microsoft.com/office/powerpoint/2010/main" val="560199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Micro</a:t>
            </a:r>
            <a:r>
              <a:rPr lang="en-US" b="1" baseline="0" dirty="0" smtClean="0"/>
              <a:t> Focus </a:t>
            </a:r>
            <a:r>
              <a:rPr lang="en-US" b="1" dirty="0" smtClean="0"/>
              <a:t>Silk Central:</a:t>
            </a:r>
            <a:r>
              <a:rPr lang="en-US" dirty="0" smtClean="0"/>
              <a:t> Unified platform to design, plan, execute and track all your functional and performance testing practices across devices and platforms</a:t>
            </a:r>
            <a:endParaRPr lang="en-US" b="1"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Micro Focus Silk</a:t>
            </a:r>
            <a:r>
              <a:rPr lang="en-US" b="1" baseline="0" dirty="0" smtClean="0"/>
              <a:t> Performer:</a:t>
            </a:r>
            <a:r>
              <a:rPr lang="en-US" baseline="0" dirty="0" smtClean="0"/>
              <a:t> </a:t>
            </a:r>
            <a:r>
              <a:rPr lang="en-US" dirty="0" smtClean="0"/>
              <a:t>Build performance and load testing automation that can represent your users across the globe on their devices, platforms and network of choice.</a:t>
            </a:r>
          </a:p>
          <a:p>
            <a:endParaRPr lang="en-US" dirty="0"/>
          </a:p>
        </p:txBody>
      </p:sp>
      <p:sp>
        <p:nvSpPr>
          <p:cNvPr id="4" name="Slide Number Placeholder 3"/>
          <p:cNvSpPr>
            <a:spLocks noGrp="1"/>
          </p:cNvSpPr>
          <p:nvPr>
            <p:ph type="sldNum" sz="quarter" idx="10"/>
          </p:nvPr>
        </p:nvSpPr>
        <p:spPr/>
        <p:txBody>
          <a:bodyPr/>
          <a:lstStyle/>
          <a:p>
            <a:fld id="{554026FF-C702-4D93-8EE2-59D0C71AA474}" type="slidenum">
              <a:rPr lang="en-GB" smtClean="0"/>
              <a:pPr/>
              <a:t>14</a:t>
            </a:fld>
            <a:endParaRPr lang="en-GB"/>
          </a:p>
        </p:txBody>
      </p:sp>
    </p:spTree>
    <p:extLst>
      <p:ext uri="{BB962C8B-B14F-4D97-AF65-F5344CB8AC3E}">
        <p14:creationId xmlns:p14="http://schemas.microsoft.com/office/powerpoint/2010/main" val="325591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xfrm>
            <a:off x="381000" y="685800"/>
            <a:ext cx="6096000" cy="3429000"/>
          </a:xfrm>
          <a:ln/>
        </p:spPr>
      </p:sp>
      <p:sp>
        <p:nvSpPr>
          <p:cNvPr id="181251" name="Notes Placeholder 2"/>
          <p:cNvSpPr>
            <a:spLocks noGrp="1"/>
          </p:cNvSpPr>
          <p:nvPr>
            <p:ph type="body" idx="1"/>
          </p:nvPr>
        </p:nvSpPr>
        <p:spPr>
          <a:noFill/>
          <a:ln/>
        </p:spPr>
        <p:txBody>
          <a:bodyPr/>
          <a:lstStyle/>
          <a:p>
            <a:endParaRPr lang="de-AT" smtClean="0"/>
          </a:p>
        </p:txBody>
      </p:sp>
      <p:sp>
        <p:nvSpPr>
          <p:cNvPr id="181252" name="Slide Number Placeholder 3"/>
          <p:cNvSpPr>
            <a:spLocks noGrp="1"/>
          </p:cNvSpPr>
          <p:nvPr>
            <p:ph type="sldNum" sz="quarter" idx="5"/>
          </p:nvPr>
        </p:nvSpPr>
        <p:spPr>
          <a:noFill/>
        </p:spPr>
        <p:txBody>
          <a:bodyPr/>
          <a:lstStyle/>
          <a:p>
            <a:fld id="{D550451B-3F95-4A52-9062-ACB182913CEA}" type="slidenum">
              <a:rPr lang="en-US" smtClean="0">
                <a:solidFill>
                  <a:prstClr val="black"/>
                </a:solidFill>
              </a:rPr>
              <a:pPr/>
              <a:t>15</a:t>
            </a:fld>
            <a:endParaRPr lang="en-US" smtClean="0">
              <a:solidFill>
                <a:prstClr val="black"/>
              </a:solidFill>
            </a:endParaRPr>
          </a:p>
        </p:txBody>
      </p:sp>
    </p:spTree>
    <p:extLst>
      <p:ext uri="{BB962C8B-B14F-4D97-AF65-F5344CB8AC3E}">
        <p14:creationId xmlns:p14="http://schemas.microsoft.com/office/powerpoint/2010/main" val="2930710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144B3327-3342-4F38-A3D2-6A11BF709F53}" type="slidenum">
              <a:rPr lang="en-US" smtClean="0">
                <a:solidFill>
                  <a:prstClr val="black"/>
                </a:solidFill>
                <a:latin typeface="Arial" pitchFamily="34" charset="0"/>
                <a:ea typeface="ヒラギノ角ゴ Pro W3" pitchFamily="-128" charset="-128"/>
              </a:rPr>
              <a:pPr/>
              <a:t>16</a:t>
            </a:fld>
            <a:endParaRPr lang="en-US" smtClean="0">
              <a:solidFill>
                <a:prstClr val="black"/>
              </a:solidFill>
              <a:latin typeface="Arial" pitchFamily="34" charset="0"/>
              <a:ea typeface="ヒラギノ角ゴ Pro W3" pitchFamily="-128" charset="-128"/>
            </a:endParaRPr>
          </a:p>
        </p:txBody>
      </p:sp>
      <p:sp>
        <p:nvSpPr>
          <p:cNvPr id="36867" name="Rectangle 2"/>
          <p:cNvSpPr>
            <a:spLocks noGrp="1" noRot="1" noChangeAspect="1" noChangeArrowheads="1" noTextEdit="1"/>
          </p:cNvSpPr>
          <p:nvPr>
            <p:ph type="sldImg"/>
          </p:nvPr>
        </p:nvSpPr>
        <p:spPr>
          <a:xfrm>
            <a:off x="382588" y="687388"/>
            <a:ext cx="6091237" cy="3427412"/>
          </a:xfrm>
          <a:ln/>
        </p:spPr>
      </p:sp>
      <p:sp>
        <p:nvSpPr>
          <p:cNvPr id="36868" name="Rectangle 3"/>
          <p:cNvSpPr>
            <a:spLocks noGrp="1" noChangeArrowheads="1"/>
          </p:cNvSpPr>
          <p:nvPr>
            <p:ph type="body" idx="1"/>
          </p:nvPr>
        </p:nvSpPr>
        <p:spPr>
          <a:xfrm>
            <a:off x="913992" y="4344358"/>
            <a:ext cx="5030018" cy="4111750"/>
          </a:xfrm>
          <a:noFill/>
          <a:ln/>
        </p:spPr>
        <p:txBody>
          <a:bodyPr/>
          <a:lstStyle/>
          <a:p>
            <a:pPr lvl="1" eaLnBrk="1" hangingPunct="1">
              <a:lnSpc>
                <a:spcPct val="80000"/>
              </a:lnSpc>
            </a:pPr>
            <a:endParaRPr lang="de-DE" sz="800" dirty="0"/>
          </a:p>
        </p:txBody>
      </p:sp>
    </p:spTree>
    <p:extLst>
      <p:ext uri="{BB962C8B-B14F-4D97-AF65-F5344CB8AC3E}">
        <p14:creationId xmlns:p14="http://schemas.microsoft.com/office/powerpoint/2010/main" val="1835849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https://intra.microfocus.net/company/borland-performs-the-largest-silk-performer-load-testing-with-ncs/</a:t>
            </a:r>
          </a:p>
          <a:p>
            <a:endParaRPr lang="de-AT" dirty="0" smtClean="0"/>
          </a:p>
          <a:p>
            <a:r>
              <a:rPr lang="en-GB" sz="1200" b="0" i="0" kern="1200" dirty="0" smtClean="0">
                <a:solidFill>
                  <a:schemeClr val="tx1"/>
                </a:solidFill>
                <a:effectLst/>
                <a:latin typeface="+mn-lt"/>
                <a:ea typeface="+mn-ea"/>
                <a:cs typeface="+mn-cs"/>
              </a:rPr>
              <a:t>Earlier this month,  </a:t>
            </a:r>
            <a:r>
              <a:rPr lang="en-GB" sz="1200" b="0" i="0" u="none" strike="noStrike" kern="1200" dirty="0" smtClean="0">
                <a:solidFill>
                  <a:schemeClr val="tx1"/>
                </a:solidFill>
                <a:effectLst/>
                <a:latin typeface="+mn-lt"/>
                <a:ea typeface="+mn-ea"/>
                <a:cs typeface="+mn-cs"/>
                <a:hlinkClick r:id="rId3"/>
              </a:rPr>
              <a:t>NCS</a:t>
            </a:r>
            <a:r>
              <a:rPr lang="en-GB" sz="1200" b="0" i="0" kern="1200" dirty="0" smtClean="0">
                <a:solidFill>
                  <a:schemeClr val="tx1"/>
                </a:solidFill>
                <a:effectLst/>
                <a:latin typeface="+mn-lt"/>
                <a:ea typeface="+mn-ea"/>
                <a:cs typeface="+mn-cs"/>
              </a:rPr>
              <a:t>,  a subsidiary of </a:t>
            </a:r>
            <a:r>
              <a:rPr lang="en-GB" sz="1200" b="0" i="0" u="none" strike="noStrike" kern="1200" dirty="0" err="1" smtClean="0">
                <a:solidFill>
                  <a:schemeClr val="tx1"/>
                </a:solidFill>
                <a:effectLst/>
                <a:latin typeface="+mn-lt"/>
                <a:ea typeface="+mn-ea"/>
                <a:cs typeface="+mn-cs"/>
                <a:hlinkClick r:id="rId4"/>
              </a:rPr>
              <a:t>Singtel</a:t>
            </a:r>
            <a:r>
              <a:rPr lang="en-GB" sz="1200" b="0" i="0" kern="1200" dirty="0" smtClean="0">
                <a:solidFill>
                  <a:schemeClr val="tx1"/>
                </a:solidFill>
                <a:effectLst/>
                <a:latin typeface="+mn-lt"/>
                <a:ea typeface="+mn-ea"/>
                <a:cs typeface="+mn-cs"/>
              </a:rPr>
              <a:t> and a Borland customer based in Singapore performed the largest Silk Performer load-test that was ever run by a customer.</a:t>
            </a:r>
          </a:p>
          <a:p>
            <a:r>
              <a:rPr lang="en-GB" sz="1200" b="0" i="0" kern="1200" dirty="0" smtClean="0">
                <a:solidFill>
                  <a:schemeClr val="tx1"/>
                </a:solidFill>
                <a:effectLst/>
                <a:latin typeface="+mn-lt"/>
                <a:ea typeface="+mn-ea"/>
                <a:cs typeface="+mn-cs"/>
              </a:rPr>
              <a:t>The </a:t>
            </a:r>
            <a:r>
              <a:rPr lang="en-GB" sz="1200" b="0" i="0" kern="1200" dirty="0" err="1" smtClean="0">
                <a:solidFill>
                  <a:schemeClr val="tx1"/>
                </a:solidFill>
                <a:effectLst/>
                <a:latin typeface="+mn-lt"/>
                <a:ea typeface="+mn-ea"/>
                <a:cs typeface="+mn-cs"/>
              </a:rPr>
              <a:t>infocommunications</a:t>
            </a:r>
            <a:r>
              <a:rPr lang="en-GB" sz="1200" b="0" i="0" kern="1200" dirty="0" smtClean="0">
                <a:solidFill>
                  <a:schemeClr val="tx1"/>
                </a:solidFill>
                <a:effectLst/>
                <a:latin typeface="+mn-lt"/>
                <a:ea typeface="+mn-ea"/>
                <a:cs typeface="+mn-cs"/>
              </a:rPr>
              <a:t> technology (ICT) service provider with more than 8,000 staff serving governments and large global commercial enterprises was providing back-end system  support to their customer, </a:t>
            </a:r>
            <a:r>
              <a:rPr lang="en-GB" sz="1200" b="0" i="0" u="none" strike="noStrike" kern="1200" dirty="0" smtClean="0">
                <a:solidFill>
                  <a:schemeClr val="tx1"/>
                </a:solidFill>
                <a:effectLst/>
                <a:latin typeface="+mn-lt"/>
                <a:ea typeface="+mn-ea"/>
                <a:cs typeface="+mn-cs"/>
                <a:hlinkClick r:id="rId5"/>
              </a:rPr>
              <a:t>AIS Thailand</a:t>
            </a:r>
            <a:r>
              <a:rPr lang="en-GB" sz="1200" b="0" i="0" kern="1200" dirty="0" smtClean="0">
                <a:solidFill>
                  <a:schemeClr val="tx1"/>
                </a:solidFill>
                <a:effectLst/>
                <a:latin typeface="+mn-lt"/>
                <a:ea typeface="+mn-ea"/>
                <a:cs typeface="+mn-cs"/>
              </a:rPr>
              <a:t> and required to run  a test involving 250k virtual users concurrently accessing a Video on Demand system.</a:t>
            </a:r>
          </a:p>
          <a:p>
            <a:r>
              <a:rPr lang="en-GB" sz="1200" b="0" i="0" kern="1200" dirty="0" smtClean="0">
                <a:solidFill>
                  <a:schemeClr val="tx1"/>
                </a:solidFill>
                <a:effectLst/>
                <a:latin typeface="+mn-lt"/>
                <a:ea typeface="+mn-ea"/>
                <a:cs typeface="+mn-cs"/>
              </a:rPr>
              <a:t>Gregor Rechberger, Product Manager from Borland comments, “This is a fantastic proof point of our technology and the ease of use of Silk Performer CloudBurst. The team was quick to set up and run the infrastructure required for this massive test within 10 minutes.”</a:t>
            </a:r>
          </a:p>
          <a:p>
            <a:r>
              <a:rPr lang="en-GB" sz="1200" b="0" i="0" kern="1200" dirty="0" smtClean="0">
                <a:solidFill>
                  <a:schemeClr val="tx1"/>
                </a:solidFill>
                <a:effectLst/>
                <a:latin typeface="+mn-lt"/>
                <a:ea typeface="+mn-ea"/>
                <a:cs typeface="+mn-cs"/>
              </a:rPr>
              <a:t>The test started with 10,000 virtual users on the first day and increased to more than 250,000 rapidly on the second day of testing. In order to scale up to 250,000 concurrent virtual users,  NCS used Silk Performer CloudBurst running 475 CloudBurst instances from the Singapore Amazon AWS data </a:t>
            </a:r>
            <a:r>
              <a:rPr lang="en-GB" sz="1200" b="0" i="0" kern="1200" dirty="0" err="1" smtClean="0">
                <a:solidFill>
                  <a:schemeClr val="tx1"/>
                </a:solidFill>
                <a:effectLst/>
                <a:latin typeface="+mn-lt"/>
                <a:ea typeface="+mn-ea"/>
                <a:cs typeface="+mn-cs"/>
              </a:rPr>
              <a:t>center</a:t>
            </a:r>
            <a:r>
              <a:rPr lang="en-GB" sz="1200" b="0" i="0" kern="1200" dirty="0" smtClean="0">
                <a:solidFill>
                  <a:schemeClr val="tx1"/>
                </a:solidFill>
                <a:effectLst/>
                <a:latin typeface="+mn-lt"/>
                <a:ea typeface="+mn-ea"/>
                <a:cs typeface="+mn-cs"/>
              </a:rPr>
              <a:t>.</a:t>
            </a:r>
          </a:p>
          <a:p>
            <a:r>
              <a:rPr lang="en-GB" sz="1200" b="0" i="0" kern="1200" dirty="0" smtClean="0">
                <a:solidFill>
                  <a:schemeClr val="tx1"/>
                </a:solidFill>
                <a:effectLst/>
                <a:latin typeface="+mn-lt"/>
                <a:ea typeface="+mn-ea"/>
                <a:cs typeface="+mn-cs"/>
              </a:rPr>
              <a:t>Silk Performer provides load testing and stress testing across web, mobile, and enterprise applications.  Although this is the largest Silk Performer load- test for a customer,  the Borland team has run performance application testing with more than 1 million virtual users internally on multiple occasions.</a:t>
            </a:r>
          </a:p>
          <a:p>
            <a:r>
              <a:rPr lang="en-GB" sz="1200" b="0" i="0" kern="1200" dirty="0" smtClean="0">
                <a:solidFill>
                  <a:schemeClr val="tx1"/>
                </a:solidFill>
                <a:effectLst/>
                <a:latin typeface="+mn-lt"/>
                <a:ea typeface="+mn-ea"/>
                <a:cs typeface="+mn-cs"/>
              </a:rPr>
              <a:t>The customer had spent $29K for </a:t>
            </a:r>
            <a:r>
              <a:rPr lang="en-GB" sz="1200" b="0" i="0" u="none" strike="noStrike" kern="1200" dirty="0" smtClean="0">
                <a:solidFill>
                  <a:schemeClr val="tx1"/>
                </a:solidFill>
                <a:effectLst/>
                <a:latin typeface="+mn-lt"/>
                <a:ea typeface="+mn-ea"/>
                <a:cs typeface="+mn-cs"/>
                <a:hlinkClick r:id="rId6"/>
              </a:rPr>
              <a:t>Borland Credits</a:t>
            </a:r>
            <a:r>
              <a:rPr lang="en-GB" sz="1200" b="0" i="0" kern="1200" dirty="0" smtClean="0">
                <a:solidFill>
                  <a:schemeClr val="tx1"/>
                </a:solidFill>
                <a:effectLst/>
                <a:latin typeface="+mn-lt"/>
                <a:ea typeface="+mn-ea"/>
                <a:cs typeface="+mn-cs"/>
              </a:rPr>
              <a:t> (the flexible, pay-as-you-go testing virtual currency) to run the load tests for several hours.  With Borland Credits, you are only charged for what you use. </a:t>
            </a:r>
            <a:r>
              <a:rPr lang="en-GB" sz="1200" b="0" i="0" kern="1200" smtClean="0">
                <a:solidFill>
                  <a:schemeClr val="tx1"/>
                </a:solidFill>
                <a:effectLst/>
                <a:latin typeface="+mn-lt"/>
                <a:ea typeface="+mn-ea"/>
                <a:cs typeface="+mn-cs"/>
              </a:rPr>
              <a:t>This eliminates up-front and unexpected capital expenses and the ongoing cost of maintaining complex infrastructures.</a:t>
            </a:r>
          </a:p>
          <a:p>
            <a:endParaRPr lang="en-US" dirty="0"/>
          </a:p>
        </p:txBody>
      </p:sp>
      <p:sp>
        <p:nvSpPr>
          <p:cNvPr id="4" name="Slide Number Placeholder 3"/>
          <p:cNvSpPr>
            <a:spLocks noGrp="1"/>
          </p:cNvSpPr>
          <p:nvPr>
            <p:ph type="sldNum" sz="quarter" idx="10"/>
          </p:nvPr>
        </p:nvSpPr>
        <p:spPr/>
        <p:txBody>
          <a:bodyPr/>
          <a:lstStyle/>
          <a:p>
            <a:fld id="{0D4CCD6C-99B9-AA4E-8275-096EFDF14D99}" type="slidenum">
              <a:rPr lang="en-US" smtClean="0"/>
              <a:t>20</a:t>
            </a:fld>
            <a:endParaRPr lang="en-US"/>
          </a:p>
        </p:txBody>
      </p:sp>
    </p:spTree>
    <p:extLst>
      <p:ext uri="{BB962C8B-B14F-4D97-AF65-F5344CB8AC3E}">
        <p14:creationId xmlns:p14="http://schemas.microsoft.com/office/powerpoint/2010/main" val="1862386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4026FF-C702-4D93-8EE2-59D0C71AA474}" type="slidenum">
              <a:rPr lang="en-GB" smtClean="0"/>
              <a:pPr/>
              <a:t>25</a:t>
            </a:fld>
            <a:endParaRPr lang="en-GB"/>
          </a:p>
        </p:txBody>
      </p:sp>
    </p:spTree>
    <p:extLst>
      <p:ext uri="{BB962C8B-B14F-4D97-AF65-F5344CB8AC3E}">
        <p14:creationId xmlns:p14="http://schemas.microsoft.com/office/powerpoint/2010/main" val="419454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4026FF-C702-4D93-8EE2-59D0C71AA474}" type="slidenum">
              <a:rPr lang="en-GB" smtClean="0"/>
              <a:pPr/>
              <a:t>27</a:t>
            </a:fld>
            <a:endParaRPr lang="en-GB"/>
          </a:p>
        </p:txBody>
      </p:sp>
    </p:spTree>
    <p:extLst>
      <p:ext uri="{BB962C8B-B14F-4D97-AF65-F5344CB8AC3E}">
        <p14:creationId xmlns:p14="http://schemas.microsoft.com/office/powerpoint/2010/main" val="1017674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latin typeface="Arial MT Lt" pitchFamily="112" charset="0"/>
              </a:rPr>
              <a:t>Over many years innovation has been at the forefront for most organizations – although this has created now a very complex environment. This has changed massively in the</a:t>
            </a:r>
            <a:r>
              <a:rPr lang="en-GB" baseline="0" dirty="0" smtClean="0">
                <a:latin typeface="Arial MT Lt" pitchFamily="112" charset="0"/>
              </a:rPr>
              <a:t> relatively short history of the IT industry. Co-located, highly cohesive teams with deep subject matter expertise have become highly distributed, multi-disciplined teams that work at speed. Over time, the realization of new computing platforms, new networking infrastructures and new application access models has produced a very complex picture, and enterprise organizations need to balance many combinations of these simultaneously. This has extended further again with </a:t>
            </a:r>
            <a:r>
              <a:rPr lang="en-GB" b="1" baseline="0" dirty="0" smtClean="0">
                <a:latin typeface="Arial MT Lt" pitchFamily="112" charset="0"/>
              </a:rPr>
              <a:t>DevOps, </a:t>
            </a:r>
            <a:r>
              <a:rPr lang="en-GB" b="1" baseline="0" dirty="0" err="1" smtClean="0">
                <a:latin typeface="Arial MT Lt" pitchFamily="112" charset="0"/>
              </a:rPr>
              <a:t>IoT</a:t>
            </a:r>
            <a:r>
              <a:rPr lang="en-GB" b="1" baseline="0" dirty="0" smtClean="0">
                <a:latin typeface="Arial MT Lt" pitchFamily="112" charset="0"/>
              </a:rPr>
              <a:t>, Cloud and Mobile </a:t>
            </a:r>
            <a:r>
              <a:rPr lang="en-GB" baseline="0" dirty="0" smtClean="0">
                <a:latin typeface="Arial MT Lt" pitchFamily="112" charset="0"/>
              </a:rPr>
              <a:t>technologies.</a:t>
            </a:r>
            <a:endParaRPr lang="en-US" dirty="0" smtClean="0"/>
          </a:p>
          <a:p>
            <a:endParaRPr lang="en-US" dirty="0"/>
          </a:p>
        </p:txBody>
      </p:sp>
      <p:sp>
        <p:nvSpPr>
          <p:cNvPr id="4" name="Slide Number Placeholder 3"/>
          <p:cNvSpPr>
            <a:spLocks noGrp="1"/>
          </p:cNvSpPr>
          <p:nvPr>
            <p:ph type="sldNum" sz="quarter" idx="10"/>
          </p:nvPr>
        </p:nvSpPr>
        <p:spPr/>
        <p:txBody>
          <a:bodyPr/>
          <a:lstStyle/>
          <a:p>
            <a:fld id="{554026FF-C702-4D93-8EE2-59D0C71AA474}" type="slidenum">
              <a:rPr lang="en-GB" smtClean="0"/>
              <a:pPr/>
              <a:t>4</a:t>
            </a:fld>
            <a:endParaRPr lang="en-GB"/>
          </a:p>
        </p:txBody>
      </p:sp>
    </p:spTree>
    <p:extLst>
      <p:ext uri="{BB962C8B-B14F-4D97-AF65-F5344CB8AC3E}">
        <p14:creationId xmlns:p14="http://schemas.microsoft.com/office/powerpoint/2010/main" val="70789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Digital technologies – and the ways we use them in our personal lives</a:t>
            </a:r>
            <a:r>
              <a:rPr lang="en-GB" baseline="0" dirty="0" smtClean="0"/>
              <a:t> and </a:t>
            </a:r>
            <a:r>
              <a:rPr lang="en-GB" dirty="0" smtClean="0"/>
              <a:t>work – have  dramatically changed the face of business. The pace at which it is happening now is accelerating and faster than the pace of transformation in organizations. Digital transformation is the accelerating transformation of business activities, processes, and models to fully leverage the changes and opportunities of digital technologies. This is a direct response to the "age of the customer": Empowered buyers demand a new level of customer obsession! </a:t>
            </a:r>
          </a:p>
          <a:p>
            <a:r>
              <a:rPr lang="en-GB" dirty="0" smtClean="0"/>
              <a:t>In order to close the expectation gap between customer</a:t>
            </a:r>
            <a:r>
              <a:rPr lang="en-GB" baseline="0" dirty="0" smtClean="0"/>
              <a:t> expectations and business's responsiveness, organizations are massively shifting their budgets from the back office to the digital front office – from the 'systems of record' to the 'systems of engagement'.</a:t>
            </a:r>
            <a:endParaRPr lang="en-GB" dirty="0" smtClean="0"/>
          </a:p>
          <a:p>
            <a:r>
              <a:rPr lang="en-GB" dirty="0" smtClean="0"/>
              <a:t>Systems of record host processes! These are traditional enterprise applications like enterprise resource planning, finance/accounting and human capital management. </a:t>
            </a:r>
          </a:p>
          <a:p>
            <a:r>
              <a:rPr lang="en-GB" dirty="0" smtClean="0"/>
              <a:t>Systems of engagement touch people! Systems of engagement empower customers,</a:t>
            </a:r>
            <a:r>
              <a:rPr lang="en-GB" baseline="0" dirty="0" smtClean="0"/>
              <a:t> partners, and employees with context-rich apps and smart products to help them decide and act immediately </a:t>
            </a:r>
            <a:r>
              <a:rPr lang="en-GB" i="1" baseline="0" dirty="0" smtClean="0"/>
              <a:t>in their moments of need.</a:t>
            </a:r>
          </a:p>
          <a:p>
            <a:r>
              <a:rPr lang="en-GB" i="0" dirty="0" smtClean="0"/>
              <a:t>This represents a huge opportunity for us – in order to meet customer expectations the digital front end needs to work</a:t>
            </a:r>
            <a:r>
              <a:rPr lang="en-GB" i="0" baseline="0" dirty="0" smtClean="0"/>
              <a:t> flawlessly and fast across all channels and platforms, independent of browsers, devices, connection speeds and geographies. Lots of things that need to be tested!</a:t>
            </a:r>
            <a:endParaRPr lang="en-GB" i="0" dirty="0"/>
          </a:p>
        </p:txBody>
      </p:sp>
      <p:sp>
        <p:nvSpPr>
          <p:cNvPr id="4" name="Slide Number Placeholder 3"/>
          <p:cNvSpPr>
            <a:spLocks noGrp="1"/>
          </p:cNvSpPr>
          <p:nvPr>
            <p:ph type="sldNum" sz="quarter" idx="10"/>
          </p:nvPr>
        </p:nvSpPr>
        <p:spPr/>
        <p:txBody>
          <a:bodyPr/>
          <a:lstStyle/>
          <a:p>
            <a:fld id="{554026FF-C702-4D93-8EE2-59D0C71AA474}" type="slidenum">
              <a:rPr lang="en-GB" smtClean="0"/>
              <a:pPr/>
              <a:t>5</a:t>
            </a:fld>
            <a:endParaRPr lang="en-GB"/>
          </a:p>
        </p:txBody>
      </p:sp>
    </p:spTree>
    <p:extLst>
      <p:ext uri="{BB962C8B-B14F-4D97-AF65-F5344CB8AC3E}">
        <p14:creationId xmlns:p14="http://schemas.microsoft.com/office/powerpoint/2010/main" val="1026989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0" i="0" u="none" strike="noStrike" kern="1200" baseline="0" dirty="0" smtClean="0">
                <a:solidFill>
                  <a:schemeClr val="tx1"/>
                </a:solidFill>
                <a:latin typeface="+mn-lt"/>
                <a:ea typeface="+mn-ea"/>
                <a:cs typeface="+mn-cs"/>
              </a:rPr>
              <a:t>Within the customer journey, performance is today as important as any other functional aspect of your applications and websites.</a:t>
            </a:r>
          </a:p>
          <a:p>
            <a:pPr marL="0" indent="0">
              <a:buFont typeface="Arial" panose="020B0604020202020204" pitchFamily="34" charset="0"/>
              <a:buNone/>
            </a:pP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Leading Internet companies have long been obsessed with optimizing the performance of their websites. And several have published reports where they share their findings:</a:t>
            </a:r>
          </a:p>
          <a:p>
            <a:endParaRPr lang="en-GB"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Amazon for instance has performed experiments showing that for every 100ms delay, its sales decreased by 1% —  which translates to $6.8 million of decreased sales per year.</a:t>
            </a:r>
          </a:p>
          <a:p>
            <a:pPr marL="0" indent="0">
              <a:buFont typeface="Arial" panose="020B0604020202020204" pitchFamily="34" charset="0"/>
              <a:buNone/>
            </a:pPr>
            <a:endParaRPr lang="en-GB"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Also Microsoft has performed experiments showing that for every 100ms speed increase it was able to improve its revenue by 0.6% as a direct result. Therefore, if an engineer at Bing manages to improve performance by 10ms that more than pays for the annual cost of that engineer.</a:t>
            </a:r>
          </a:p>
          <a:p>
            <a:pPr marL="0" indent="0">
              <a:buFont typeface="Arial" panose="020B0604020202020204" pitchFamily="34" charset="0"/>
              <a:buNone/>
            </a:pPr>
            <a:endParaRPr lang="en-GB"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4CCD6C-99B9-AA4E-8275-096EFDF14D99}" type="slidenum">
              <a:rPr lang="en-US" smtClean="0"/>
              <a:t>6</a:t>
            </a:fld>
            <a:endParaRPr lang="en-US"/>
          </a:p>
        </p:txBody>
      </p:sp>
    </p:spTree>
    <p:extLst>
      <p:ext uri="{BB962C8B-B14F-4D97-AF65-F5344CB8AC3E}">
        <p14:creationId xmlns:p14="http://schemas.microsoft.com/office/powerpoint/2010/main" val="187724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To Market: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Technology and more specifically software are today’s organizations bless and curse. If from one side software can be leveraged as a faster way to deliver the next wave of competitive differentiator, it also lower the barriers of entry for existent and new competitors to provide faster, cheaper and better alternatives to your products and services offerings.</a:t>
            </a:r>
          </a:p>
          <a:p>
            <a:endParaRPr lang="en-US" dirty="0" smtClean="0"/>
          </a:p>
          <a:p>
            <a:endParaRPr lang="en-US" dirty="0" smtClean="0"/>
          </a:p>
          <a:p>
            <a:r>
              <a:rPr lang="en-US" dirty="0" smtClean="0"/>
              <a:t>Proliferation</a:t>
            </a:r>
            <a:r>
              <a:rPr lang="en-US" baseline="0" dirty="0" smtClean="0"/>
              <a:t> of Devices: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Customer have never had so many choices of browsers, platforms and devices in their life, and with choices comes preferences. Whatever is the customer preferred method of accessing an application, on their computer, phone or tablet, they expect applications to behave and perform exactly in the same way.</a:t>
            </a:r>
          </a:p>
          <a:p>
            <a:endParaRPr lang="en-US" baseline="0" dirty="0" smtClean="0"/>
          </a:p>
          <a:p>
            <a:endParaRPr lang="en-US" baseline="0" dirty="0" smtClean="0"/>
          </a:p>
          <a:p>
            <a:r>
              <a:rPr lang="en-US" baseline="0" dirty="0" smtClean="0"/>
              <a:t>User Experience:</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Users and customers interact with software and applications more frequently than ever before. Their overall experience is determined by a number of factors including the way services are delivered, the performance of the desired outcome and the ease of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Every user brings with them a set of pre-existing expectations and their tolerance for a poor experience has diminished significantly over the past few years.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D4CCD6C-99B9-AA4E-8275-096EFDF14D99}" type="slidenum">
              <a:rPr lang="en-US" smtClean="0"/>
              <a:t>7</a:t>
            </a:fld>
            <a:endParaRPr lang="en-US"/>
          </a:p>
        </p:txBody>
      </p:sp>
    </p:spTree>
    <p:extLst>
      <p:ext uri="{BB962C8B-B14F-4D97-AF65-F5344CB8AC3E}">
        <p14:creationId xmlns:p14="http://schemas.microsoft.com/office/powerpoint/2010/main" val="2076133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Development Teams</a:t>
            </a:r>
            <a:r>
              <a:rPr lang="en-US" baseline="0" dirty="0" smtClean="0"/>
              <a:t> need to:</a:t>
            </a:r>
          </a:p>
          <a:p>
            <a:endParaRPr lang="en-US" baseline="0" dirty="0" smtClean="0"/>
          </a:p>
          <a:p>
            <a:pPr marL="171450" indent="-171450">
              <a:buFont typeface="Arial" panose="020B0604020202020204" pitchFamily="34" charset="0"/>
              <a:buChar char="•"/>
            </a:pPr>
            <a:r>
              <a:rPr lang="en-US" dirty="0" smtClean="0"/>
              <a:t>Ensure mobile and web applications will work as expected on any device or platform that our customers may choose to use.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Make sure applications will deliver on the customers’ expectations, anytime, anywhere, independently of the number of users in the system.</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Enable </a:t>
            </a:r>
            <a:r>
              <a:rPr lang="en-US" sz="1200" kern="1200" baseline="0" dirty="0" smtClean="0">
                <a:solidFill>
                  <a:schemeClr val="tx1"/>
                </a:solidFill>
                <a:effectLst/>
                <a:latin typeface="+mn-lt"/>
                <a:ea typeface="+mn-ea"/>
                <a:cs typeface="+mn-cs"/>
              </a:rPr>
              <a:t>continuous delivery in DevOps to not disrupt application performance expectations and business continuity.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D4CCD6C-99B9-AA4E-8275-096EFDF14D99}" type="slidenum">
              <a:rPr lang="en-US" smtClean="0"/>
              <a:t>8</a:t>
            </a:fld>
            <a:endParaRPr lang="en-US"/>
          </a:p>
        </p:txBody>
      </p:sp>
    </p:spTree>
    <p:extLst>
      <p:ext uri="{BB962C8B-B14F-4D97-AF65-F5344CB8AC3E}">
        <p14:creationId xmlns:p14="http://schemas.microsoft.com/office/powerpoint/2010/main" val="1435512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Development Teams</a:t>
            </a:r>
            <a:r>
              <a:rPr lang="en-US" baseline="0" dirty="0" smtClean="0"/>
              <a:t> need to:</a:t>
            </a:r>
          </a:p>
          <a:p>
            <a:endParaRPr lang="en-US" baseline="0" dirty="0" smtClean="0"/>
          </a:p>
          <a:p>
            <a:pPr marL="171450" indent="-171450">
              <a:buFont typeface="Arial" panose="020B0604020202020204" pitchFamily="34" charset="0"/>
              <a:buChar char="•"/>
            </a:pPr>
            <a:r>
              <a:rPr lang="en-US" dirty="0" smtClean="0"/>
              <a:t>Ensure mobile and web applications will work as expected on any device or platform that our customers may choose to use.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Make sure applications will deliver on the customers’ expectations, anytime, anywhere, independently of the number of users in the system.</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Enable </a:t>
            </a:r>
            <a:r>
              <a:rPr lang="en-US" sz="1200" kern="1200" baseline="0" dirty="0" smtClean="0">
                <a:solidFill>
                  <a:schemeClr val="tx1"/>
                </a:solidFill>
                <a:effectLst/>
                <a:latin typeface="+mn-lt"/>
                <a:ea typeface="+mn-ea"/>
                <a:cs typeface="+mn-cs"/>
              </a:rPr>
              <a:t>continuous delivery in DevOps to not disrupt application performance expectations and business continuity.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D4CCD6C-99B9-AA4E-8275-096EFDF14D99}" type="slidenum">
              <a:rPr lang="en-US" smtClean="0"/>
              <a:t>9</a:t>
            </a:fld>
            <a:endParaRPr lang="en-US"/>
          </a:p>
        </p:txBody>
      </p:sp>
    </p:spTree>
    <p:extLst>
      <p:ext uri="{BB962C8B-B14F-4D97-AF65-F5344CB8AC3E}">
        <p14:creationId xmlns:p14="http://schemas.microsoft.com/office/powerpoint/2010/main" val="2859877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Build performance tests that can simulate transactions on different browsers across platforms and devices.</a:t>
            </a:r>
          </a:p>
          <a:p>
            <a:pPr marL="171450" indent="-171450">
              <a:buFont typeface="Arial" panose="020B0604020202020204" pitchFamily="34" charset="0"/>
              <a:buChar char="•"/>
            </a:pPr>
            <a:endParaRPr lang="en-US" dirty="0" smtClean="0"/>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Identify the root cause of application performance problems through powerful, end-to-end diagnostics capabilities</a:t>
            </a:r>
          </a:p>
          <a:p>
            <a:pPr marL="171450" lvl="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effectLst/>
                <a:latin typeface="+mn-lt"/>
                <a:ea typeface="+mn-ea"/>
                <a:cs typeface="+mn-cs"/>
              </a:rPr>
              <a:t>Accurately assess and report application performance </a:t>
            </a:r>
            <a:r>
              <a:rPr lang="en-US" dirty="0" smtClean="0"/>
              <a:t>issues across devices and platforms</a:t>
            </a:r>
            <a:r>
              <a:rPr lang="en-US" baseline="0" dirty="0" smtClean="0"/>
              <a:t> </a:t>
            </a:r>
            <a:r>
              <a:rPr lang="en-GB" sz="1200" kern="1200" dirty="0" smtClean="0">
                <a:solidFill>
                  <a:schemeClr val="tx1"/>
                </a:solidFill>
                <a:effectLst/>
                <a:latin typeface="+mn-lt"/>
                <a:ea typeface="+mn-ea"/>
                <a:cs typeface="+mn-cs"/>
              </a:rPr>
              <a:t>before 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Central repository coordinates and manages all performance testing and outlines inefficiencies.</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0D4CCD6C-99B9-AA4E-8275-096EFDF14D99}" type="slidenum">
              <a:rPr lang="en-US" smtClean="0"/>
              <a:t>11</a:t>
            </a:fld>
            <a:endParaRPr lang="en-US"/>
          </a:p>
        </p:txBody>
      </p:sp>
    </p:spTree>
    <p:extLst>
      <p:ext uri="{BB962C8B-B14F-4D97-AF65-F5344CB8AC3E}">
        <p14:creationId xmlns:p14="http://schemas.microsoft.com/office/powerpoint/2010/main" val="75870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Easily simulate users performance experience across multiple device/network bandwidth/geo location combinations.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Enable customers to easily collect and compare transaction’s performance across different geographical locations.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Leverage the cloud to reduce the cost and increase the accuracy of your performance testing</a:t>
            </a:r>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0D4CCD6C-99B9-AA4E-8275-096EFDF14D99}" type="slidenum">
              <a:rPr lang="en-US" smtClean="0"/>
              <a:t>12</a:t>
            </a:fld>
            <a:endParaRPr lang="en-US"/>
          </a:p>
        </p:txBody>
      </p:sp>
    </p:spTree>
    <p:extLst>
      <p:ext uri="{BB962C8B-B14F-4D97-AF65-F5344CB8AC3E}">
        <p14:creationId xmlns:p14="http://schemas.microsoft.com/office/powerpoint/2010/main" val="1670426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grpSp>
        <p:nvGrpSpPr>
          <p:cNvPr id="6" name="Group 5"/>
          <p:cNvGrpSpPr/>
          <p:nvPr userDrawn="1"/>
        </p:nvGrpSpPr>
        <p:grpSpPr>
          <a:xfrm>
            <a:off x="0" y="0"/>
            <a:ext cx="9144000" cy="5146675"/>
            <a:chOff x="0" y="0"/>
            <a:chExt cx="9144000" cy="5146675"/>
          </a:xfrm>
        </p:grpSpPr>
        <p:sp>
          <p:nvSpPr>
            <p:cNvPr id="7" name="Rectangle 6"/>
            <p:cNvSpPr/>
            <p:nvPr/>
          </p:nvSpPr>
          <p:spPr>
            <a:xfrm>
              <a:off x="0" y="0"/>
              <a:ext cx="5143500" cy="5143500"/>
            </a:xfrm>
            <a:prstGeom prst="rect">
              <a:avLst/>
            </a:prstGeom>
            <a:solidFill>
              <a:srgbClr val="019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p:nvPr/>
          </p:nvSpPr>
          <p:spPr>
            <a:xfrm>
              <a:off x="0" y="0"/>
              <a:ext cx="9144000" cy="5146675"/>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4946072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0014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140035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5348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824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40926 w 9144000"/>
                <a:gd name="connsiteY3" fmla="*/ 5143500 h 5143500"/>
                <a:gd name="connsiteX4" fmla="*/ 0 w 9144000"/>
                <a:gd name="connsiteY4" fmla="*/ 0 h 5143500"/>
                <a:gd name="connsiteX0" fmla="*/ 0 w 9144000"/>
                <a:gd name="connsiteY0" fmla="*/ 0 h 5146675"/>
                <a:gd name="connsiteX1" fmla="*/ 9144000 w 9144000"/>
                <a:gd name="connsiteY1" fmla="*/ 0 h 5146675"/>
                <a:gd name="connsiteX2" fmla="*/ 9144000 w 9144000"/>
                <a:gd name="connsiteY2" fmla="*/ 5143500 h 5146675"/>
                <a:gd name="connsiteX3" fmla="*/ 5144076 w 9144000"/>
                <a:gd name="connsiteY3" fmla="*/ 5146675 h 5146675"/>
                <a:gd name="connsiteX4" fmla="*/ 0 w 914400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146675">
                  <a:moveTo>
                    <a:pt x="0" y="0"/>
                  </a:moveTo>
                  <a:lnTo>
                    <a:pt x="9144000" y="0"/>
                  </a:lnTo>
                  <a:lnTo>
                    <a:pt x="9144000" y="5143500"/>
                  </a:lnTo>
                  <a:lnTo>
                    <a:pt x="5144076" y="51466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p:cNvSpPr>
            <a:spLocks noGrp="1"/>
          </p:cNvSpPr>
          <p:nvPr>
            <p:ph type="subTitle" idx="1"/>
          </p:nvPr>
        </p:nvSpPr>
        <p:spPr>
          <a:xfrm>
            <a:off x="683568" y="3867893"/>
            <a:ext cx="3200400" cy="914400"/>
          </a:xfrm>
        </p:spPr>
        <p:txBody>
          <a:bodyPr>
            <a:noAutofit/>
          </a:bodyPr>
          <a:lstStyle>
            <a:lvl1pPr marL="0" indent="0" algn="l">
              <a:buNone/>
              <a:defRPr sz="1400">
                <a:solidFill>
                  <a:schemeClr val="bg1"/>
                </a:solidFill>
                <a:latin typeface="Arial" charset="0"/>
                <a:ea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5" name="Title 9"/>
          <p:cNvSpPr>
            <a:spLocks noGrp="1"/>
          </p:cNvSpPr>
          <p:nvPr>
            <p:ph type="title"/>
          </p:nvPr>
        </p:nvSpPr>
        <p:spPr>
          <a:xfrm>
            <a:off x="683568" y="1707654"/>
            <a:ext cx="7931224" cy="1728192"/>
          </a:xfrm>
        </p:spPr>
        <p:txBody>
          <a:bodyPr anchor="t">
            <a:normAutofit/>
          </a:bodyPr>
          <a:lstStyle>
            <a:lvl1pPr algn="l">
              <a:defRPr sz="3800">
                <a:solidFill>
                  <a:schemeClr val="bg1"/>
                </a:solidFill>
                <a:latin typeface="Arial" charset="0"/>
                <a:ea typeface="Arial" charset="0"/>
                <a:cs typeface="Arial" charset="0"/>
              </a:defRPr>
            </a:lvl1pPr>
          </a:lstStyle>
          <a:p>
            <a:r>
              <a:rPr lang="en-US" smtClean="0"/>
              <a:t>Click to edit Master title style</a:t>
            </a:r>
            <a:endParaRPr lang="en-GB" dirty="0"/>
          </a:p>
        </p:txBody>
      </p:sp>
      <p:grpSp>
        <p:nvGrpSpPr>
          <p:cNvPr id="25" name="Group 24"/>
          <p:cNvGrpSpPr/>
          <p:nvPr userDrawn="1"/>
        </p:nvGrpSpPr>
        <p:grpSpPr>
          <a:xfrm>
            <a:off x="7502583" y="4345290"/>
            <a:ext cx="1184217" cy="283860"/>
            <a:chOff x="8190319" y="4629150"/>
            <a:chExt cx="725081" cy="173804"/>
          </a:xfrm>
          <a:solidFill>
            <a:srgbClr val="FFFFFF"/>
          </a:solidFill>
        </p:grpSpPr>
        <p:sp>
          <p:nvSpPr>
            <p:cNvPr id="26" name="Freeform 1"/>
            <p:cNvSpPr>
              <a:spLocks noChangeArrowheads="1"/>
            </p:cNvSpPr>
            <p:nvPr userDrawn="1"/>
          </p:nvSpPr>
          <p:spPr bwMode="auto">
            <a:xfrm>
              <a:off x="8224101" y="4629150"/>
              <a:ext cx="140022" cy="140186"/>
            </a:xfrm>
            <a:custGeom>
              <a:avLst/>
              <a:gdLst>
                <a:gd name="T0" fmla="*/ 3783 w 3784"/>
                <a:gd name="T1" fmla="*/ 0 h 3789"/>
                <a:gd name="T2" fmla="*/ 3783 w 3784"/>
                <a:gd name="T3" fmla="*/ 3788 h 3789"/>
                <a:gd name="T4" fmla="*/ 2874 w 3784"/>
                <a:gd name="T5" fmla="*/ 3788 h 3789"/>
                <a:gd name="T6" fmla="*/ 2874 w 3784"/>
                <a:gd name="T7" fmla="*/ 914 h 3789"/>
                <a:gd name="T8" fmla="*/ 0 w 3784"/>
                <a:gd name="T9" fmla="*/ 914 h 3789"/>
                <a:gd name="T10" fmla="*/ 0 w 3784"/>
                <a:gd name="T11" fmla="*/ 0 h 3789"/>
                <a:gd name="T12" fmla="*/ 3783 w 3784"/>
                <a:gd name="T13" fmla="*/ 0 h 3789"/>
              </a:gdLst>
              <a:ahLst/>
              <a:cxnLst>
                <a:cxn ang="0">
                  <a:pos x="T0" y="T1"/>
                </a:cxn>
                <a:cxn ang="0">
                  <a:pos x="T2" y="T3"/>
                </a:cxn>
                <a:cxn ang="0">
                  <a:pos x="T4" y="T5"/>
                </a:cxn>
                <a:cxn ang="0">
                  <a:pos x="T6" y="T7"/>
                </a:cxn>
                <a:cxn ang="0">
                  <a:pos x="T8" y="T9"/>
                </a:cxn>
                <a:cxn ang="0">
                  <a:pos x="T10" y="T11"/>
                </a:cxn>
                <a:cxn ang="0">
                  <a:pos x="T12" y="T13"/>
                </a:cxn>
              </a:cxnLst>
              <a:rect l="0" t="0" r="r" b="b"/>
              <a:pathLst>
                <a:path w="3784" h="3789">
                  <a:moveTo>
                    <a:pt x="3783" y="0"/>
                  </a:moveTo>
                  <a:lnTo>
                    <a:pt x="3783" y="3788"/>
                  </a:lnTo>
                  <a:lnTo>
                    <a:pt x="2874" y="3788"/>
                  </a:lnTo>
                  <a:lnTo>
                    <a:pt x="2874" y="914"/>
                  </a:lnTo>
                  <a:lnTo>
                    <a:pt x="0" y="914"/>
                  </a:lnTo>
                  <a:lnTo>
                    <a:pt x="0" y="0"/>
                  </a:lnTo>
                  <a:lnTo>
                    <a:pt x="3783" y="0"/>
                  </a:lnTo>
                </a:path>
              </a:pathLst>
            </a:custGeom>
            <a:grpFill/>
            <a:ln>
              <a:noFill/>
            </a:ln>
            <a:effectLst/>
          </p:spPr>
          <p:txBody>
            <a:bodyPr wrap="none" anchor="ctr"/>
            <a:lstStyle/>
            <a:p>
              <a:endParaRPr lang="en-US"/>
            </a:p>
          </p:txBody>
        </p:sp>
        <p:sp>
          <p:nvSpPr>
            <p:cNvPr id="27" name="Freeform 2"/>
            <p:cNvSpPr>
              <a:spLocks noChangeArrowheads="1"/>
            </p:cNvSpPr>
            <p:nvPr userDrawn="1"/>
          </p:nvSpPr>
          <p:spPr bwMode="auto">
            <a:xfrm>
              <a:off x="8190319" y="4662932"/>
              <a:ext cx="140186" cy="140022"/>
            </a:xfrm>
            <a:custGeom>
              <a:avLst/>
              <a:gdLst>
                <a:gd name="T0" fmla="*/ 3788 w 3789"/>
                <a:gd name="T1" fmla="*/ 2874 h 3784"/>
                <a:gd name="T2" fmla="*/ 3788 w 3789"/>
                <a:gd name="T3" fmla="*/ 3783 h 3784"/>
                <a:gd name="T4" fmla="*/ 0 w 3789"/>
                <a:gd name="T5" fmla="*/ 3783 h 3784"/>
                <a:gd name="T6" fmla="*/ 0 w 3789"/>
                <a:gd name="T7" fmla="*/ 0 h 3784"/>
                <a:gd name="T8" fmla="*/ 914 w 3789"/>
                <a:gd name="T9" fmla="*/ 0 h 3784"/>
                <a:gd name="T10" fmla="*/ 914 w 3789"/>
                <a:gd name="T11" fmla="*/ 2874 h 3784"/>
                <a:gd name="T12" fmla="*/ 3788 w 3789"/>
                <a:gd name="T13" fmla="*/ 2874 h 3784"/>
              </a:gdLst>
              <a:ahLst/>
              <a:cxnLst>
                <a:cxn ang="0">
                  <a:pos x="T0" y="T1"/>
                </a:cxn>
                <a:cxn ang="0">
                  <a:pos x="T2" y="T3"/>
                </a:cxn>
                <a:cxn ang="0">
                  <a:pos x="T4" y="T5"/>
                </a:cxn>
                <a:cxn ang="0">
                  <a:pos x="T6" y="T7"/>
                </a:cxn>
                <a:cxn ang="0">
                  <a:pos x="T8" y="T9"/>
                </a:cxn>
                <a:cxn ang="0">
                  <a:pos x="T10" y="T11"/>
                </a:cxn>
                <a:cxn ang="0">
                  <a:pos x="T12" y="T13"/>
                </a:cxn>
              </a:cxnLst>
              <a:rect l="0" t="0" r="r" b="b"/>
              <a:pathLst>
                <a:path w="3789" h="3784">
                  <a:moveTo>
                    <a:pt x="3788" y="2874"/>
                  </a:moveTo>
                  <a:lnTo>
                    <a:pt x="3788" y="3783"/>
                  </a:lnTo>
                  <a:lnTo>
                    <a:pt x="0" y="3783"/>
                  </a:lnTo>
                  <a:lnTo>
                    <a:pt x="0" y="0"/>
                  </a:lnTo>
                  <a:lnTo>
                    <a:pt x="914" y="0"/>
                  </a:lnTo>
                  <a:lnTo>
                    <a:pt x="914" y="2874"/>
                  </a:lnTo>
                  <a:lnTo>
                    <a:pt x="3788" y="2874"/>
                  </a:lnTo>
                </a:path>
              </a:pathLst>
            </a:custGeom>
            <a:grpFill/>
            <a:ln>
              <a:noFill/>
            </a:ln>
            <a:effectLst/>
          </p:spPr>
          <p:txBody>
            <a:bodyPr wrap="none" anchor="ctr"/>
            <a:lstStyle/>
            <a:p>
              <a:endParaRPr lang="en-US"/>
            </a:p>
          </p:txBody>
        </p:sp>
        <p:sp>
          <p:nvSpPr>
            <p:cNvPr id="28" name="Freeform 3"/>
            <p:cNvSpPr>
              <a:spLocks noChangeArrowheads="1"/>
            </p:cNvSpPr>
            <p:nvPr userDrawn="1"/>
          </p:nvSpPr>
          <p:spPr bwMode="auto">
            <a:xfrm>
              <a:off x="8405085" y="4629313"/>
              <a:ext cx="80945" cy="74907"/>
            </a:xfrm>
            <a:custGeom>
              <a:avLst/>
              <a:gdLst>
                <a:gd name="T0" fmla="*/ 2186 w 2187"/>
                <a:gd name="T1" fmla="*/ 2021 h 2022"/>
                <a:gd name="T2" fmla="*/ 2186 w 2187"/>
                <a:gd name="T3" fmla="*/ 0 h 2022"/>
                <a:gd name="T4" fmla="*/ 1795 w 2187"/>
                <a:gd name="T5" fmla="*/ 0 h 2022"/>
                <a:gd name="T6" fmla="*/ 1096 w 2187"/>
                <a:gd name="T7" fmla="*/ 1005 h 2022"/>
                <a:gd name="T8" fmla="*/ 397 w 2187"/>
                <a:gd name="T9" fmla="*/ 0 h 2022"/>
                <a:gd name="T10" fmla="*/ 0 w 2187"/>
                <a:gd name="T11" fmla="*/ 0 h 2022"/>
                <a:gd name="T12" fmla="*/ 0 w 2187"/>
                <a:gd name="T13" fmla="*/ 2021 h 2022"/>
                <a:gd name="T14" fmla="*/ 397 w 2187"/>
                <a:gd name="T15" fmla="*/ 2021 h 2022"/>
                <a:gd name="T16" fmla="*/ 397 w 2187"/>
                <a:gd name="T17" fmla="*/ 693 h 2022"/>
                <a:gd name="T18" fmla="*/ 977 w 2187"/>
                <a:gd name="T19" fmla="*/ 1533 h 2022"/>
                <a:gd name="T20" fmla="*/ 1215 w 2187"/>
                <a:gd name="T21" fmla="*/ 1533 h 2022"/>
                <a:gd name="T22" fmla="*/ 1789 w 2187"/>
                <a:gd name="T23" fmla="*/ 693 h 2022"/>
                <a:gd name="T24" fmla="*/ 1789 w 2187"/>
                <a:gd name="T25" fmla="*/ 2021 h 2022"/>
                <a:gd name="T26" fmla="*/ 2186 w 2187"/>
                <a:gd name="T27" fmla="*/ 2021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022">
                  <a:moveTo>
                    <a:pt x="2186" y="2021"/>
                  </a:moveTo>
                  <a:lnTo>
                    <a:pt x="2186" y="0"/>
                  </a:lnTo>
                  <a:lnTo>
                    <a:pt x="1795" y="0"/>
                  </a:lnTo>
                  <a:lnTo>
                    <a:pt x="1096" y="1005"/>
                  </a:lnTo>
                  <a:lnTo>
                    <a:pt x="397" y="0"/>
                  </a:lnTo>
                  <a:lnTo>
                    <a:pt x="0" y="0"/>
                  </a:lnTo>
                  <a:lnTo>
                    <a:pt x="0" y="2021"/>
                  </a:lnTo>
                  <a:lnTo>
                    <a:pt x="397" y="2021"/>
                  </a:lnTo>
                  <a:lnTo>
                    <a:pt x="397" y="693"/>
                  </a:lnTo>
                  <a:lnTo>
                    <a:pt x="977" y="1533"/>
                  </a:lnTo>
                  <a:lnTo>
                    <a:pt x="1215" y="1533"/>
                  </a:lnTo>
                  <a:lnTo>
                    <a:pt x="1789" y="693"/>
                  </a:lnTo>
                  <a:lnTo>
                    <a:pt x="1789" y="2021"/>
                  </a:lnTo>
                  <a:lnTo>
                    <a:pt x="2186" y="2021"/>
                  </a:lnTo>
                </a:path>
              </a:pathLst>
            </a:custGeom>
            <a:grpFill/>
            <a:ln>
              <a:noFill/>
            </a:ln>
            <a:effectLst/>
          </p:spPr>
          <p:txBody>
            <a:bodyPr wrap="none" anchor="ctr"/>
            <a:lstStyle/>
            <a:p>
              <a:endParaRPr lang="en-US"/>
            </a:p>
          </p:txBody>
        </p:sp>
        <p:sp>
          <p:nvSpPr>
            <p:cNvPr id="29" name="Freeform 4"/>
            <p:cNvSpPr>
              <a:spLocks noChangeArrowheads="1"/>
            </p:cNvSpPr>
            <p:nvPr userDrawn="1"/>
          </p:nvSpPr>
          <p:spPr bwMode="auto">
            <a:xfrm>
              <a:off x="8523729" y="4629313"/>
              <a:ext cx="14688" cy="74907"/>
            </a:xfrm>
            <a:custGeom>
              <a:avLst/>
              <a:gdLst>
                <a:gd name="T0" fmla="*/ 0 w 399"/>
                <a:gd name="T1" fmla="*/ 2021 h 2022"/>
                <a:gd name="T2" fmla="*/ 398 w 399"/>
                <a:gd name="T3" fmla="*/ 2021 h 2022"/>
                <a:gd name="T4" fmla="*/ 398 w 399"/>
                <a:gd name="T5" fmla="*/ 0 h 2022"/>
                <a:gd name="T6" fmla="*/ 0 w 399"/>
                <a:gd name="T7" fmla="*/ 0 h 2022"/>
                <a:gd name="T8" fmla="*/ 0 w 399"/>
                <a:gd name="T9" fmla="*/ 2021 h 2022"/>
              </a:gdLst>
              <a:ahLst/>
              <a:cxnLst>
                <a:cxn ang="0">
                  <a:pos x="T0" y="T1"/>
                </a:cxn>
                <a:cxn ang="0">
                  <a:pos x="T2" y="T3"/>
                </a:cxn>
                <a:cxn ang="0">
                  <a:pos x="T4" y="T5"/>
                </a:cxn>
                <a:cxn ang="0">
                  <a:pos x="T6" y="T7"/>
                </a:cxn>
                <a:cxn ang="0">
                  <a:pos x="T8" y="T9"/>
                </a:cxn>
              </a:cxnLst>
              <a:rect l="0" t="0" r="r" b="b"/>
              <a:pathLst>
                <a:path w="399" h="2022">
                  <a:moveTo>
                    <a:pt x="0" y="2021"/>
                  </a:moveTo>
                  <a:lnTo>
                    <a:pt x="398" y="2021"/>
                  </a:lnTo>
                  <a:lnTo>
                    <a:pt x="398" y="0"/>
                  </a:lnTo>
                  <a:lnTo>
                    <a:pt x="0" y="0"/>
                  </a:lnTo>
                  <a:lnTo>
                    <a:pt x="0" y="2021"/>
                  </a:lnTo>
                </a:path>
              </a:pathLst>
            </a:custGeom>
            <a:grpFill/>
            <a:ln>
              <a:noFill/>
            </a:ln>
            <a:effectLst/>
          </p:spPr>
          <p:txBody>
            <a:bodyPr wrap="none" anchor="ctr"/>
            <a:lstStyle/>
            <a:p>
              <a:endParaRPr lang="en-US"/>
            </a:p>
          </p:txBody>
        </p:sp>
        <p:sp>
          <p:nvSpPr>
            <p:cNvPr id="30" name="Freeform 5"/>
            <p:cNvSpPr>
              <a:spLocks noChangeArrowheads="1"/>
            </p:cNvSpPr>
            <p:nvPr userDrawn="1"/>
          </p:nvSpPr>
          <p:spPr bwMode="auto">
            <a:xfrm>
              <a:off x="8575952" y="4629313"/>
              <a:ext cx="73602" cy="74907"/>
            </a:xfrm>
            <a:custGeom>
              <a:avLst/>
              <a:gdLst>
                <a:gd name="T0" fmla="*/ 1988 w 1989"/>
                <a:gd name="T1" fmla="*/ 1823 h 2022"/>
                <a:gd name="T2" fmla="*/ 1988 w 1989"/>
                <a:gd name="T3" fmla="*/ 1823 h 2022"/>
                <a:gd name="T4" fmla="*/ 1988 w 1989"/>
                <a:gd name="T5" fmla="*/ 1368 h 2022"/>
                <a:gd name="T6" fmla="*/ 1591 w 1989"/>
                <a:gd name="T7" fmla="*/ 1374 h 2022"/>
                <a:gd name="T8" fmla="*/ 1591 w 1989"/>
                <a:gd name="T9" fmla="*/ 1630 h 2022"/>
                <a:gd name="T10" fmla="*/ 398 w 1989"/>
                <a:gd name="T11" fmla="*/ 1630 h 2022"/>
                <a:gd name="T12" fmla="*/ 398 w 1989"/>
                <a:gd name="T13" fmla="*/ 392 h 2022"/>
                <a:gd name="T14" fmla="*/ 1591 w 1989"/>
                <a:gd name="T15" fmla="*/ 392 h 2022"/>
                <a:gd name="T16" fmla="*/ 1591 w 1989"/>
                <a:gd name="T17" fmla="*/ 653 h 2022"/>
                <a:gd name="T18" fmla="*/ 1988 w 1989"/>
                <a:gd name="T19" fmla="*/ 653 h 2022"/>
                <a:gd name="T20" fmla="*/ 1988 w 1989"/>
                <a:gd name="T21" fmla="*/ 204 h 2022"/>
                <a:gd name="T22" fmla="*/ 1790 w 1989"/>
                <a:gd name="T23" fmla="*/ 0 h 2022"/>
                <a:gd name="T24" fmla="*/ 199 w 1989"/>
                <a:gd name="T25" fmla="*/ 0 h 2022"/>
                <a:gd name="T26" fmla="*/ 0 w 1989"/>
                <a:gd name="T27" fmla="*/ 204 h 2022"/>
                <a:gd name="T28" fmla="*/ 0 w 1989"/>
                <a:gd name="T29" fmla="*/ 1823 h 2022"/>
                <a:gd name="T30" fmla="*/ 199 w 1989"/>
                <a:gd name="T31" fmla="*/ 2021 h 2022"/>
                <a:gd name="T32" fmla="*/ 1790 w 1989"/>
                <a:gd name="T33" fmla="*/ 2021 h 2022"/>
                <a:gd name="T34" fmla="*/ 1988 w 1989"/>
                <a:gd name="T35" fmla="*/ 1823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9" h="2022">
                  <a:moveTo>
                    <a:pt x="1988" y="1823"/>
                  </a:moveTo>
                  <a:lnTo>
                    <a:pt x="1988" y="1823"/>
                  </a:lnTo>
                  <a:cubicBezTo>
                    <a:pt x="1988" y="1368"/>
                    <a:pt x="1988" y="1368"/>
                    <a:pt x="1988" y="1368"/>
                  </a:cubicBezTo>
                  <a:cubicBezTo>
                    <a:pt x="1591" y="1374"/>
                    <a:pt x="1591" y="1374"/>
                    <a:pt x="1591" y="1374"/>
                  </a:cubicBezTo>
                  <a:cubicBezTo>
                    <a:pt x="1591" y="1630"/>
                    <a:pt x="1591" y="1630"/>
                    <a:pt x="1591" y="1630"/>
                  </a:cubicBezTo>
                  <a:cubicBezTo>
                    <a:pt x="398" y="1630"/>
                    <a:pt x="398" y="1630"/>
                    <a:pt x="398" y="1630"/>
                  </a:cubicBezTo>
                  <a:cubicBezTo>
                    <a:pt x="398" y="392"/>
                    <a:pt x="398" y="392"/>
                    <a:pt x="398" y="392"/>
                  </a:cubicBezTo>
                  <a:cubicBezTo>
                    <a:pt x="1591" y="392"/>
                    <a:pt x="1591" y="392"/>
                    <a:pt x="1591" y="392"/>
                  </a:cubicBezTo>
                  <a:cubicBezTo>
                    <a:pt x="1591" y="653"/>
                    <a:pt x="1591" y="653"/>
                    <a:pt x="1591" y="653"/>
                  </a:cubicBezTo>
                  <a:cubicBezTo>
                    <a:pt x="1988" y="653"/>
                    <a:pt x="1988" y="653"/>
                    <a:pt x="1988" y="653"/>
                  </a:cubicBezTo>
                  <a:cubicBezTo>
                    <a:pt x="1988" y="204"/>
                    <a:pt x="1988" y="204"/>
                    <a:pt x="1988" y="204"/>
                  </a:cubicBezTo>
                  <a:cubicBezTo>
                    <a:pt x="1988" y="85"/>
                    <a:pt x="1903" y="0"/>
                    <a:pt x="1790" y="0"/>
                  </a:cubicBezTo>
                  <a:cubicBezTo>
                    <a:pt x="199" y="0"/>
                    <a:pt x="199" y="0"/>
                    <a:pt x="199" y="0"/>
                  </a:cubicBezTo>
                  <a:cubicBezTo>
                    <a:pt x="91" y="0"/>
                    <a:pt x="0" y="85"/>
                    <a:pt x="0" y="204"/>
                  </a:cubicBezTo>
                  <a:cubicBezTo>
                    <a:pt x="0" y="1823"/>
                    <a:pt x="0" y="1823"/>
                    <a:pt x="0" y="1823"/>
                  </a:cubicBezTo>
                  <a:cubicBezTo>
                    <a:pt x="0" y="1936"/>
                    <a:pt x="91" y="2021"/>
                    <a:pt x="199" y="2021"/>
                  </a:cubicBezTo>
                  <a:cubicBezTo>
                    <a:pt x="1790" y="2021"/>
                    <a:pt x="1790" y="2021"/>
                    <a:pt x="1790" y="2021"/>
                  </a:cubicBezTo>
                  <a:cubicBezTo>
                    <a:pt x="1903" y="2021"/>
                    <a:pt x="1988" y="1936"/>
                    <a:pt x="1988" y="1823"/>
                  </a:cubicBezTo>
                </a:path>
              </a:pathLst>
            </a:custGeom>
            <a:grpFill/>
            <a:ln>
              <a:noFill/>
            </a:ln>
            <a:effectLst/>
          </p:spPr>
          <p:txBody>
            <a:bodyPr wrap="none" anchor="ctr"/>
            <a:lstStyle/>
            <a:p>
              <a:endParaRPr lang="en-US"/>
            </a:p>
          </p:txBody>
        </p:sp>
        <p:sp>
          <p:nvSpPr>
            <p:cNvPr id="31" name="Freeform 6"/>
            <p:cNvSpPr>
              <a:spLocks noChangeArrowheads="1"/>
            </p:cNvSpPr>
            <p:nvPr userDrawn="1"/>
          </p:nvSpPr>
          <p:spPr bwMode="auto">
            <a:xfrm>
              <a:off x="8687415" y="4629313"/>
              <a:ext cx="73438" cy="74907"/>
            </a:xfrm>
            <a:custGeom>
              <a:avLst/>
              <a:gdLst>
                <a:gd name="T0" fmla="*/ 1982 w 1983"/>
                <a:gd name="T1" fmla="*/ 2021 h 2022"/>
                <a:gd name="T2" fmla="*/ 1982 w 1983"/>
                <a:gd name="T3" fmla="*/ 2021 h 2022"/>
                <a:gd name="T4" fmla="*/ 1386 w 1983"/>
                <a:gd name="T5" fmla="*/ 1215 h 2022"/>
                <a:gd name="T6" fmla="*/ 1783 w 1983"/>
                <a:gd name="T7" fmla="*/ 1215 h 2022"/>
                <a:gd name="T8" fmla="*/ 1982 w 1983"/>
                <a:gd name="T9" fmla="*/ 1011 h 2022"/>
                <a:gd name="T10" fmla="*/ 1982 w 1983"/>
                <a:gd name="T11" fmla="*/ 204 h 2022"/>
                <a:gd name="T12" fmla="*/ 1783 w 1983"/>
                <a:gd name="T13" fmla="*/ 0 h 2022"/>
                <a:gd name="T14" fmla="*/ 0 w 1983"/>
                <a:gd name="T15" fmla="*/ 0 h 2022"/>
                <a:gd name="T16" fmla="*/ 0 w 1983"/>
                <a:gd name="T17" fmla="*/ 2021 h 2022"/>
                <a:gd name="T18" fmla="*/ 397 w 1983"/>
                <a:gd name="T19" fmla="*/ 2021 h 2022"/>
                <a:gd name="T20" fmla="*/ 397 w 1983"/>
                <a:gd name="T21" fmla="*/ 1215 h 2022"/>
                <a:gd name="T22" fmla="*/ 886 w 1983"/>
                <a:gd name="T23" fmla="*/ 1215 h 2022"/>
                <a:gd name="T24" fmla="*/ 1482 w 1983"/>
                <a:gd name="T25" fmla="*/ 2021 h 2022"/>
                <a:gd name="T26" fmla="*/ 1982 w 1983"/>
                <a:gd name="T27" fmla="*/ 2021 h 2022"/>
                <a:gd name="T28" fmla="*/ 397 w 1983"/>
                <a:gd name="T29" fmla="*/ 392 h 2022"/>
                <a:gd name="T30" fmla="*/ 397 w 1983"/>
                <a:gd name="T31" fmla="*/ 392 h 2022"/>
                <a:gd name="T32" fmla="*/ 1585 w 1983"/>
                <a:gd name="T33" fmla="*/ 392 h 2022"/>
                <a:gd name="T34" fmla="*/ 1585 w 1983"/>
                <a:gd name="T35" fmla="*/ 817 h 2022"/>
                <a:gd name="T36" fmla="*/ 397 w 1983"/>
                <a:gd name="T37" fmla="*/ 817 h 2022"/>
                <a:gd name="T38" fmla="*/ 397 w 1983"/>
                <a:gd name="T39" fmla="*/ 3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3" h="2022">
                  <a:moveTo>
                    <a:pt x="1982" y="2021"/>
                  </a:moveTo>
                  <a:lnTo>
                    <a:pt x="1982" y="2021"/>
                  </a:lnTo>
                  <a:cubicBezTo>
                    <a:pt x="1386" y="1215"/>
                    <a:pt x="1386" y="1215"/>
                    <a:pt x="1386" y="1215"/>
                  </a:cubicBezTo>
                  <a:cubicBezTo>
                    <a:pt x="1783" y="1215"/>
                    <a:pt x="1783" y="1215"/>
                    <a:pt x="1783" y="1215"/>
                  </a:cubicBezTo>
                  <a:cubicBezTo>
                    <a:pt x="1897" y="1215"/>
                    <a:pt x="1982" y="1124"/>
                    <a:pt x="1982" y="1011"/>
                  </a:cubicBezTo>
                  <a:cubicBezTo>
                    <a:pt x="1982" y="204"/>
                    <a:pt x="1982" y="204"/>
                    <a:pt x="1982" y="204"/>
                  </a:cubicBezTo>
                  <a:cubicBezTo>
                    <a:pt x="1982" y="85"/>
                    <a:pt x="1897" y="0"/>
                    <a:pt x="1783" y="0"/>
                  </a:cubicBezTo>
                  <a:cubicBezTo>
                    <a:pt x="0" y="0"/>
                    <a:pt x="0" y="0"/>
                    <a:pt x="0" y="0"/>
                  </a:cubicBezTo>
                  <a:cubicBezTo>
                    <a:pt x="0" y="2021"/>
                    <a:pt x="0" y="2021"/>
                    <a:pt x="0" y="2021"/>
                  </a:cubicBezTo>
                  <a:cubicBezTo>
                    <a:pt x="397" y="2021"/>
                    <a:pt x="397" y="2021"/>
                    <a:pt x="397" y="2021"/>
                  </a:cubicBezTo>
                  <a:cubicBezTo>
                    <a:pt x="397" y="1215"/>
                    <a:pt x="397" y="1215"/>
                    <a:pt x="397" y="1215"/>
                  </a:cubicBezTo>
                  <a:cubicBezTo>
                    <a:pt x="886" y="1215"/>
                    <a:pt x="886" y="1215"/>
                    <a:pt x="886" y="1215"/>
                  </a:cubicBezTo>
                  <a:cubicBezTo>
                    <a:pt x="1482" y="2021"/>
                    <a:pt x="1482" y="2021"/>
                    <a:pt x="1482" y="2021"/>
                  </a:cubicBezTo>
                  <a:cubicBezTo>
                    <a:pt x="1982" y="2021"/>
                    <a:pt x="1982" y="2021"/>
                    <a:pt x="1982" y="2021"/>
                  </a:cubicBezTo>
                  <a:close/>
                  <a:moveTo>
                    <a:pt x="397" y="392"/>
                  </a:moveTo>
                  <a:lnTo>
                    <a:pt x="397" y="392"/>
                  </a:lnTo>
                  <a:cubicBezTo>
                    <a:pt x="1585" y="392"/>
                    <a:pt x="1585" y="392"/>
                    <a:pt x="1585" y="392"/>
                  </a:cubicBezTo>
                  <a:cubicBezTo>
                    <a:pt x="1585" y="817"/>
                    <a:pt x="1585" y="817"/>
                    <a:pt x="1585" y="817"/>
                  </a:cubicBezTo>
                  <a:cubicBezTo>
                    <a:pt x="397" y="817"/>
                    <a:pt x="397" y="817"/>
                    <a:pt x="397" y="817"/>
                  </a:cubicBezTo>
                  <a:cubicBezTo>
                    <a:pt x="397" y="392"/>
                    <a:pt x="397" y="392"/>
                    <a:pt x="397" y="392"/>
                  </a:cubicBezTo>
                  <a:close/>
                </a:path>
              </a:pathLst>
            </a:custGeom>
            <a:grpFill/>
            <a:ln>
              <a:noFill/>
            </a:ln>
            <a:effectLst/>
          </p:spPr>
          <p:txBody>
            <a:bodyPr wrap="none" anchor="ctr"/>
            <a:lstStyle/>
            <a:p>
              <a:endParaRPr lang="en-US"/>
            </a:p>
          </p:txBody>
        </p:sp>
        <p:sp>
          <p:nvSpPr>
            <p:cNvPr id="32" name="Freeform 7"/>
            <p:cNvSpPr>
              <a:spLocks noChangeArrowheads="1"/>
            </p:cNvSpPr>
            <p:nvPr userDrawn="1"/>
          </p:nvSpPr>
          <p:spPr bwMode="auto">
            <a:xfrm>
              <a:off x="8798551" y="4629313"/>
              <a:ext cx="73438" cy="74907"/>
            </a:xfrm>
            <a:custGeom>
              <a:avLst/>
              <a:gdLst>
                <a:gd name="T0" fmla="*/ 1983 w 1984"/>
                <a:gd name="T1" fmla="*/ 1823 h 2022"/>
                <a:gd name="T2" fmla="*/ 1983 w 1984"/>
                <a:gd name="T3" fmla="*/ 1823 h 2022"/>
                <a:gd name="T4" fmla="*/ 1983 w 1984"/>
                <a:gd name="T5" fmla="*/ 204 h 2022"/>
                <a:gd name="T6" fmla="*/ 1784 w 1984"/>
                <a:gd name="T7" fmla="*/ 0 h 2022"/>
                <a:gd name="T8" fmla="*/ 194 w 1984"/>
                <a:gd name="T9" fmla="*/ 0 h 2022"/>
                <a:gd name="T10" fmla="*/ 0 w 1984"/>
                <a:gd name="T11" fmla="*/ 204 h 2022"/>
                <a:gd name="T12" fmla="*/ 0 w 1984"/>
                <a:gd name="T13" fmla="*/ 1823 h 2022"/>
                <a:gd name="T14" fmla="*/ 194 w 1984"/>
                <a:gd name="T15" fmla="*/ 2021 h 2022"/>
                <a:gd name="T16" fmla="*/ 1784 w 1984"/>
                <a:gd name="T17" fmla="*/ 2021 h 2022"/>
                <a:gd name="T18" fmla="*/ 1983 w 1984"/>
                <a:gd name="T19" fmla="*/ 1823 h 2022"/>
                <a:gd name="T20" fmla="*/ 398 w 1984"/>
                <a:gd name="T21" fmla="*/ 392 h 2022"/>
                <a:gd name="T22" fmla="*/ 398 w 1984"/>
                <a:gd name="T23" fmla="*/ 392 h 2022"/>
                <a:gd name="T24" fmla="*/ 1585 w 1984"/>
                <a:gd name="T25" fmla="*/ 392 h 2022"/>
                <a:gd name="T26" fmla="*/ 1585 w 1984"/>
                <a:gd name="T27" fmla="*/ 1630 h 2022"/>
                <a:gd name="T28" fmla="*/ 398 w 1984"/>
                <a:gd name="T29" fmla="*/ 1630 h 2022"/>
                <a:gd name="T30" fmla="*/ 398 w 1984"/>
                <a:gd name="T31" fmla="*/ 3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4" h="2022">
                  <a:moveTo>
                    <a:pt x="1983" y="1823"/>
                  </a:moveTo>
                  <a:lnTo>
                    <a:pt x="1983" y="1823"/>
                  </a:lnTo>
                  <a:cubicBezTo>
                    <a:pt x="1983" y="204"/>
                    <a:pt x="1983" y="204"/>
                    <a:pt x="1983" y="204"/>
                  </a:cubicBezTo>
                  <a:cubicBezTo>
                    <a:pt x="1983" y="85"/>
                    <a:pt x="1898" y="0"/>
                    <a:pt x="1784" y="0"/>
                  </a:cubicBezTo>
                  <a:cubicBezTo>
                    <a:pt x="194" y="0"/>
                    <a:pt x="194" y="0"/>
                    <a:pt x="194" y="0"/>
                  </a:cubicBezTo>
                  <a:cubicBezTo>
                    <a:pt x="86" y="0"/>
                    <a:pt x="0" y="85"/>
                    <a:pt x="0" y="204"/>
                  </a:cubicBezTo>
                  <a:cubicBezTo>
                    <a:pt x="0" y="1823"/>
                    <a:pt x="0" y="1823"/>
                    <a:pt x="0" y="1823"/>
                  </a:cubicBezTo>
                  <a:cubicBezTo>
                    <a:pt x="0" y="1936"/>
                    <a:pt x="86" y="2021"/>
                    <a:pt x="194" y="2021"/>
                  </a:cubicBezTo>
                  <a:cubicBezTo>
                    <a:pt x="1784" y="2021"/>
                    <a:pt x="1784" y="2021"/>
                    <a:pt x="1784" y="2021"/>
                  </a:cubicBezTo>
                  <a:cubicBezTo>
                    <a:pt x="1898" y="2021"/>
                    <a:pt x="1983" y="1936"/>
                    <a:pt x="1983" y="1823"/>
                  </a:cubicBezTo>
                  <a:close/>
                  <a:moveTo>
                    <a:pt x="398" y="392"/>
                  </a:moveTo>
                  <a:lnTo>
                    <a:pt x="398" y="392"/>
                  </a:lnTo>
                  <a:cubicBezTo>
                    <a:pt x="1585" y="392"/>
                    <a:pt x="1585" y="392"/>
                    <a:pt x="1585" y="392"/>
                  </a:cubicBezTo>
                  <a:cubicBezTo>
                    <a:pt x="1585" y="1630"/>
                    <a:pt x="1585" y="1630"/>
                    <a:pt x="1585" y="1630"/>
                  </a:cubicBezTo>
                  <a:cubicBezTo>
                    <a:pt x="398" y="1630"/>
                    <a:pt x="398" y="1630"/>
                    <a:pt x="398" y="1630"/>
                  </a:cubicBezTo>
                  <a:cubicBezTo>
                    <a:pt x="398" y="392"/>
                    <a:pt x="398" y="392"/>
                    <a:pt x="398" y="392"/>
                  </a:cubicBezTo>
                  <a:close/>
                </a:path>
              </a:pathLst>
            </a:custGeom>
            <a:grpFill/>
            <a:ln>
              <a:noFill/>
            </a:ln>
            <a:effectLst/>
          </p:spPr>
          <p:txBody>
            <a:bodyPr wrap="none" anchor="ctr"/>
            <a:lstStyle/>
            <a:p>
              <a:endParaRPr lang="en-US"/>
            </a:p>
          </p:txBody>
        </p:sp>
        <p:sp>
          <p:nvSpPr>
            <p:cNvPr id="33" name="Freeform 8"/>
            <p:cNvSpPr>
              <a:spLocks noChangeArrowheads="1"/>
            </p:cNvSpPr>
            <p:nvPr userDrawn="1"/>
          </p:nvSpPr>
          <p:spPr bwMode="auto">
            <a:xfrm>
              <a:off x="8405085" y="4727557"/>
              <a:ext cx="73601" cy="75070"/>
            </a:xfrm>
            <a:custGeom>
              <a:avLst/>
              <a:gdLst>
                <a:gd name="T0" fmla="*/ 1988 w 1989"/>
                <a:gd name="T1" fmla="*/ 398 h 2028"/>
                <a:gd name="T2" fmla="*/ 1988 w 1989"/>
                <a:gd name="T3" fmla="*/ 0 h 2028"/>
                <a:gd name="T4" fmla="*/ 0 w 1989"/>
                <a:gd name="T5" fmla="*/ 0 h 2028"/>
                <a:gd name="T6" fmla="*/ 0 w 1989"/>
                <a:gd name="T7" fmla="*/ 2027 h 2028"/>
                <a:gd name="T8" fmla="*/ 397 w 1989"/>
                <a:gd name="T9" fmla="*/ 2027 h 2028"/>
                <a:gd name="T10" fmla="*/ 397 w 1989"/>
                <a:gd name="T11" fmla="*/ 1215 h 2028"/>
                <a:gd name="T12" fmla="*/ 1590 w 1989"/>
                <a:gd name="T13" fmla="*/ 1215 h 2028"/>
                <a:gd name="T14" fmla="*/ 1590 w 1989"/>
                <a:gd name="T15" fmla="*/ 812 h 2028"/>
                <a:gd name="T16" fmla="*/ 397 w 1989"/>
                <a:gd name="T17" fmla="*/ 812 h 2028"/>
                <a:gd name="T18" fmla="*/ 397 w 1989"/>
                <a:gd name="T19" fmla="*/ 398 h 2028"/>
                <a:gd name="T20" fmla="*/ 1988 w 1989"/>
                <a:gd name="T21" fmla="*/ 39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9" h="2028">
                  <a:moveTo>
                    <a:pt x="1988" y="398"/>
                  </a:moveTo>
                  <a:lnTo>
                    <a:pt x="1988" y="0"/>
                  </a:lnTo>
                  <a:lnTo>
                    <a:pt x="0" y="0"/>
                  </a:lnTo>
                  <a:lnTo>
                    <a:pt x="0" y="2027"/>
                  </a:lnTo>
                  <a:lnTo>
                    <a:pt x="397" y="2027"/>
                  </a:lnTo>
                  <a:lnTo>
                    <a:pt x="397" y="1215"/>
                  </a:lnTo>
                  <a:lnTo>
                    <a:pt x="1590" y="1215"/>
                  </a:lnTo>
                  <a:lnTo>
                    <a:pt x="1590" y="812"/>
                  </a:lnTo>
                  <a:lnTo>
                    <a:pt x="397" y="812"/>
                  </a:lnTo>
                  <a:lnTo>
                    <a:pt x="397" y="398"/>
                  </a:lnTo>
                  <a:lnTo>
                    <a:pt x="1988" y="398"/>
                  </a:lnTo>
                </a:path>
              </a:pathLst>
            </a:custGeom>
            <a:grpFill/>
            <a:ln>
              <a:noFill/>
            </a:ln>
            <a:effectLst/>
          </p:spPr>
          <p:txBody>
            <a:bodyPr wrap="none" anchor="ctr"/>
            <a:lstStyle/>
            <a:p>
              <a:endParaRPr lang="en-US"/>
            </a:p>
          </p:txBody>
        </p:sp>
        <p:sp>
          <p:nvSpPr>
            <p:cNvPr id="34" name="Freeform 9"/>
            <p:cNvSpPr>
              <a:spLocks noChangeArrowheads="1"/>
            </p:cNvSpPr>
            <p:nvPr userDrawn="1"/>
          </p:nvSpPr>
          <p:spPr bwMode="auto">
            <a:xfrm>
              <a:off x="8499086" y="4727557"/>
              <a:ext cx="73601" cy="75070"/>
            </a:xfrm>
            <a:custGeom>
              <a:avLst/>
              <a:gdLst>
                <a:gd name="T0" fmla="*/ 1988 w 1989"/>
                <a:gd name="T1" fmla="*/ 1823 h 2028"/>
                <a:gd name="T2" fmla="*/ 1988 w 1989"/>
                <a:gd name="T3" fmla="*/ 1823 h 2028"/>
                <a:gd name="T4" fmla="*/ 1988 w 1989"/>
                <a:gd name="T5" fmla="*/ 204 h 2028"/>
                <a:gd name="T6" fmla="*/ 1789 w 1989"/>
                <a:gd name="T7" fmla="*/ 0 h 2028"/>
                <a:gd name="T8" fmla="*/ 199 w 1989"/>
                <a:gd name="T9" fmla="*/ 0 h 2028"/>
                <a:gd name="T10" fmla="*/ 0 w 1989"/>
                <a:gd name="T11" fmla="*/ 204 h 2028"/>
                <a:gd name="T12" fmla="*/ 0 w 1989"/>
                <a:gd name="T13" fmla="*/ 1823 h 2028"/>
                <a:gd name="T14" fmla="*/ 199 w 1989"/>
                <a:gd name="T15" fmla="*/ 2027 h 2028"/>
                <a:gd name="T16" fmla="*/ 1789 w 1989"/>
                <a:gd name="T17" fmla="*/ 2027 h 2028"/>
                <a:gd name="T18" fmla="*/ 1988 w 1989"/>
                <a:gd name="T19" fmla="*/ 1823 h 2028"/>
                <a:gd name="T20" fmla="*/ 397 w 1989"/>
                <a:gd name="T21" fmla="*/ 398 h 2028"/>
                <a:gd name="T22" fmla="*/ 397 w 1989"/>
                <a:gd name="T23" fmla="*/ 398 h 2028"/>
                <a:gd name="T24" fmla="*/ 1590 w 1989"/>
                <a:gd name="T25" fmla="*/ 398 h 2028"/>
                <a:gd name="T26" fmla="*/ 1590 w 1989"/>
                <a:gd name="T27" fmla="*/ 1630 h 2028"/>
                <a:gd name="T28" fmla="*/ 397 w 1989"/>
                <a:gd name="T29" fmla="*/ 1630 h 2028"/>
                <a:gd name="T30" fmla="*/ 397 w 1989"/>
                <a:gd name="T31" fmla="*/ 39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9" h="2028">
                  <a:moveTo>
                    <a:pt x="1988" y="1823"/>
                  </a:moveTo>
                  <a:lnTo>
                    <a:pt x="1988" y="1823"/>
                  </a:lnTo>
                  <a:cubicBezTo>
                    <a:pt x="1988" y="204"/>
                    <a:pt x="1988" y="204"/>
                    <a:pt x="1988" y="204"/>
                  </a:cubicBezTo>
                  <a:cubicBezTo>
                    <a:pt x="1988" y="91"/>
                    <a:pt x="1902" y="0"/>
                    <a:pt x="1789" y="0"/>
                  </a:cubicBezTo>
                  <a:cubicBezTo>
                    <a:pt x="199" y="0"/>
                    <a:pt x="199" y="0"/>
                    <a:pt x="199" y="0"/>
                  </a:cubicBezTo>
                  <a:cubicBezTo>
                    <a:pt x="85" y="0"/>
                    <a:pt x="0" y="91"/>
                    <a:pt x="0" y="204"/>
                  </a:cubicBezTo>
                  <a:cubicBezTo>
                    <a:pt x="0" y="1823"/>
                    <a:pt x="0" y="1823"/>
                    <a:pt x="0" y="1823"/>
                  </a:cubicBezTo>
                  <a:cubicBezTo>
                    <a:pt x="0" y="1937"/>
                    <a:pt x="85" y="2027"/>
                    <a:pt x="199" y="2027"/>
                  </a:cubicBezTo>
                  <a:cubicBezTo>
                    <a:pt x="1789" y="2027"/>
                    <a:pt x="1789" y="2027"/>
                    <a:pt x="1789" y="2027"/>
                  </a:cubicBezTo>
                  <a:cubicBezTo>
                    <a:pt x="1902" y="2027"/>
                    <a:pt x="1988" y="1937"/>
                    <a:pt x="1988" y="1823"/>
                  </a:cubicBezTo>
                  <a:close/>
                  <a:moveTo>
                    <a:pt x="397" y="398"/>
                  </a:moveTo>
                  <a:lnTo>
                    <a:pt x="397" y="398"/>
                  </a:lnTo>
                  <a:cubicBezTo>
                    <a:pt x="1590" y="398"/>
                    <a:pt x="1590" y="398"/>
                    <a:pt x="1590" y="398"/>
                  </a:cubicBezTo>
                  <a:cubicBezTo>
                    <a:pt x="1590" y="1630"/>
                    <a:pt x="1590" y="1630"/>
                    <a:pt x="1590" y="1630"/>
                  </a:cubicBezTo>
                  <a:cubicBezTo>
                    <a:pt x="397" y="1630"/>
                    <a:pt x="397" y="1630"/>
                    <a:pt x="397" y="1630"/>
                  </a:cubicBezTo>
                  <a:cubicBezTo>
                    <a:pt x="397" y="398"/>
                    <a:pt x="397" y="398"/>
                    <a:pt x="397" y="398"/>
                  </a:cubicBezTo>
                  <a:close/>
                </a:path>
              </a:pathLst>
            </a:custGeom>
            <a:grpFill/>
            <a:ln>
              <a:noFill/>
            </a:ln>
            <a:effectLst/>
          </p:spPr>
          <p:txBody>
            <a:bodyPr wrap="none" anchor="ctr"/>
            <a:lstStyle/>
            <a:p>
              <a:endParaRPr lang="en-US"/>
            </a:p>
          </p:txBody>
        </p:sp>
        <p:sp>
          <p:nvSpPr>
            <p:cNvPr id="35" name="Freeform 10"/>
            <p:cNvSpPr>
              <a:spLocks noChangeArrowheads="1"/>
            </p:cNvSpPr>
            <p:nvPr userDrawn="1"/>
          </p:nvSpPr>
          <p:spPr bwMode="auto">
            <a:xfrm>
              <a:off x="8598962" y="4727557"/>
              <a:ext cx="73601" cy="75070"/>
            </a:xfrm>
            <a:custGeom>
              <a:avLst/>
              <a:gdLst>
                <a:gd name="T0" fmla="*/ 1988 w 1989"/>
                <a:gd name="T1" fmla="*/ 1823 h 2028"/>
                <a:gd name="T2" fmla="*/ 1988 w 1989"/>
                <a:gd name="T3" fmla="*/ 1823 h 2028"/>
                <a:gd name="T4" fmla="*/ 1988 w 1989"/>
                <a:gd name="T5" fmla="*/ 1374 h 2028"/>
                <a:gd name="T6" fmla="*/ 1590 w 1989"/>
                <a:gd name="T7" fmla="*/ 1374 h 2028"/>
                <a:gd name="T8" fmla="*/ 1590 w 1989"/>
                <a:gd name="T9" fmla="*/ 1630 h 2028"/>
                <a:gd name="T10" fmla="*/ 397 w 1989"/>
                <a:gd name="T11" fmla="*/ 1630 h 2028"/>
                <a:gd name="T12" fmla="*/ 397 w 1989"/>
                <a:gd name="T13" fmla="*/ 398 h 2028"/>
                <a:gd name="T14" fmla="*/ 1590 w 1989"/>
                <a:gd name="T15" fmla="*/ 398 h 2028"/>
                <a:gd name="T16" fmla="*/ 1590 w 1989"/>
                <a:gd name="T17" fmla="*/ 653 h 2028"/>
                <a:gd name="T18" fmla="*/ 1988 w 1989"/>
                <a:gd name="T19" fmla="*/ 659 h 2028"/>
                <a:gd name="T20" fmla="*/ 1988 w 1989"/>
                <a:gd name="T21" fmla="*/ 204 h 2028"/>
                <a:gd name="T22" fmla="*/ 1783 w 1989"/>
                <a:gd name="T23" fmla="*/ 0 h 2028"/>
                <a:gd name="T24" fmla="*/ 198 w 1989"/>
                <a:gd name="T25" fmla="*/ 0 h 2028"/>
                <a:gd name="T26" fmla="*/ 0 w 1989"/>
                <a:gd name="T27" fmla="*/ 204 h 2028"/>
                <a:gd name="T28" fmla="*/ 0 w 1989"/>
                <a:gd name="T29" fmla="*/ 1823 h 2028"/>
                <a:gd name="T30" fmla="*/ 198 w 1989"/>
                <a:gd name="T31" fmla="*/ 2027 h 2028"/>
                <a:gd name="T32" fmla="*/ 1783 w 1989"/>
                <a:gd name="T33" fmla="*/ 2027 h 2028"/>
                <a:gd name="T34" fmla="*/ 1988 w 1989"/>
                <a:gd name="T35"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9" h="2028">
                  <a:moveTo>
                    <a:pt x="1988" y="1823"/>
                  </a:moveTo>
                  <a:lnTo>
                    <a:pt x="1988" y="1823"/>
                  </a:lnTo>
                  <a:cubicBezTo>
                    <a:pt x="1988" y="1374"/>
                    <a:pt x="1988" y="1374"/>
                    <a:pt x="1988" y="1374"/>
                  </a:cubicBezTo>
                  <a:cubicBezTo>
                    <a:pt x="1590" y="1374"/>
                    <a:pt x="1590" y="1374"/>
                    <a:pt x="1590" y="1374"/>
                  </a:cubicBezTo>
                  <a:cubicBezTo>
                    <a:pt x="1590" y="1630"/>
                    <a:pt x="1590" y="1630"/>
                    <a:pt x="1590" y="1630"/>
                  </a:cubicBezTo>
                  <a:cubicBezTo>
                    <a:pt x="397" y="1630"/>
                    <a:pt x="397" y="1630"/>
                    <a:pt x="397" y="1630"/>
                  </a:cubicBezTo>
                  <a:cubicBezTo>
                    <a:pt x="397" y="398"/>
                    <a:pt x="397" y="398"/>
                    <a:pt x="397" y="398"/>
                  </a:cubicBezTo>
                  <a:cubicBezTo>
                    <a:pt x="1590" y="398"/>
                    <a:pt x="1590" y="398"/>
                    <a:pt x="1590" y="398"/>
                  </a:cubicBezTo>
                  <a:cubicBezTo>
                    <a:pt x="1590" y="653"/>
                    <a:pt x="1590" y="653"/>
                    <a:pt x="1590" y="653"/>
                  </a:cubicBezTo>
                  <a:cubicBezTo>
                    <a:pt x="1988" y="659"/>
                    <a:pt x="1988" y="659"/>
                    <a:pt x="1988" y="659"/>
                  </a:cubicBezTo>
                  <a:cubicBezTo>
                    <a:pt x="1988" y="204"/>
                    <a:pt x="1988" y="204"/>
                    <a:pt x="1988" y="204"/>
                  </a:cubicBezTo>
                  <a:cubicBezTo>
                    <a:pt x="1988" y="91"/>
                    <a:pt x="1897" y="0"/>
                    <a:pt x="1783" y="0"/>
                  </a:cubicBezTo>
                  <a:cubicBezTo>
                    <a:pt x="198" y="0"/>
                    <a:pt x="198" y="0"/>
                    <a:pt x="198" y="0"/>
                  </a:cubicBezTo>
                  <a:cubicBezTo>
                    <a:pt x="85" y="0"/>
                    <a:pt x="0" y="91"/>
                    <a:pt x="0" y="204"/>
                  </a:cubicBezTo>
                  <a:cubicBezTo>
                    <a:pt x="0" y="1823"/>
                    <a:pt x="0" y="1823"/>
                    <a:pt x="0" y="1823"/>
                  </a:cubicBezTo>
                  <a:cubicBezTo>
                    <a:pt x="0" y="1937"/>
                    <a:pt x="85" y="2027"/>
                    <a:pt x="198" y="2027"/>
                  </a:cubicBezTo>
                  <a:cubicBezTo>
                    <a:pt x="1783" y="2027"/>
                    <a:pt x="1783" y="2027"/>
                    <a:pt x="1783" y="2027"/>
                  </a:cubicBezTo>
                  <a:cubicBezTo>
                    <a:pt x="1897" y="2027"/>
                    <a:pt x="1988" y="1937"/>
                    <a:pt x="1988" y="1823"/>
                  </a:cubicBezTo>
                </a:path>
              </a:pathLst>
            </a:custGeom>
            <a:grpFill/>
            <a:ln>
              <a:noFill/>
            </a:ln>
            <a:effectLst/>
          </p:spPr>
          <p:txBody>
            <a:bodyPr wrap="none" anchor="ctr"/>
            <a:lstStyle/>
            <a:p>
              <a:endParaRPr lang="en-US"/>
            </a:p>
          </p:txBody>
        </p:sp>
        <p:sp>
          <p:nvSpPr>
            <p:cNvPr id="36" name="Freeform 11"/>
            <p:cNvSpPr>
              <a:spLocks noChangeArrowheads="1"/>
            </p:cNvSpPr>
            <p:nvPr userDrawn="1"/>
          </p:nvSpPr>
          <p:spPr bwMode="auto">
            <a:xfrm>
              <a:off x="8698675" y="4727557"/>
              <a:ext cx="73438" cy="75070"/>
            </a:xfrm>
            <a:custGeom>
              <a:avLst/>
              <a:gdLst>
                <a:gd name="T0" fmla="*/ 1983 w 1984"/>
                <a:gd name="T1" fmla="*/ 1823 h 2028"/>
                <a:gd name="T2" fmla="*/ 1983 w 1984"/>
                <a:gd name="T3" fmla="*/ 1823 h 2028"/>
                <a:gd name="T4" fmla="*/ 1983 w 1984"/>
                <a:gd name="T5" fmla="*/ 0 h 2028"/>
                <a:gd name="T6" fmla="*/ 1591 w 1984"/>
                <a:gd name="T7" fmla="*/ 0 h 2028"/>
                <a:gd name="T8" fmla="*/ 1591 w 1984"/>
                <a:gd name="T9" fmla="*/ 1630 h 2028"/>
                <a:gd name="T10" fmla="*/ 398 w 1984"/>
                <a:gd name="T11" fmla="*/ 1630 h 2028"/>
                <a:gd name="T12" fmla="*/ 398 w 1984"/>
                <a:gd name="T13" fmla="*/ 0 h 2028"/>
                <a:gd name="T14" fmla="*/ 0 w 1984"/>
                <a:gd name="T15" fmla="*/ 0 h 2028"/>
                <a:gd name="T16" fmla="*/ 0 w 1984"/>
                <a:gd name="T17" fmla="*/ 1823 h 2028"/>
                <a:gd name="T18" fmla="*/ 199 w 1984"/>
                <a:gd name="T19" fmla="*/ 2027 h 2028"/>
                <a:gd name="T20" fmla="*/ 1784 w 1984"/>
                <a:gd name="T21" fmla="*/ 2027 h 2028"/>
                <a:gd name="T22" fmla="*/ 1983 w 1984"/>
                <a:gd name="T23"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4" h="2028">
                  <a:moveTo>
                    <a:pt x="1983" y="1823"/>
                  </a:moveTo>
                  <a:lnTo>
                    <a:pt x="1983" y="1823"/>
                  </a:lnTo>
                  <a:cubicBezTo>
                    <a:pt x="1983" y="0"/>
                    <a:pt x="1983" y="0"/>
                    <a:pt x="1983" y="0"/>
                  </a:cubicBezTo>
                  <a:cubicBezTo>
                    <a:pt x="1591" y="0"/>
                    <a:pt x="1591" y="0"/>
                    <a:pt x="1591" y="0"/>
                  </a:cubicBezTo>
                  <a:cubicBezTo>
                    <a:pt x="1591" y="1630"/>
                    <a:pt x="1591" y="1630"/>
                    <a:pt x="1591" y="1630"/>
                  </a:cubicBezTo>
                  <a:cubicBezTo>
                    <a:pt x="398" y="1630"/>
                    <a:pt x="398" y="1630"/>
                    <a:pt x="398" y="1630"/>
                  </a:cubicBezTo>
                  <a:cubicBezTo>
                    <a:pt x="398" y="0"/>
                    <a:pt x="398" y="0"/>
                    <a:pt x="398" y="0"/>
                  </a:cubicBezTo>
                  <a:cubicBezTo>
                    <a:pt x="0" y="0"/>
                    <a:pt x="0" y="0"/>
                    <a:pt x="0" y="0"/>
                  </a:cubicBezTo>
                  <a:cubicBezTo>
                    <a:pt x="0" y="1823"/>
                    <a:pt x="0" y="1823"/>
                    <a:pt x="0" y="1823"/>
                  </a:cubicBezTo>
                  <a:cubicBezTo>
                    <a:pt x="0" y="1937"/>
                    <a:pt x="86" y="2027"/>
                    <a:pt x="199" y="2027"/>
                  </a:cubicBezTo>
                  <a:cubicBezTo>
                    <a:pt x="1784" y="2027"/>
                    <a:pt x="1784" y="2027"/>
                    <a:pt x="1784" y="2027"/>
                  </a:cubicBezTo>
                  <a:cubicBezTo>
                    <a:pt x="1898" y="2027"/>
                    <a:pt x="1983" y="1937"/>
                    <a:pt x="1983" y="1823"/>
                  </a:cubicBezTo>
                </a:path>
              </a:pathLst>
            </a:custGeom>
            <a:grpFill/>
            <a:ln>
              <a:noFill/>
            </a:ln>
            <a:effectLst/>
          </p:spPr>
          <p:txBody>
            <a:bodyPr wrap="none" anchor="ctr"/>
            <a:lstStyle/>
            <a:p>
              <a:endParaRPr lang="en-US"/>
            </a:p>
          </p:txBody>
        </p:sp>
        <p:sp>
          <p:nvSpPr>
            <p:cNvPr id="37" name="Freeform 12"/>
            <p:cNvSpPr>
              <a:spLocks noChangeArrowheads="1"/>
            </p:cNvSpPr>
            <p:nvPr userDrawn="1"/>
          </p:nvSpPr>
          <p:spPr bwMode="auto">
            <a:xfrm>
              <a:off x="8798551" y="4727557"/>
              <a:ext cx="73438" cy="75070"/>
            </a:xfrm>
            <a:custGeom>
              <a:avLst/>
              <a:gdLst>
                <a:gd name="T0" fmla="*/ 1983 w 1984"/>
                <a:gd name="T1" fmla="*/ 1823 h 2028"/>
                <a:gd name="T2" fmla="*/ 1983 w 1984"/>
                <a:gd name="T3" fmla="*/ 1823 h 2028"/>
                <a:gd name="T4" fmla="*/ 1983 w 1984"/>
                <a:gd name="T5" fmla="*/ 1017 h 2028"/>
                <a:gd name="T6" fmla="*/ 1784 w 1984"/>
                <a:gd name="T7" fmla="*/ 812 h 2028"/>
                <a:gd name="T8" fmla="*/ 398 w 1984"/>
                <a:gd name="T9" fmla="*/ 812 h 2028"/>
                <a:gd name="T10" fmla="*/ 398 w 1984"/>
                <a:gd name="T11" fmla="*/ 398 h 2028"/>
                <a:gd name="T12" fmla="*/ 1585 w 1984"/>
                <a:gd name="T13" fmla="*/ 398 h 2028"/>
                <a:gd name="T14" fmla="*/ 1585 w 1984"/>
                <a:gd name="T15" fmla="*/ 613 h 2028"/>
                <a:gd name="T16" fmla="*/ 1983 w 1984"/>
                <a:gd name="T17" fmla="*/ 613 h 2028"/>
                <a:gd name="T18" fmla="*/ 1983 w 1984"/>
                <a:gd name="T19" fmla="*/ 204 h 2028"/>
                <a:gd name="T20" fmla="*/ 1784 w 1984"/>
                <a:gd name="T21" fmla="*/ 0 h 2028"/>
                <a:gd name="T22" fmla="*/ 194 w 1984"/>
                <a:gd name="T23" fmla="*/ 0 h 2028"/>
                <a:gd name="T24" fmla="*/ 0 w 1984"/>
                <a:gd name="T25" fmla="*/ 204 h 2028"/>
                <a:gd name="T26" fmla="*/ 0 w 1984"/>
                <a:gd name="T27" fmla="*/ 1011 h 2028"/>
                <a:gd name="T28" fmla="*/ 194 w 1984"/>
                <a:gd name="T29" fmla="*/ 1215 h 2028"/>
                <a:gd name="T30" fmla="*/ 1585 w 1984"/>
                <a:gd name="T31" fmla="*/ 1215 h 2028"/>
                <a:gd name="T32" fmla="*/ 1585 w 1984"/>
                <a:gd name="T33" fmla="*/ 1630 h 2028"/>
                <a:gd name="T34" fmla="*/ 398 w 1984"/>
                <a:gd name="T35" fmla="*/ 1630 h 2028"/>
                <a:gd name="T36" fmla="*/ 398 w 1984"/>
                <a:gd name="T37" fmla="*/ 1420 h 2028"/>
                <a:gd name="T38" fmla="*/ 0 w 1984"/>
                <a:gd name="T39" fmla="*/ 1420 h 2028"/>
                <a:gd name="T40" fmla="*/ 0 w 1984"/>
                <a:gd name="T41" fmla="*/ 1823 h 2028"/>
                <a:gd name="T42" fmla="*/ 194 w 1984"/>
                <a:gd name="T43" fmla="*/ 2027 h 2028"/>
                <a:gd name="T44" fmla="*/ 1784 w 1984"/>
                <a:gd name="T45" fmla="*/ 2027 h 2028"/>
                <a:gd name="T46" fmla="*/ 1983 w 1984"/>
                <a:gd name="T47"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4" h="2028">
                  <a:moveTo>
                    <a:pt x="1983" y="1823"/>
                  </a:moveTo>
                  <a:lnTo>
                    <a:pt x="1983" y="1823"/>
                  </a:lnTo>
                  <a:cubicBezTo>
                    <a:pt x="1983" y="1017"/>
                    <a:pt x="1983" y="1017"/>
                    <a:pt x="1983" y="1017"/>
                  </a:cubicBezTo>
                  <a:cubicBezTo>
                    <a:pt x="1983" y="909"/>
                    <a:pt x="1898" y="812"/>
                    <a:pt x="1784" y="812"/>
                  </a:cubicBezTo>
                  <a:cubicBezTo>
                    <a:pt x="398" y="812"/>
                    <a:pt x="398" y="812"/>
                    <a:pt x="398" y="812"/>
                  </a:cubicBezTo>
                  <a:cubicBezTo>
                    <a:pt x="398" y="398"/>
                    <a:pt x="398" y="398"/>
                    <a:pt x="398" y="398"/>
                  </a:cubicBezTo>
                  <a:cubicBezTo>
                    <a:pt x="1585" y="398"/>
                    <a:pt x="1585" y="398"/>
                    <a:pt x="1585" y="398"/>
                  </a:cubicBezTo>
                  <a:cubicBezTo>
                    <a:pt x="1585" y="613"/>
                    <a:pt x="1585" y="613"/>
                    <a:pt x="1585" y="613"/>
                  </a:cubicBezTo>
                  <a:cubicBezTo>
                    <a:pt x="1983" y="613"/>
                    <a:pt x="1983" y="613"/>
                    <a:pt x="1983" y="613"/>
                  </a:cubicBezTo>
                  <a:cubicBezTo>
                    <a:pt x="1983" y="204"/>
                    <a:pt x="1983" y="204"/>
                    <a:pt x="1983" y="204"/>
                  </a:cubicBezTo>
                  <a:cubicBezTo>
                    <a:pt x="1983" y="91"/>
                    <a:pt x="1898" y="0"/>
                    <a:pt x="1784" y="0"/>
                  </a:cubicBezTo>
                  <a:cubicBezTo>
                    <a:pt x="194" y="0"/>
                    <a:pt x="194" y="0"/>
                    <a:pt x="194" y="0"/>
                  </a:cubicBezTo>
                  <a:cubicBezTo>
                    <a:pt x="86" y="0"/>
                    <a:pt x="0" y="91"/>
                    <a:pt x="0" y="204"/>
                  </a:cubicBezTo>
                  <a:cubicBezTo>
                    <a:pt x="0" y="1011"/>
                    <a:pt x="0" y="1011"/>
                    <a:pt x="0" y="1011"/>
                  </a:cubicBezTo>
                  <a:cubicBezTo>
                    <a:pt x="0" y="1124"/>
                    <a:pt x="86" y="1215"/>
                    <a:pt x="194" y="1215"/>
                  </a:cubicBezTo>
                  <a:cubicBezTo>
                    <a:pt x="1585" y="1215"/>
                    <a:pt x="1585" y="1215"/>
                    <a:pt x="1585" y="1215"/>
                  </a:cubicBezTo>
                  <a:cubicBezTo>
                    <a:pt x="1585" y="1630"/>
                    <a:pt x="1585" y="1630"/>
                    <a:pt x="1585" y="1630"/>
                  </a:cubicBezTo>
                  <a:cubicBezTo>
                    <a:pt x="398" y="1630"/>
                    <a:pt x="398" y="1630"/>
                    <a:pt x="398" y="1630"/>
                  </a:cubicBezTo>
                  <a:cubicBezTo>
                    <a:pt x="398" y="1420"/>
                    <a:pt x="398" y="1420"/>
                    <a:pt x="398" y="1420"/>
                  </a:cubicBezTo>
                  <a:cubicBezTo>
                    <a:pt x="0" y="1420"/>
                    <a:pt x="0" y="1420"/>
                    <a:pt x="0" y="1420"/>
                  </a:cubicBezTo>
                  <a:cubicBezTo>
                    <a:pt x="0" y="1823"/>
                    <a:pt x="0" y="1823"/>
                    <a:pt x="0" y="1823"/>
                  </a:cubicBezTo>
                  <a:cubicBezTo>
                    <a:pt x="0" y="1937"/>
                    <a:pt x="86" y="2027"/>
                    <a:pt x="194" y="2027"/>
                  </a:cubicBezTo>
                  <a:cubicBezTo>
                    <a:pt x="1784" y="2027"/>
                    <a:pt x="1784" y="2027"/>
                    <a:pt x="1784" y="2027"/>
                  </a:cubicBezTo>
                  <a:cubicBezTo>
                    <a:pt x="1898" y="2027"/>
                    <a:pt x="1983" y="1937"/>
                    <a:pt x="1983" y="1823"/>
                  </a:cubicBezTo>
                </a:path>
              </a:pathLst>
            </a:custGeom>
            <a:grpFill/>
            <a:ln>
              <a:noFill/>
            </a:ln>
            <a:effectLst/>
          </p:spPr>
          <p:txBody>
            <a:bodyPr wrap="none" anchor="ctr"/>
            <a:lstStyle/>
            <a:p>
              <a:endParaRPr lang="en-US"/>
            </a:p>
          </p:txBody>
        </p:sp>
        <p:sp>
          <p:nvSpPr>
            <p:cNvPr id="38" name="Freeform 13"/>
            <p:cNvSpPr>
              <a:spLocks noChangeArrowheads="1"/>
            </p:cNvSpPr>
            <p:nvPr userDrawn="1"/>
          </p:nvSpPr>
          <p:spPr bwMode="auto">
            <a:xfrm>
              <a:off x="8887983" y="4629966"/>
              <a:ext cx="27417" cy="27417"/>
            </a:xfrm>
            <a:custGeom>
              <a:avLst/>
              <a:gdLst>
                <a:gd name="T0" fmla="*/ 370 w 740"/>
                <a:gd name="T1" fmla="*/ 738 h 739"/>
                <a:gd name="T2" fmla="*/ 370 w 740"/>
                <a:gd name="T3" fmla="*/ 738 h 739"/>
                <a:gd name="T4" fmla="*/ 0 w 740"/>
                <a:gd name="T5" fmla="*/ 369 h 739"/>
                <a:gd name="T6" fmla="*/ 370 w 740"/>
                <a:gd name="T7" fmla="*/ 0 h 739"/>
                <a:gd name="T8" fmla="*/ 739 w 740"/>
                <a:gd name="T9" fmla="*/ 363 h 739"/>
                <a:gd name="T10" fmla="*/ 370 w 740"/>
                <a:gd name="T11" fmla="*/ 738 h 739"/>
                <a:gd name="T12" fmla="*/ 370 w 740"/>
                <a:gd name="T13" fmla="*/ 34 h 739"/>
                <a:gd name="T14" fmla="*/ 370 w 740"/>
                <a:gd name="T15" fmla="*/ 34 h 739"/>
                <a:gd name="T16" fmla="*/ 35 w 740"/>
                <a:gd name="T17" fmla="*/ 369 h 739"/>
                <a:gd name="T18" fmla="*/ 370 w 740"/>
                <a:gd name="T19" fmla="*/ 704 h 739"/>
                <a:gd name="T20" fmla="*/ 705 w 740"/>
                <a:gd name="T21" fmla="*/ 369 h 739"/>
                <a:gd name="T22" fmla="*/ 370 w 740"/>
                <a:gd name="T23" fmla="*/ 34 h 739"/>
                <a:gd name="T24" fmla="*/ 461 w 740"/>
                <a:gd name="T25" fmla="*/ 602 h 739"/>
                <a:gd name="T26" fmla="*/ 461 w 740"/>
                <a:gd name="T27" fmla="*/ 602 h 739"/>
                <a:gd name="T28" fmla="*/ 364 w 740"/>
                <a:gd name="T29" fmla="*/ 397 h 739"/>
                <a:gd name="T30" fmla="*/ 290 w 740"/>
                <a:gd name="T31" fmla="*/ 397 h 739"/>
                <a:gd name="T32" fmla="*/ 290 w 740"/>
                <a:gd name="T33" fmla="*/ 602 h 739"/>
                <a:gd name="T34" fmla="*/ 233 w 740"/>
                <a:gd name="T35" fmla="*/ 602 h 739"/>
                <a:gd name="T36" fmla="*/ 233 w 740"/>
                <a:gd name="T37" fmla="*/ 136 h 739"/>
                <a:gd name="T38" fmla="*/ 370 w 740"/>
                <a:gd name="T39" fmla="*/ 136 h 739"/>
                <a:gd name="T40" fmla="*/ 517 w 740"/>
                <a:gd name="T41" fmla="*/ 267 h 739"/>
                <a:gd name="T42" fmla="*/ 426 w 740"/>
                <a:gd name="T43" fmla="*/ 392 h 739"/>
                <a:gd name="T44" fmla="*/ 523 w 740"/>
                <a:gd name="T45" fmla="*/ 602 h 739"/>
                <a:gd name="T46" fmla="*/ 461 w 740"/>
                <a:gd name="T47" fmla="*/ 602 h 739"/>
                <a:gd name="T48" fmla="*/ 290 w 740"/>
                <a:gd name="T49" fmla="*/ 346 h 739"/>
                <a:gd name="T50" fmla="*/ 290 w 740"/>
                <a:gd name="T51" fmla="*/ 346 h 739"/>
                <a:gd name="T52" fmla="*/ 370 w 740"/>
                <a:gd name="T53" fmla="*/ 346 h 739"/>
                <a:gd name="T54" fmla="*/ 461 w 740"/>
                <a:gd name="T55" fmla="*/ 267 h 739"/>
                <a:gd name="T56" fmla="*/ 364 w 740"/>
                <a:gd name="T57" fmla="*/ 187 h 739"/>
                <a:gd name="T58" fmla="*/ 290 w 740"/>
                <a:gd name="T59" fmla="*/ 187 h 739"/>
                <a:gd name="T60" fmla="*/ 290 w 740"/>
                <a:gd name="T61" fmla="*/ 346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0" h="739">
                  <a:moveTo>
                    <a:pt x="370" y="738"/>
                  </a:moveTo>
                  <a:lnTo>
                    <a:pt x="370" y="738"/>
                  </a:lnTo>
                  <a:cubicBezTo>
                    <a:pt x="165" y="738"/>
                    <a:pt x="0" y="573"/>
                    <a:pt x="0" y="369"/>
                  </a:cubicBezTo>
                  <a:cubicBezTo>
                    <a:pt x="0" y="159"/>
                    <a:pt x="165" y="0"/>
                    <a:pt x="370" y="0"/>
                  </a:cubicBezTo>
                  <a:cubicBezTo>
                    <a:pt x="574" y="0"/>
                    <a:pt x="739" y="164"/>
                    <a:pt x="739" y="363"/>
                  </a:cubicBezTo>
                  <a:cubicBezTo>
                    <a:pt x="739" y="573"/>
                    <a:pt x="574" y="738"/>
                    <a:pt x="370" y="738"/>
                  </a:cubicBezTo>
                  <a:close/>
                  <a:moveTo>
                    <a:pt x="370" y="34"/>
                  </a:moveTo>
                  <a:lnTo>
                    <a:pt x="370" y="34"/>
                  </a:lnTo>
                  <a:cubicBezTo>
                    <a:pt x="182" y="34"/>
                    <a:pt x="35" y="181"/>
                    <a:pt x="35" y="369"/>
                  </a:cubicBezTo>
                  <a:cubicBezTo>
                    <a:pt x="35" y="556"/>
                    <a:pt x="182" y="704"/>
                    <a:pt x="370" y="704"/>
                  </a:cubicBezTo>
                  <a:cubicBezTo>
                    <a:pt x="557" y="704"/>
                    <a:pt x="705" y="556"/>
                    <a:pt x="705" y="369"/>
                  </a:cubicBezTo>
                  <a:cubicBezTo>
                    <a:pt x="705" y="181"/>
                    <a:pt x="557" y="34"/>
                    <a:pt x="370" y="34"/>
                  </a:cubicBezTo>
                  <a:close/>
                  <a:moveTo>
                    <a:pt x="461" y="602"/>
                  </a:moveTo>
                  <a:lnTo>
                    <a:pt x="461" y="602"/>
                  </a:lnTo>
                  <a:cubicBezTo>
                    <a:pt x="364" y="397"/>
                    <a:pt x="364" y="397"/>
                    <a:pt x="364" y="397"/>
                  </a:cubicBezTo>
                  <a:cubicBezTo>
                    <a:pt x="290" y="397"/>
                    <a:pt x="290" y="397"/>
                    <a:pt x="290" y="397"/>
                  </a:cubicBezTo>
                  <a:cubicBezTo>
                    <a:pt x="290" y="602"/>
                    <a:pt x="290" y="602"/>
                    <a:pt x="290" y="602"/>
                  </a:cubicBezTo>
                  <a:cubicBezTo>
                    <a:pt x="233" y="602"/>
                    <a:pt x="233" y="602"/>
                    <a:pt x="233" y="602"/>
                  </a:cubicBezTo>
                  <a:cubicBezTo>
                    <a:pt x="233" y="136"/>
                    <a:pt x="233" y="136"/>
                    <a:pt x="233" y="136"/>
                  </a:cubicBezTo>
                  <a:cubicBezTo>
                    <a:pt x="370" y="136"/>
                    <a:pt x="370" y="136"/>
                    <a:pt x="370" y="136"/>
                  </a:cubicBezTo>
                  <a:cubicBezTo>
                    <a:pt x="472" y="136"/>
                    <a:pt x="517" y="181"/>
                    <a:pt x="517" y="267"/>
                  </a:cubicBezTo>
                  <a:cubicBezTo>
                    <a:pt x="517" y="335"/>
                    <a:pt x="483" y="380"/>
                    <a:pt x="426" y="392"/>
                  </a:cubicBezTo>
                  <a:cubicBezTo>
                    <a:pt x="523" y="602"/>
                    <a:pt x="523" y="602"/>
                    <a:pt x="523" y="602"/>
                  </a:cubicBezTo>
                  <a:lnTo>
                    <a:pt x="461" y="602"/>
                  </a:lnTo>
                  <a:close/>
                  <a:moveTo>
                    <a:pt x="290" y="346"/>
                  </a:moveTo>
                  <a:lnTo>
                    <a:pt x="290" y="346"/>
                  </a:lnTo>
                  <a:cubicBezTo>
                    <a:pt x="370" y="346"/>
                    <a:pt x="370" y="346"/>
                    <a:pt x="370" y="346"/>
                  </a:cubicBezTo>
                  <a:cubicBezTo>
                    <a:pt x="438" y="346"/>
                    <a:pt x="461" y="323"/>
                    <a:pt x="461" y="267"/>
                  </a:cubicBezTo>
                  <a:cubicBezTo>
                    <a:pt x="461" y="204"/>
                    <a:pt x="438" y="187"/>
                    <a:pt x="364" y="187"/>
                  </a:cubicBezTo>
                  <a:cubicBezTo>
                    <a:pt x="290" y="187"/>
                    <a:pt x="290" y="187"/>
                    <a:pt x="290" y="187"/>
                  </a:cubicBezTo>
                  <a:lnTo>
                    <a:pt x="290" y="346"/>
                  </a:lnTo>
                  <a:close/>
                </a:path>
              </a:pathLst>
            </a:custGeom>
            <a:grpFill/>
            <a:ln>
              <a:noFill/>
            </a:ln>
            <a:effectLst/>
          </p:spPr>
          <p:txBody>
            <a:bodyPr wrap="none" anchor="ctr"/>
            <a:lstStyle/>
            <a:p>
              <a:endParaRPr lang="en-US"/>
            </a:p>
          </p:txBody>
        </p:sp>
      </p:grpSp>
      <p:pic>
        <p:nvPicPr>
          <p:cNvPr id="39" name="Picture 3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791472" y="795405"/>
            <a:ext cx="548640" cy="548640"/>
          </a:xfrm>
          <a:prstGeom prst="rect">
            <a:avLst/>
          </a:prstGeom>
        </p:spPr>
      </p:pic>
    </p:spTree>
    <p:extLst>
      <p:ext uri="{BB962C8B-B14F-4D97-AF65-F5344CB8AC3E}">
        <p14:creationId xmlns:p14="http://schemas.microsoft.com/office/powerpoint/2010/main" val="192945247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Content -Title Only w/o Logo">
    <p:spTree>
      <p:nvGrpSpPr>
        <p:cNvPr id="1" name=""/>
        <p:cNvGrpSpPr/>
        <p:nvPr/>
      </p:nvGrpSpPr>
      <p:grpSpPr>
        <a:xfrm>
          <a:off x="0" y="0"/>
          <a:ext cx="0" cy="0"/>
          <a:chOff x="0" y="0"/>
          <a:chExt cx="0" cy="0"/>
        </a:xfrm>
      </p:grpSpPr>
      <p:sp>
        <p:nvSpPr>
          <p:cNvPr id="4" name="Rectangle 3"/>
          <p:cNvSpPr/>
          <p:nvPr userDrawn="1"/>
        </p:nvSpPr>
        <p:spPr>
          <a:xfrm>
            <a:off x="8172400" y="4587974"/>
            <a:ext cx="79208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84164"/>
            <a:ext cx="8229600" cy="883432"/>
          </a:xfrm>
        </p:spPr>
        <p:txBody>
          <a:bodyPr anchor="ctr" anchorCtr="0"/>
          <a:lstStyle/>
          <a:p>
            <a:r>
              <a:rPr lang="en-US" smtClean="0"/>
              <a:t>Click to edit Master title style</a:t>
            </a:r>
            <a:endParaRPr lang="en-GB" dirty="0"/>
          </a:p>
        </p:txBody>
      </p:sp>
      <p:sp>
        <p:nvSpPr>
          <p:cNvPr id="5" name="Slide Number Placeholder 4"/>
          <p:cNvSpPr>
            <a:spLocks noGrp="1"/>
          </p:cNvSpPr>
          <p:nvPr>
            <p:ph type="sldNum" sz="quarter" idx="12"/>
          </p:nvPr>
        </p:nvSpPr>
        <p:spPr/>
        <p:txBody>
          <a:bodyPr/>
          <a:lstStyle/>
          <a:p>
            <a:fld id="{AE3AD13E-0250-4DDE-87F3-DC3D88732FA2}" type="slidenum">
              <a:rPr lang="en-GB" smtClean="0"/>
              <a:pPr/>
              <a:t>‹#›</a:t>
            </a:fld>
            <a:endParaRPr lang="en-GB"/>
          </a:p>
        </p:txBody>
      </p:sp>
    </p:spTree>
    <p:extLst>
      <p:ext uri="{BB962C8B-B14F-4D97-AF65-F5344CB8AC3E}">
        <p14:creationId xmlns:p14="http://schemas.microsoft.com/office/powerpoint/2010/main" val="843553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tent -Blank w Log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E3AD13E-0250-4DDE-87F3-DC3D88732FA2}" type="slidenum">
              <a:rPr lang="en-GB" smtClean="0"/>
              <a:pPr/>
              <a:t>‹#›</a:t>
            </a:fld>
            <a:endParaRPr lang="en-GB"/>
          </a:p>
        </p:txBody>
      </p:sp>
    </p:spTree>
    <p:extLst>
      <p:ext uri="{BB962C8B-B14F-4D97-AF65-F5344CB8AC3E}">
        <p14:creationId xmlns:p14="http://schemas.microsoft.com/office/powerpoint/2010/main" val="11759616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ontent -Blank w/o Log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E3AD13E-0250-4DDE-87F3-DC3D88732FA2}" type="slidenum">
              <a:rPr lang="en-GB" smtClean="0"/>
              <a:pPr/>
              <a:t>‹#›</a:t>
            </a:fld>
            <a:endParaRPr lang="en-GB"/>
          </a:p>
        </p:txBody>
      </p:sp>
      <p:sp>
        <p:nvSpPr>
          <p:cNvPr id="2" name="Rectangle 1"/>
          <p:cNvSpPr/>
          <p:nvPr userDrawn="1"/>
        </p:nvSpPr>
        <p:spPr>
          <a:xfrm>
            <a:off x="8028384" y="4515966"/>
            <a:ext cx="104360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5220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pSp>
        <p:nvGrpSpPr>
          <p:cNvPr id="7" name="Group 6"/>
          <p:cNvGrpSpPr/>
          <p:nvPr userDrawn="1"/>
        </p:nvGrpSpPr>
        <p:grpSpPr>
          <a:xfrm>
            <a:off x="0" y="0"/>
            <a:ext cx="9144000" cy="5143500"/>
            <a:chOff x="0" y="0"/>
            <a:chExt cx="9144000" cy="5143500"/>
          </a:xfrm>
        </p:grpSpPr>
        <p:sp>
          <p:nvSpPr>
            <p:cNvPr id="8" name="Rectangle 7"/>
            <p:cNvSpPr/>
            <p:nvPr/>
          </p:nvSpPr>
          <p:spPr>
            <a:xfrm>
              <a:off x="0" y="0"/>
              <a:ext cx="5436096" cy="5143500"/>
            </a:xfrm>
            <a:prstGeom prst="rect">
              <a:avLst/>
            </a:prstGeom>
            <a:gradFill flip="none" rotWithShape="1">
              <a:gsLst>
                <a:gs pos="95000">
                  <a:srgbClr val="027FDD"/>
                </a:gs>
                <a:gs pos="0">
                  <a:srgbClr val="00B0F0">
                    <a:lumMod val="10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4946072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0014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140035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5348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824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54781 w 9144000"/>
                <a:gd name="connsiteY3" fmla="*/ 5136573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54781 w 9144000"/>
                <a:gd name="connsiteY3" fmla="*/ 5136573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54781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20144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40926 w 9144000"/>
                <a:gd name="connsiteY3" fmla="*/ 5143500 h 5143500"/>
                <a:gd name="connsiteX4" fmla="*/ 0 w 91440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143500">
                  <a:moveTo>
                    <a:pt x="0" y="0"/>
                  </a:moveTo>
                  <a:lnTo>
                    <a:pt x="9144000" y="0"/>
                  </a:lnTo>
                  <a:lnTo>
                    <a:pt x="9144000" y="5143500"/>
                  </a:lnTo>
                  <a:lnTo>
                    <a:pt x="5340926" y="51435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9"/>
          <p:cNvSpPr>
            <a:spLocks noGrp="1"/>
          </p:cNvSpPr>
          <p:nvPr>
            <p:ph type="title"/>
          </p:nvPr>
        </p:nvSpPr>
        <p:spPr>
          <a:xfrm>
            <a:off x="457200" y="1707654"/>
            <a:ext cx="8229600" cy="1080120"/>
          </a:xfrm>
        </p:spPr>
        <p:txBody>
          <a:bodyPr anchor="b">
            <a:normAutofit/>
          </a:bodyPr>
          <a:lstStyle>
            <a:lvl1pPr algn="l">
              <a:defRPr sz="3600">
                <a:solidFill>
                  <a:schemeClr val="bg1"/>
                </a:solidFill>
                <a:latin typeface="Arial" charset="0"/>
                <a:ea typeface="Arial" charset="0"/>
                <a:cs typeface="Arial" charset="0"/>
              </a:defRPr>
            </a:lvl1pPr>
          </a:lstStyle>
          <a:p>
            <a:r>
              <a:rPr lang="en-US" smtClean="0"/>
              <a:t>Click to edit Master title style</a:t>
            </a:r>
            <a:endParaRPr lang="en-GB" dirty="0"/>
          </a:p>
        </p:txBody>
      </p:sp>
    </p:spTree>
    <p:extLst>
      <p:ext uri="{BB962C8B-B14F-4D97-AF65-F5344CB8AC3E}">
        <p14:creationId xmlns:p14="http://schemas.microsoft.com/office/powerpoint/2010/main" val="1669475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pSp>
        <p:nvGrpSpPr>
          <p:cNvPr id="5" name="Group 4"/>
          <p:cNvGrpSpPr/>
          <p:nvPr userDrawn="1"/>
        </p:nvGrpSpPr>
        <p:grpSpPr>
          <a:xfrm>
            <a:off x="0" y="0"/>
            <a:ext cx="9144000" cy="5143500"/>
            <a:chOff x="0" y="0"/>
            <a:chExt cx="9144000" cy="5143500"/>
          </a:xfrm>
        </p:grpSpPr>
        <p:sp>
          <p:nvSpPr>
            <p:cNvPr id="6" name="Rectangle 5"/>
            <p:cNvSpPr/>
            <p:nvPr/>
          </p:nvSpPr>
          <p:spPr>
            <a:xfrm>
              <a:off x="0" y="0"/>
              <a:ext cx="5436096" cy="5143500"/>
            </a:xfrm>
            <a:prstGeom prst="rect">
              <a:avLst/>
            </a:prstGeom>
            <a:gradFill flip="none" rotWithShape="1">
              <a:gsLst>
                <a:gs pos="95000">
                  <a:srgbClr val="414345"/>
                </a:gs>
                <a:gs pos="0">
                  <a:srgbClr val="41434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4946072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0014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140035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5348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824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37246 w 9144000"/>
                <a:gd name="connsiteY3" fmla="*/ 5141119 h 5143500"/>
                <a:gd name="connsiteX4" fmla="*/ 0 w 91440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143500">
                  <a:moveTo>
                    <a:pt x="0" y="0"/>
                  </a:moveTo>
                  <a:lnTo>
                    <a:pt x="9144000" y="0"/>
                  </a:lnTo>
                  <a:lnTo>
                    <a:pt x="9144000" y="5143500"/>
                  </a:lnTo>
                  <a:lnTo>
                    <a:pt x="5337246" y="5141119"/>
                  </a:lnTo>
                  <a:lnTo>
                    <a:pt x="0" y="0"/>
                  </a:lnTo>
                  <a:close/>
                </a:path>
              </a:pathLst>
            </a:custGeom>
            <a:gradFill>
              <a:gsLst>
                <a:gs pos="95000">
                  <a:srgbClr val="414345"/>
                </a:gs>
                <a:gs pos="0">
                  <a:srgbClr val="34343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9"/>
          <p:cNvSpPr>
            <a:spLocks noGrp="1"/>
          </p:cNvSpPr>
          <p:nvPr>
            <p:ph type="title"/>
          </p:nvPr>
        </p:nvSpPr>
        <p:spPr>
          <a:xfrm>
            <a:off x="457200" y="1707654"/>
            <a:ext cx="8229600" cy="1080120"/>
          </a:xfrm>
        </p:spPr>
        <p:txBody>
          <a:bodyPr anchor="b">
            <a:normAutofit/>
          </a:bodyPr>
          <a:lstStyle>
            <a:lvl1pPr algn="l">
              <a:defRPr sz="3600">
                <a:solidFill>
                  <a:schemeClr val="bg1"/>
                </a:solidFill>
                <a:latin typeface="Arial" charset="0"/>
                <a:ea typeface="Arial" charset="0"/>
                <a:cs typeface="Arial" charset="0"/>
              </a:defRPr>
            </a:lvl1pPr>
          </a:lstStyle>
          <a:p>
            <a:r>
              <a:rPr lang="en-US" smtClean="0"/>
              <a:t>Click to edit Master title style</a:t>
            </a:r>
            <a:endParaRPr lang="en-GB" dirty="0"/>
          </a:p>
        </p:txBody>
      </p:sp>
    </p:spTree>
    <p:extLst>
      <p:ext uri="{BB962C8B-B14F-4D97-AF65-F5344CB8AC3E}">
        <p14:creationId xmlns:p14="http://schemas.microsoft.com/office/powerpoint/2010/main" val="3718168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8" y="0"/>
            <a:ext cx="9144000" cy="5143500"/>
          </a:xfrm>
          <a:prstGeom prst="rect">
            <a:avLst/>
          </a:prstGeom>
        </p:spPr>
      </p:pic>
      <p:sp>
        <p:nvSpPr>
          <p:cNvPr id="8" name="Title 9"/>
          <p:cNvSpPr>
            <a:spLocks noGrp="1"/>
          </p:cNvSpPr>
          <p:nvPr>
            <p:ph type="title"/>
          </p:nvPr>
        </p:nvSpPr>
        <p:spPr>
          <a:xfrm>
            <a:off x="457200" y="1707654"/>
            <a:ext cx="8229600" cy="1080120"/>
          </a:xfrm>
        </p:spPr>
        <p:txBody>
          <a:bodyPr anchor="b">
            <a:normAutofit/>
          </a:bodyPr>
          <a:lstStyle>
            <a:lvl1pPr algn="l">
              <a:defRPr sz="3600">
                <a:solidFill>
                  <a:schemeClr val="bg1"/>
                </a:solidFill>
                <a:latin typeface="Arial" charset="0"/>
                <a:ea typeface="Arial" charset="0"/>
                <a:cs typeface="Arial" charset="0"/>
              </a:defRPr>
            </a:lvl1pPr>
          </a:lstStyle>
          <a:p>
            <a:r>
              <a:rPr lang="en-US" smtClean="0"/>
              <a:t>Click to edit Master title style</a:t>
            </a:r>
            <a:endParaRPr lang="en-GB" dirty="0"/>
          </a:p>
        </p:txBody>
      </p:sp>
    </p:spTree>
    <p:extLst>
      <p:ext uri="{BB962C8B-B14F-4D97-AF65-F5344CB8AC3E}">
        <p14:creationId xmlns:p14="http://schemas.microsoft.com/office/powerpoint/2010/main" val="80786914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ogo -Close">
    <p:spTree>
      <p:nvGrpSpPr>
        <p:cNvPr id="1" name=""/>
        <p:cNvGrpSpPr/>
        <p:nvPr/>
      </p:nvGrpSpPr>
      <p:grpSpPr>
        <a:xfrm>
          <a:off x="0" y="0"/>
          <a:ext cx="0" cy="0"/>
          <a:chOff x="0" y="0"/>
          <a:chExt cx="0" cy="0"/>
        </a:xfrm>
      </p:grpSpPr>
      <p:grpSp>
        <p:nvGrpSpPr>
          <p:cNvPr id="8" name="Group 7"/>
          <p:cNvGrpSpPr/>
          <p:nvPr userDrawn="1"/>
        </p:nvGrpSpPr>
        <p:grpSpPr>
          <a:xfrm>
            <a:off x="0" y="0"/>
            <a:ext cx="9144000" cy="5143500"/>
            <a:chOff x="0" y="0"/>
            <a:chExt cx="9144000" cy="5143500"/>
          </a:xfrm>
        </p:grpSpPr>
        <p:sp>
          <p:nvSpPr>
            <p:cNvPr id="9" name="Rectangle 8"/>
            <p:cNvSpPr/>
            <p:nvPr/>
          </p:nvSpPr>
          <p:spPr>
            <a:xfrm>
              <a:off x="0" y="0"/>
              <a:ext cx="5436096" cy="5143500"/>
            </a:xfrm>
            <a:prstGeom prst="rect">
              <a:avLst/>
            </a:prstGeom>
            <a:gradFill flip="none" rotWithShape="1">
              <a:gsLst>
                <a:gs pos="95000">
                  <a:srgbClr val="027FDD"/>
                </a:gs>
                <a:gs pos="0">
                  <a:srgbClr val="00B0F0">
                    <a:lumMod val="10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4946072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0014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140035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5348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82490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54781 w 9144000"/>
                <a:gd name="connsiteY3" fmla="*/ 5136573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54781 w 9144000"/>
                <a:gd name="connsiteY3" fmla="*/ 5136573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54781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20144 w 9144000"/>
                <a:gd name="connsiteY3" fmla="*/ 5143500 h 5143500"/>
                <a:gd name="connsiteX4" fmla="*/ 0 w 9144000"/>
                <a:gd name="connsiteY4" fmla="*/ 0 h 5143500"/>
                <a:gd name="connsiteX0" fmla="*/ 0 w 9144000"/>
                <a:gd name="connsiteY0" fmla="*/ 0 h 5143500"/>
                <a:gd name="connsiteX1" fmla="*/ 9144000 w 9144000"/>
                <a:gd name="connsiteY1" fmla="*/ 0 h 5143500"/>
                <a:gd name="connsiteX2" fmla="*/ 9144000 w 9144000"/>
                <a:gd name="connsiteY2" fmla="*/ 5143500 h 5143500"/>
                <a:gd name="connsiteX3" fmla="*/ 5340926 w 9144000"/>
                <a:gd name="connsiteY3" fmla="*/ 5143500 h 5143500"/>
                <a:gd name="connsiteX4" fmla="*/ 0 w 91440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143500">
                  <a:moveTo>
                    <a:pt x="0" y="0"/>
                  </a:moveTo>
                  <a:lnTo>
                    <a:pt x="9144000" y="0"/>
                  </a:lnTo>
                  <a:lnTo>
                    <a:pt x="9144000" y="5143500"/>
                  </a:lnTo>
                  <a:lnTo>
                    <a:pt x="5340926" y="51435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userDrawn="1"/>
        </p:nvGrpSpPr>
        <p:grpSpPr>
          <a:xfrm>
            <a:off x="3313753" y="2038350"/>
            <a:ext cx="2543151" cy="609600"/>
            <a:chOff x="8190319" y="4629150"/>
            <a:chExt cx="725081" cy="173804"/>
          </a:xfrm>
          <a:solidFill>
            <a:srgbClr val="FFFFFF"/>
          </a:solidFill>
        </p:grpSpPr>
        <p:sp>
          <p:nvSpPr>
            <p:cNvPr id="11" name="Freeform 1"/>
            <p:cNvSpPr>
              <a:spLocks noChangeArrowheads="1"/>
            </p:cNvSpPr>
            <p:nvPr userDrawn="1"/>
          </p:nvSpPr>
          <p:spPr bwMode="auto">
            <a:xfrm>
              <a:off x="8224101" y="4629150"/>
              <a:ext cx="140022" cy="140186"/>
            </a:xfrm>
            <a:custGeom>
              <a:avLst/>
              <a:gdLst>
                <a:gd name="T0" fmla="*/ 3783 w 3784"/>
                <a:gd name="T1" fmla="*/ 0 h 3789"/>
                <a:gd name="T2" fmla="*/ 3783 w 3784"/>
                <a:gd name="T3" fmla="*/ 3788 h 3789"/>
                <a:gd name="T4" fmla="*/ 2874 w 3784"/>
                <a:gd name="T5" fmla="*/ 3788 h 3789"/>
                <a:gd name="T6" fmla="*/ 2874 w 3784"/>
                <a:gd name="T7" fmla="*/ 914 h 3789"/>
                <a:gd name="T8" fmla="*/ 0 w 3784"/>
                <a:gd name="T9" fmla="*/ 914 h 3789"/>
                <a:gd name="T10" fmla="*/ 0 w 3784"/>
                <a:gd name="T11" fmla="*/ 0 h 3789"/>
                <a:gd name="T12" fmla="*/ 3783 w 3784"/>
                <a:gd name="T13" fmla="*/ 0 h 3789"/>
              </a:gdLst>
              <a:ahLst/>
              <a:cxnLst>
                <a:cxn ang="0">
                  <a:pos x="T0" y="T1"/>
                </a:cxn>
                <a:cxn ang="0">
                  <a:pos x="T2" y="T3"/>
                </a:cxn>
                <a:cxn ang="0">
                  <a:pos x="T4" y="T5"/>
                </a:cxn>
                <a:cxn ang="0">
                  <a:pos x="T6" y="T7"/>
                </a:cxn>
                <a:cxn ang="0">
                  <a:pos x="T8" y="T9"/>
                </a:cxn>
                <a:cxn ang="0">
                  <a:pos x="T10" y="T11"/>
                </a:cxn>
                <a:cxn ang="0">
                  <a:pos x="T12" y="T13"/>
                </a:cxn>
              </a:cxnLst>
              <a:rect l="0" t="0" r="r" b="b"/>
              <a:pathLst>
                <a:path w="3784" h="3789">
                  <a:moveTo>
                    <a:pt x="3783" y="0"/>
                  </a:moveTo>
                  <a:lnTo>
                    <a:pt x="3783" y="3788"/>
                  </a:lnTo>
                  <a:lnTo>
                    <a:pt x="2874" y="3788"/>
                  </a:lnTo>
                  <a:lnTo>
                    <a:pt x="2874" y="914"/>
                  </a:lnTo>
                  <a:lnTo>
                    <a:pt x="0" y="914"/>
                  </a:lnTo>
                  <a:lnTo>
                    <a:pt x="0" y="0"/>
                  </a:lnTo>
                  <a:lnTo>
                    <a:pt x="3783" y="0"/>
                  </a:lnTo>
                </a:path>
              </a:pathLst>
            </a:custGeom>
            <a:grpFill/>
            <a:ln>
              <a:noFill/>
            </a:ln>
            <a:effectLst/>
          </p:spPr>
          <p:txBody>
            <a:bodyPr wrap="none" anchor="ctr"/>
            <a:lstStyle/>
            <a:p>
              <a:endParaRPr lang="en-US"/>
            </a:p>
          </p:txBody>
        </p:sp>
        <p:sp>
          <p:nvSpPr>
            <p:cNvPr id="12" name="Freeform 2"/>
            <p:cNvSpPr>
              <a:spLocks noChangeArrowheads="1"/>
            </p:cNvSpPr>
            <p:nvPr userDrawn="1"/>
          </p:nvSpPr>
          <p:spPr bwMode="auto">
            <a:xfrm>
              <a:off x="8190319" y="4662932"/>
              <a:ext cx="140186" cy="140022"/>
            </a:xfrm>
            <a:custGeom>
              <a:avLst/>
              <a:gdLst>
                <a:gd name="T0" fmla="*/ 3788 w 3789"/>
                <a:gd name="T1" fmla="*/ 2874 h 3784"/>
                <a:gd name="T2" fmla="*/ 3788 w 3789"/>
                <a:gd name="T3" fmla="*/ 3783 h 3784"/>
                <a:gd name="T4" fmla="*/ 0 w 3789"/>
                <a:gd name="T5" fmla="*/ 3783 h 3784"/>
                <a:gd name="T6" fmla="*/ 0 w 3789"/>
                <a:gd name="T7" fmla="*/ 0 h 3784"/>
                <a:gd name="T8" fmla="*/ 914 w 3789"/>
                <a:gd name="T9" fmla="*/ 0 h 3784"/>
                <a:gd name="T10" fmla="*/ 914 w 3789"/>
                <a:gd name="T11" fmla="*/ 2874 h 3784"/>
                <a:gd name="T12" fmla="*/ 3788 w 3789"/>
                <a:gd name="T13" fmla="*/ 2874 h 3784"/>
              </a:gdLst>
              <a:ahLst/>
              <a:cxnLst>
                <a:cxn ang="0">
                  <a:pos x="T0" y="T1"/>
                </a:cxn>
                <a:cxn ang="0">
                  <a:pos x="T2" y="T3"/>
                </a:cxn>
                <a:cxn ang="0">
                  <a:pos x="T4" y="T5"/>
                </a:cxn>
                <a:cxn ang="0">
                  <a:pos x="T6" y="T7"/>
                </a:cxn>
                <a:cxn ang="0">
                  <a:pos x="T8" y="T9"/>
                </a:cxn>
                <a:cxn ang="0">
                  <a:pos x="T10" y="T11"/>
                </a:cxn>
                <a:cxn ang="0">
                  <a:pos x="T12" y="T13"/>
                </a:cxn>
              </a:cxnLst>
              <a:rect l="0" t="0" r="r" b="b"/>
              <a:pathLst>
                <a:path w="3789" h="3784">
                  <a:moveTo>
                    <a:pt x="3788" y="2874"/>
                  </a:moveTo>
                  <a:lnTo>
                    <a:pt x="3788" y="3783"/>
                  </a:lnTo>
                  <a:lnTo>
                    <a:pt x="0" y="3783"/>
                  </a:lnTo>
                  <a:lnTo>
                    <a:pt x="0" y="0"/>
                  </a:lnTo>
                  <a:lnTo>
                    <a:pt x="914" y="0"/>
                  </a:lnTo>
                  <a:lnTo>
                    <a:pt x="914" y="2874"/>
                  </a:lnTo>
                  <a:lnTo>
                    <a:pt x="3788" y="2874"/>
                  </a:lnTo>
                </a:path>
              </a:pathLst>
            </a:custGeom>
            <a:grpFill/>
            <a:ln>
              <a:noFill/>
            </a:ln>
            <a:effectLst/>
          </p:spPr>
          <p:txBody>
            <a:bodyPr wrap="none" anchor="ctr"/>
            <a:lstStyle/>
            <a:p>
              <a:endParaRPr lang="en-US"/>
            </a:p>
          </p:txBody>
        </p:sp>
        <p:sp>
          <p:nvSpPr>
            <p:cNvPr id="13" name="Freeform 3"/>
            <p:cNvSpPr>
              <a:spLocks noChangeArrowheads="1"/>
            </p:cNvSpPr>
            <p:nvPr userDrawn="1"/>
          </p:nvSpPr>
          <p:spPr bwMode="auto">
            <a:xfrm>
              <a:off x="8405085" y="4629313"/>
              <a:ext cx="80945" cy="74907"/>
            </a:xfrm>
            <a:custGeom>
              <a:avLst/>
              <a:gdLst>
                <a:gd name="T0" fmla="*/ 2186 w 2187"/>
                <a:gd name="T1" fmla="*/ 2021 h 2022"/>
                <a:gd name="T2" fmla="*/ 2186 w 2187"/>
                <a:gd name="T3" fmla="*/ 0 h 2022"/>
                <a:gd name="T4" fmla="*/ 1795 w 2187"/>
                <a:gd name="T5" fmla="*/ 0 h 2022"/>
                <a:gd name="T6" fmla="*/ 1096 w 2187"/>
                <a:gd name="T7" fmla="*/ 1005 h 2022"/>
                <a:gd name="T8" fmla="*/ 397 w 2187"/>
                <a:gd name="T9" fmla="*/ 0 h 2022"/>
                <a:gd name="T10" fmla="*/ 0 w 2187"/>
                <a:gd name="T11" fmla="*/ 0 h 2022"/>
                <a:gd name="T12" fmla="*/ 0 w 2187"/>
                <a:gd name="T13" fmla="*/ 2021 h 2022"/>
                <a:gd name="T14" fmla="*/ 397 w 2187"/>
                <a:gd name="T15" fmla="*/ 2021 h 2022"/>
                <a:gd name="T16" fmla="*/ 397 w 2187"/>
                <a:gd name="T17" fmla="*/ 693 h 2022"/>
                <a:gd name="T18" fmla="*/ 977 w 2187"/>
                <a:gd name="T19" fmla="*/ 1533 h 2022"/>
                <a:gd name="T20" fmla="*/ 1215 w 2187"/>
                <a:gd name="T21" fmla="*/ 1533 h 2022"/>
                <a:gd name="T22" fmla="*/ 1789 w 2187"/>
                <a:gd name="T23" fmla="*/ 693 h 2022"/>
                <a:gd name="T24" fmla="*/ 1789 w 2187"/>
                <a:gd name="T25" fmla="*/ 2021 h 2022"/>
                <a:gd name="T26" fmla="*/ 2186 w 2187"/>
                <a:gd name="T27" fmla="*/ 2021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022">
                  <a:moveTo>
                    <a:pt x="2186" y="2021"/>
                  </a:moveTo>
                  <a:lnTo>
                    <a:pt x="2186" y="0"/>
                  </a:lnTo>
                  <a:lnTo>
                    <a:pt x="1795" y="0"/>
                  </a:lnTo>
                  <a:lnTo>
                    <a:pt x="1096" y="1005"/>
                  </a:lnTo>
                  <a:lnTo>
                    <a:pt x="397" y="0"/>
                  </a:lnTo>
                  <a:lnTo>
                    <a:pt x="0" y="0"/>
                  </a:lnTo>
                  <a:lnTo>
                    <a:pt x="0" y="2021"/>
                  </a:lnTo>
                  <a:lnTo>
                    <a:pt x="397" y="2021"/>
                  </a:lnTo>
                  <a:lnTo>
                    <a:pt x="397" y="693"/>
                  </a:lnTo>
                  <a:lnTo>
                    <a:pt x="977" y="1533"/>
                  </a:lnTo>
                  <a:lnTo>
                    <a:pt x="1215" y="1533"/>
                  </a:lnTo>
                  <a:lnTo>
                    <a:pt x="1789" y="693"/>
                  </a:lnTo>
                  <a:lnTo>
                    <a:pt x="1789" y="2021"/>
                  </a:lnTo>
                  <a:lnTo>
                    <a:pt x="2186" y="2021"/>
                  </a:lnTo>
                </a:path>
              </a:pathLst>
            </a:custGeom>
            <a:grpFill/>
            <a:ln>
              <a:noFill/>
            </a:ln>
            <a:effectLst/>
          </p:spPr>
          <p:txBody>
            <a:bodyPr wrap="none" anchor="ctr"/>
            <a:lstStyle/>
            <a:p>
              <a:endParaRPr lang="en-US"/>
            </a:p>
          </p:txBody>
        </p:sp>
        <p:sp>
          <p:nvSpPr>
            <p:cNvPr id="14" name="Freeform 4"/>
            <p:cNvSpPr>
              <a:spLocks noChangeArrowheads="1"/>
            </p:cNvSpPr>
            <p:nvPr userDrawn="1"/>
          </p:nvSpPr>
          <p:spPr bwMode="auto">
            <a:xfrm>
              <a:off x="8523729" y="4629313"/>
              <a:ext cx="14688" cy="74907"/>
            </a:xfrm>
            <a:custGeom>
              <a:avLst/>
              <a:gdLst>
                <a:gd name="T0" fmla="*/ 0 w 399"/>
                <a:gd name="T1" fmla="*/ 2021 h 2022"/>
                <a:gd name="T2" fmla="*/ 398 w 399"/>
                <a:gd name="T3" fmla="*/ 2021 h 2022"/>
                <a:gd name="T4" fmla="*/ 398 w 399"/>
                <a:gd name="T5" fmla="*/ 0 h 2022"/>
                <a:gd name="T6" fmla="*/ 0 w 399"/>
                <a:gd name="T7" fmla="*/ 0 h 2022"/>
                <a:gd name="T8" fmla="*/ 0 w 399"/>
                <a:gd name="T9" fmla="*/ 2021 h 2022"/>
              </a:gdLst>
              <a:ahLst/>
              <a:cxnLst>
                <a:cxn ang="0">
                  <a:pos x="T0" y="T1"/>
                </a:cxn>
                <a:cxn ang="0">
                  <a:pos x="T2" y="T3"/>
                </a:cxn>
                <a:cxn ang="0">
                  <a:pos x="T4" y="T5"/>
                </a:cxn>
                <a:cxn ang="0">
                  <a:pos x="T6" y="T7"/>
                </a:cxn>
                <a:cxn ang="0">
                  <a:pos x="T8" y="T9"/>
                </a:cxn>
              </a:cxnLst>
              <a:rect l="0" t="0" r="r" b="b"/>
              <a:pathLst>
                <a:path w="399" h="2022">
                  <a:moveTo>
                    <a:pt x="0" y="2021"/>
                  </a:moveTo>
                  <a:lnTo>
                    <a:pt x="398" y="2021"/>
                  </a:lnTo>
                  <a:lnTo>
                    <a:pt x="398" y="0"/>
                  </a:lnTo>
                  <a:lnTo>
                    <a:pt x="0" y="0"/>
                  </a:lnTo>
                  <a:lnTo>
                    <a:pt x="0" y="2021"/>
                  </a:lnTo>
                </a:path>
              </a:pathLst>
            </a:custGeom>
            <a:grpFill/>
            <a:ln>
              <a:noFill/>
            </a:ln>
            <a:effectLst/>
          </p:spPr>
          <p:txBody>
            <a:bodyPr wrap="none" anchor="ctr"/>
            <a:lstStyle/>
            <a:p>
              <a:endParaRPr lang="en-US"/>
            </a:p>
          </p:txBody>
        </p:sp>
        <p:sp>
          <p:nvSpPr>
            <p:cNvPr id="15" name="Freeform 5"/>
            <p:cNvSpPr>
              <a:spLocks noChangeArrowheads="1"/>
            </p:cNvSpPr>
            <p:nvPr userDrawn="1"/>
          </p:nvSpPr>
          <p:spPr bwMode="auto">
            <a:xfrm>
              <a:off x="8575952" y="4629313"/>
              <a:ext cx="73602" cy="74907"/>
            </a:xfrm>
            <a:custGeom>
              <a:avLst/>
              <a:gdLst>
                <a:gd name="T0" fmla="*/ 1988 w 1989"/>
                <a:gd name="T1" fmla="*/ 1823 h 2022"/>
                <a:gd name="T2" fmla="*/ 1988 w 1989"/>
                <a:gd name="T3" fmla="*/ 1823 h 2022"/>
                <a:gd name="T4" fmla="*/ 1988 w 1989"/>
                <a:gd name="T5" fmla="*/ 1368 h 2022"/>
                <a:gd name="T6" fmla="*/ 1591 w 1989"/>
                <a:gd name="T7" fmla="*/ 1374 h 2022"/>
                <a:gd name="T8" fmla="*/ 1591 w 1989"/>
                <a:gd name="T9" fmla="*/ 1630 h 2022"/>
                <a:gd name="T10" fmla="*/ 398 w 1989"/>
                <a:gd name="T11" fmla="*/ 1630 h 2022"/>
                <a:gd name="T12" fmla="*/ 398 w 1989"/>
                <a:gd name="T13" fmla="*/ 392 h 2022"/>
                <a:gd name="T14" fmla="*/ 1591 w 1989"/>
                <a:gd name="T15" fmla="*/ 392 h 2022"/>
                <a:gd name="T16" fmla="*/ 1591 w 1989"/>
                <a:gd name="T17" fmla="*/ 653 h 2022"/>
                <a:gd name="T18" fmla="*/ 1988 w 1989"/>
                <a:gd name="T19" fmla="*/ 653 h 2022"/>
                <a:gd name="T20" fmla="*/ 1988 w 1989"/>
                <a:gd name="T21" fmla="*/ 204 h 2022"/>
                <a:gd name="T22" fmla="*/ 1790 w 1989"/>
                <a:gd name="T23" fmla="*/ 0 h 2022"/>
                <a:gd name="T24" fmla="*/ 199 w 1989"/>
                <a:gd name="T25" fmla="*/ 0 h 2022"/>
                <a:gd name="T26" fmla="*/ 0 w 1989"/>
                <a:gd name="T27" fmla="*/ 204 h 2022"/>
                <a:gd name="T28" fmla="*/ 0 w 1989"/>
                <a:gd name="T29" fmla="*/ 1823 h 2022"/>
                <a:gd name="T30" fmla="*/ 199 w 1989"/>
                <a:gd name="T31" fmla="*/ 2021 h 2022"/>
                <a:gd name="T32" fmla="*/ 1790 w 1989"/>
                <a:gd name="T33" fmla="*/ 2021 h 2022"/>
                <a:gd name="T34" fmla="*/ 1988 w 1989"/>
                <a:gd name="T35" fmla="*/ 1823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9" h="2022">
                  <a:moveTo>
                    <a:pt x="1988" y="1823"/>
                  </a:moveTo>
                  <a:lnTo>
                    <a:pt x="1988" y="1823"/>
                  </a:lnTo>
                  <a:cubicBezTo>
                    <a:pt x="1988" y="1368"/>
                    <a:pt x="1988" y="1368"/>
                    <a:pt x="1988" y="1368"/>
                  </a:cubicBezTo>
                  <a:cubicBezTo>
                    <a:pt x="1591" y="1374"/>
                    <a:pt x="1591" y="1374"/>
                    <a:pt x="1591" y="1374"/>
                  </a:cubicBezTo>
                  <a:cubicBezTo>
                    <a:pt x="1591" y="1630"/>
                    <a:pt x="1591" y="1630"/>
                    <a:pt x="1591" y="1630"/>
                  </a:cubicBezTo>
                  <a:cubicBezTo>
                    <a:pt x="398" y="1630"/>
                    <a:pt x="398" y="1630"/>
                    <a:pt x="398" y="1630"/>
                  </a:cubicBezTo>
                  <a:cubicBezTo>
                    <a:pt x="398" y="392"/>
                    <a:pt x="398" y="392"/>
                    <a:pt x="398" y="392"/>
                  </a:cubicBezTo>
                  <a:cubicBezTo>
                    <a:pt x="1591" y="392"/>
                    <a:pt x="1591" y="392"/>
                    <a:pt x="1591" y="392"/>
                  </a:cubicBezTo>
                  <a:cubicBezTo>
                    <a:pt x="1591" y="653"/>
                    <a:pt x="1591" y="653"/>
                    <a:pt x="1591" y="653"/>
                  </a:cubicBezTo>
                  <a:cubicBezTo>
                    <a:pt x="1988" y="653"/>
                    <a:pt x="1988" y="653"/>
                    <a:pt x="1988" y="653"/>
                  </a:cubicBezTo>
                  <a:cubicBezTo>
                    <a:pt x="1988" y="204"/>
                    <a:pt x="1988" y="204"/>
                    <a:pt x="1988" y="204"/>
                  </a:cubicBezTo>
                  <a:cubicBezTo>
                    <a:pt x="1988" y="85"/>
                    <a:pt x="1903" y="0"/>
                    <a:pt x="1790" y="0"/>
                  </a:cubicBezTo>
                  <a:cubicBezTo>
                    <a:pt x="199" y="0"/>
                    <a:pt x="199" y="0"/>
                    <a:pt x="199" y="0"/>
                  </a:cubicBezTo>
                  <a:cubicBezTo>
                    <a:pt x="91" y="0"/>
                    <a:pt x="0" y="85"/>
                    <a:pt x="0" y="204"/>
                  </a:cubicBezTo>
                  <a:cubicBezTo>
                    <a:pt x="0" y="1823"/>
                    <a:pt x="0" y="1823"/>
                    <a:pt x="0" y="1823"/>
                  </a:cubicBezTo>
                  <a:cubicBezTo>
                    <a:pt x="0" y="1936"/>
                    <a:pt x="91" y="2021"/>
                    <a:pt x="199" y="2021"/>
                  </a:cubicBezTo>
                  <a:cubicBezTo>
                    <a:pt x="1790" y="2021"/>
                    <a:pt x="1790" y="2021"/>
                    <a:pt x="1790" y="2021"/>
                  </a:cubicBezTo>
                  <a:cubicBezTo>
                    <a:pt x="1903" y="2021"/>
                    <a:pt x="1988" y="1936"/>
                    <a:pt x="1988" y="1823"/>
                  </a:cubicBezTo>
                </a:path>
              </a:pathLst>
            </a:custGeom>
            <a:grpFill/>
            <a:ln>
              <a:noFill/>
            </a:ln>
            <a:effectLst/>
          </p:spPr>
          <p:txBody>
            <a:bodyPr wrap="none" anchor="ctr"/>
            <a:lstStyle/>
            <a:p>
              <a:endParaRPr lang="en-US"/>
            </a:p>
          </p:txBody>
        </p:sp>
        <p:sp>
          <p:nvSpPr>
            <p:cNvPr id="16" name="Freeform 6"/>
            <p:cNvSpPr>
              <a:spLocks noChangeArrowheads="1"/>
            </p:cNvSpPr>
            <p:nvPr userDrawn="1"/>
          </p:nvSpPr>
          <p:spPr bwMode="auto">
            <a:xfrm>
              <a:off x="8687415" y="4629313"/>
              <a:ext cx="73438" cy="74907"/>
            </a:xfrm>
            <a:custGeom>
              <a:avLst/>
              <a:gdLst>
                <a:gd name="T0" fmla="*/ 1982 w 1983"/>
                <a:gd name="T1" fmla="*/ 2021 h 2022"/>
                <a:gd name="T2" fmla="*/ 1982 w 1983"/>
                <a:gd name="T3" fmla="*/ 2021 h 2022"/>
                <a:gd name="T4" fmla="*/ 1386 w 1983"/>
                <a:gd name="T5" fmla="*/ 1215 h 2022"/>
                <a:gd name="T6" fmla="*/ 1783 w 1983"/>
                <a:gd name="T7" fmla="*/ 1215 h 2022"/>
                <a:gd name="T8" fmla="*/ 1982 w 1983"/>
                <a:gd name="T9" fmla="*/ 1011 h 2022"/>
                <a:gd name="T10" fmla="*/ 1982 w 1983"/>
                <a:gd name="T11" fmla="*/ 204 h 2022"/>
                <a:gd name="T12" fmla="*/ 1783 w 1983"/>
                <a:gd name="T13" fmla="*/ 0 h 2022"/>
                <a:gd name="T14" fmla="*/ 0 w 1983"/>
                <a:gd name="T15" fmla="*/ 0 h 2022"/>
                <a:gd name="T16" fmla="*/ 0 w 1983"/>
                <a:gd name="T17" fmla="*/ 2021 h 2022"/>
                <a:gd name="T18" fmla="*/ 397 w 1983"/>
                <a:gd name="T19" fmla="*/ 2021 h 2022"/>
                <a:gd name="T20" fmla="*/ 397 w 1983"/>
                <a:gd name="T21" fmla="*/ 1215 h 2022"/>
                <a:gd name="T22" fmla="*/ 886 w 1983"/>
                <a:gd name="T23" fmla="*/ 1215 h 2022"/>
                <a:gd name="T24" fmla="*/ 1482 w 1983"/>
                <a:gd name="T25" fmla="*/ 2021 h 2022"/>
                <a:gd name="T26" fmla="*/ 1982 w 1983"/>
                <a:gd name="T27" fmla="*/ 2021 h 2022"/>
                <a:gd name="T28" fmla="*/ 397 w 1983"/>
                <a:gd name="T29" fmla="*/ 392 h 2022"/>
                <a:gd name="T30" fmla="*/ 397 w 1983"/>
                <a:gd name="T31" fmla="*/ 392 h 2022"/>
                <a:gd name="T32" fmla="*/ 1585 w 1983"/>
                <a:gd name="T33" fmla="*/ 392 h 2022"/>
                <a:gd name="T34" fmla="*/ 1585 w 1983"/>
                <a:gd name="T35" fmla="*/ 817 h 2022"/>
                <a:gd name="T36" fmla="*/ 397 w 1983"/>
                <a:gd name="T37" fmla="*/ 817 h 2022"/>
                <a:gd name="T38" fmla="*/ 397 w 1983"/>
                <a:gd name="T39" fmla="*/ 3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3" h="2022">
                  <a:moveTo>
                    <a:pt x="1982" y="2021"/>
                  </a:moveTo>
                  <a:lnTo>
                    <a:pt x="1982" y="2021"/>
                  </a:lnTo>
                  <a:cubicBezTo>
                    <a:pt x="1386" y="1215"/>
                    <a:pt x="1386" y="1215"/>
                    <a:pt x="1386" y="1215"/>
                  </a:cubicBezTo>
                  <a:cubicBezTo>
                    <a:pt x="1783" y="1215"/>
                    <a:pt x="1783" y="1215"/>
                    <a:pt x="1783" y="1215"/>
                  </a:cubicBezTo>
                  <a:cubicBezTo>
                    <a:pt x="1897" y="1215"/>
                    <a:pt x="1982" y="1124"/>
                    <a:pt x="1982" y="1011"/>
                  </a:cubicBezTo>
                  <a:cubicBezTo>
                    <a:pt x="1982" y="204"/>
                    <a:pt x="1982" y="204"/>
                    <a:pt x="1982" y="204"/>
                  </a:cubicBezTo>
                  <a:cubicBezTo>
                    <a:pt x="1982" y="85"/>
                    <a:pt x="1897" y="0"/>
                    <a:pt x="1783" y="0"/>
                  </a:cubicBezTo>
                  <a:cubicBezTo>
                    <a:pt x="0" y="0"/>
                    <a:pt x="0" y="0"/>
                    <a:pt x="0" y="0"/>
                  </a:cubicBezTo>
                  <a:cubicBezTo>
                    <a:pt x="0" y="2021"/>
                    <a:pt x="0" y="2021"/>
                    <a:pt x="0" y="2021"/>
                  </a:cubicBezTo>
                  <a:cubicBezTo>
                    <a:pt x="397" y="2021"/>
                    <a:pt x="397" y="2021"/>
                    <a:pt x="397" y="2021"/>
                  </a:cubicBezTo>
                  <a:cubicBezTo>
                    <a:pt x="397" y="1215"/>
                    <a:pt x="397" y="1215"/>
                    <a:pt x="397" y="1215"/>
                  </a:cubicBezTo>
                  <a:cubicBezTo>
                    <a:pt x="886" y="1215"/>
                    <a:pt x="886" y="1215"/>
                    <a:pt x="886" y="1215"/>
                  </a:cubicBezTo>
                  <a:cubicBezTo>
                    <a:pt x="1482" y="2021"/>
                    <a:pt x="1482" y="2021"/>
                    <a:pt x="1482" y="2021"/>
                  </a:cubicBezTo>
                  <a:cubicBezTo>
                    <a:pt x="1982" y="2021"/>
                    <a:pt x="1982" y="2021"/>
                    <a:pt x="1982" y="2021"/>
                  </a:cubicBezTo>
                  <a:close/>
                  <a:moveTo>
                    <a:pt x="397" y="392"/>
                  </a:moveTo>
                  <a:lnTo>
                    <a:pt x="397" y="392"/>
                  </a:lnTo>
                  <a:cubicBezTo>
                    <a:pt x="1585" y="392"/>
                    <a:pt x="1585" y="392"/>
                    <a:pt x="1585" y="392"/>
                  </a:cubicBezTo>
                  <a:cubicBezTo>
                    <a:pt x="1585" y="817"/>
                    <a:pt x="1585" y="817"/>
                    <a:pt x="1585" y="817"/>
                  </a:cubicBezTo>
                  <a:cubicBezTo>
                    <a:pt x="397" y="817"/>
                    <a:pt x="397" y="817"/>
                    <a:pt x="397" y="817"/>
                  </a:cubicBezTo>
                  <a:cubicBezTo>
                    <a:pt x="397" y="392"/>
                    <a:pt x="397" y="392"/>
                    <a:pt x="397" y="392"/>
                  </a:cubicBezTo>
                  <a:close/>
                </a:path>
              </a:pathLst>
            </a:custGeom>
            <a:grpFill/>
            <a:ln>
              <a:noFill/>
            </a:ln>
            <a:effectLst/>
          </p:spPr>
          <p:txBody>
            <a:bodyPr wrap="none" anchor="ctr"/>
            <a:lstStyle/>
            <a:p>
              <a:endParaRPr lang="en-US"/>
            </a:p>
          </p:txBody>
        </p:sp>
        <p:sp>
          <p:nvSpPr>
            <p:cNvPr id="17" name="Freeform 7"/>
            <p:cNvSpPr>
              <a:spLocks noChangeArrowheads="1"/>
            </p:cNvSpPr>
            <p:nvPr userDrawn="1"/>
          </p:nvSpPr>
          <p:spPr bwMode="auto">
            <a:xfrm>
              <a:off x="8798551" y="4629313"/>
              <a:ext cx="73438" cy="74907"/>
            </a:xfrm>
            <a:custGeom>
              <a:avLst/>
              <a:gdLst>
                <a:gd name="T0" fmla="*/ 1983 w 1984"/>
                <a:gd name="T1" fmla="*/ 1823 h 2022"/>
                <a:gd name="T2" fmla="*/ 1983 w 1984"/>
                <a:gd name="T3" fmla="*/ 1823 h 2022"/>
                <a:gd name="T4" fmla="*/ 1983 w 1984"/>
                <a:gd name="T5" fmla="*/ 204 h 2022"/>
                <a:gd name="T6" fmla="*/ 1784 w 1984"/>
                <a:gd name="T7" fmla="*/ 0 h 2022"/>
                <a:gd name="T8" fmla="*/ 194 w 1984"/>
                <a:gd name="T9" fmla="*/ 0 h 2022"/>
                <a:gd name="T10" fmla="*/ 0 w 1984"/>
                <a:gd name="T11" fmla="*/ 204 h 2022"/>
                <a:gd name="T12" fmla="*/ 0 w 1984"/>
                <a:gd name="T13" fmla="*/ 1823 h 2022"/>
                <a:gd name="T14" fmla="*/ 194 w 1984"/>
                <a:gd name="T15" fmla="*/ 2021 h 2022"/>
                <a:gd name="T16" fmla="*/ 1784 w 1984"/>
                <a:gd name="T17" fmla="*/ 2021 h 2022"/>
                <a:gd name="T18" fmla="*/ 1983 w 1984"/>
                <a:gd name="T19" fmla="*/ 1823 h 2022"/>
                <a:gd name="T20" fmla="*/ 398 w 1984"/>
                <a:gd name="T21" fmla="*/ 392 h 2022"/>
                <a:gd name="T22" fmla="*/ 398 w 1984"/>
                <a:gd name="T23" fmla="*/ 392 h 2022"/>
                <a:gd name="T24" fmla="*/ 1585 w 1984"/>
                <a:gd name="T25" fmla="*/ 392 h 2022"/>
                <a:gd name="T26" fmla="*/ 1585 w 1984"/>
                <a:gd name="T27" fmla="*/ 1630 h 2022"/>
                <a:gd name="T28" fmla="*/ 398 w 1984"/>
                <a:gd name="T29" fmla="*/ 1630 h 2022"/>
                <a:gd name="T30" fmla="*/ 398 w 1984"/>
                <a:gd name="T31" fmla="*/ 3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4" h="2022">
                  <a:moveTo>
                    <a:pt x="1983" y="1823"/>
                  </a:moveTo>
                  <a:lnTo>
                    <a:pt x="1983" y="1823"/>
                  </a:lnTo>
                  <a:cubicBezTo>
                    <a:pt x="1983" y="204"/>
                    <a:pt x="1983" y="204"/>
                    <a:pt x="1983" y="204"/>
                  </a:cubicBezTo>
                  <a:cubicBezTo>
                    <a:pt x="1983" y="85"/>
                    <a:pt x="1898" y="0"/>
                    <a:pt x="1784" y="0"/>
                  </a:cubicBezTo>
                  <a:cubicBezTo>
                    <a:pt x="194" y="0"/>
                    <a:pt x="194" y="0"/>
                    <a:pt x="194" y="0"/>
                  </a:cubicBezTo>
                  <a:cubicBezTo>
                    <a:pt x="86" y="0"/>
                    <a:pt x="0" y="85"/>
                    <a:pt x="0" y="204"/>
                  </a:cubicBezTo>
                  <a:cubicBezTo>
                    <a:pt x="0" y="1823"/>
                    <a:pt x="0" y="1823"/>
                    <a:pt x="0" y="1823"/>
                  </a:cubicBezTo>
                  <a:cubicBezTo>
                    <a:pt x="0" y="1936"/>
                    <a:pt x="86" y="2021"/>
                    <a:pt x="194" y="2021"/>
                  </a:cubicBezTo>
                  <a:cubicBezTo>
                    <a:pt x="1784" y="2021"/>
                    <a:pt x="1784" y="2021"/>
                    <a:pt x="1784" y="2021"/>
                  </a:cubicBezTo>
                  <a:cubicBezTo>
                    <a:pt x="1898" y="2021"/>
                    <a:pt x="1983" y="1936"/>
                    <a:pt x="1983" y="1823"/>
                  </a:cubicBezTo>
                  <a:close/>
                  <a:moveTo>
                    <a:pt x="398" y="392"/>
                  </a:moveTo>
                  <a:lnTo>
                    <a:pt x="398" y="392"/>
                  </a:lnTo>
                  <a:cubicBezTo>
                    <a:pt x="1585" y="392"/>
                    <a:pt x="1585" y="392"/>
                    <a:pt x="1585" y="392"/>
                  </a:cubicBezTo>
                  <a:cubicBezTo>
                    <a:pt x="1585" y="1630"/>
                    <a:pt x="1585" y="1630"/>
                    <a:pt x="1585" y="1630"/>
                  </a:cubicBezTo>
                  <a:cubicBezTo>
                    <a:pt x="398" y="1630"/>
                    <a:pt x="398" y="1630"/>
                    <a:pt x="398" y="1630"/>
                  </a:cubicBezTo>
                  <a:cubicBezTo>
                    <a:pt x="398" y="392"/>
                    <a:pt x="398" y="392"/>
                    <a:pt x="398" y="392"/>
                  </a:cubicBezTo>
                  <a:close/>
                </a:path>
              </a:pathLst>
            </a:custGeom>
            <a:grpFill/>
            <a:ln>
              <a:noFill/>
            </a:ln>
            <a:effectLst/>
          </p:spPr>
          <p:txBody>
            <a:bodyPr wrap="none" anchor="ctr"/>
            <a:lstStyle/>
            <a:p>
              <a:endParaRPr lang="en-US"/>
            </a:p>
          </p:txBody>
        </p:sp>
        <p:sp>
          <p:nvSpPr>
            <p:cNvPr id="18" name="Freeform 8"/>
            <p:cNvSpPr>
              <a:spLocks noChangeArrowheads="1"/>
            </p:cNvSpPr>
            <p:nvPr userDrawn="1"/>
          </p:nvSpPr>
          <p:spPr bwMode="auto">
            <a:xfrm>
              <a:off x="8405085" y="4727557"/>
              <a:ext cx="73601" cy="75070"/>
            </a:xfrm>
            <a:custGeom>
              <a:avLst/>
              <a:gdLst>
                <a:gd name="T0" fmla="*/ 1988 w 1989"/>
                <a:gd name="T1" fmla="*/ 398 h 2028"/>
                <a:gd name="T2" fmla="*/ 1988 w 1989"/>
                <a:gd name="T3" fmla="*/ 0 h 2028"/>
                <a:gd name="T4" fmla="*/ 0 w 1989"/>
                <a:gd name="T5" fmla="*/ 0 h 2028"/>
                <a:gd name="T6" fmla="*/ 0 w 1989"/>
                <a:gd name="T7" fmla="*/ 2027 h 2028"/>
                <a:gd name="T8" fmla="*/ 397 w 1989"/>
                <a:gd name="T9" fmla="*/ 2027 h 2028"/>
                <a:gd name="T10" fmla="*/ 397 w 1989"/>
                <a:gd name="T11" fmla="*/ 1215 h 2028"/>
                <a:gd name="T12" fmla="*/ 1590 w 1989"/>
                <a:gd name="T13" fmla="*/ 1215 h 2028"/>
                <a:gd name="T14" fmla="*/ 1590 w 1989"/>
                <a:gd name="T15" fmla="*/ 812 h 2028"/>
                <a:gd name="T16" fmla="*/ 397 w 1989"/>
                <a:gd name="T17" fmla="*/ 812 h 2028"/>
                <a:gd name="T18" fmla="*/ 397 w 1989"/>
                <a:gd name="T19" fmla="*/ 398 h 2028"/>
                <a:gd name="T20" fmla="*/ 1988 w 1989"/>
                <a:gd name="T21" fmla="*/ 39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9" h="2028">
                  <a:moveTo>
                    <a:pt x="1988" y="398"/>
                  </a:moveTo>
                  <a:lnTo>
                    <a:pt x="1988" y="0"/>
                  </a:lnTo>
                  <a:lnTo>
                    <a:pt x="0" y="0"/>
                  </a:lnTo>
                  <a:lnTo>
                    <a:pt x="0" y="2027"/>
                  </a:lnTo>
                  <a:lnTo>
                    <a:pt x="397" y="2027"/>
                  </a:lnTo>
                  <a:lnTo>
                    <a:pt x="397" y="1215"/>
                  </a:lnTo>
                  <a:lnTo>
                    <a:pt x="1590" y="1215"/>
                  </a:lnTo>
                  <a:lnTo>
                    <a:pt x="1590" y="812"/>
                  </a:lnTo>
                  <a:lnTo>
                    <a:pt x="397" y="812"/>
                  </a:lnTo>
                  <a:lnTo>
                    <a:pt x="397" y="398"/>
                  </a:lnTo>
                  <a:lnTo>
                    <a:pt x="1988" y="398"/>
                  </a:lnTo>
                </a:path>
              </a:pathLst>
            </a:custGeom>
            <a:grpFill/>
            <a:ln>
              <a:noFill/>
            </a:ln>
            <a:effectLst/>
          </p:spPr>
          <p:txBody>
            <a:bodyPr wrap="none" anchor="ctr"/>
            <a:lstStyle/>
            <a:p>
              <a:endParaRPr lang="en-US"/>
            </a:p>
          </p:txBody>
        </p:sp>
        <p:sp>
          <p:nvSpPr>
            <p:cNvPr id="19" name="Freeform 9"/>
            <p:cNvSpPr>
              <a:spLocks noChangeArrowheads="1"/>
            </p:cNvSpPr>
            <p:nvPr userDrawn="1"/>
          </p:nvSpPr>
          <p:spPr bwMode="auto">
            <a:xfrm>
              <a:off x="8499086" y="4727557"/>
              <a:ext cx="73601" cy="75070"/>
            </a:xfrm>
            <a:custGeom>
              <a:avLst/>
              <a:gdLst>
                <a:gd name="T0" fmla="*/ 1988 w 1989"/>
                <a:gd name="T1" fmla="*/ 1823 h 2028"/>
                <a:gd name="T2" fmla="*/ 1988 w 1989"/>
                <a:gd name="T3" fmla="*/ 1823 h 2028"/>
                <a:gd name="T4" fmla="*/ 1988 w 1989"/>
                <a:gd name="T5" fmla="*/ 204 h 2028"/>
                <a:gd name="T6" fmla="*/ 1789 w 1989"/>
                <a:gd name="T7" fmla="*/ 0 h 2028"/>
                <a:gd name="T8" fmla="*/ 199 w 1989"/>
                <a:gd name="T9" fmla="*/ 0 h 2028"/>
                <a:gd name="T10" fmla="*/ 0 w 1989"/>
                <a:gd name="T11" fmla="*/ 204 h 2028"/>
                <a:gd name="T12" fmla="*/ 0 w 1989"/>
                <a:gd name="T13" fmla="*/ 1823 h 2028"/>
                <a:gd name="T14" fmla="*/ 199 w 1989"/>
                <a:gd name="T15" fmla="*/ 2027 h 2028"/>
                <a:gd name="T16" fmla="*/ 1789 w 1989"/>
                <a:gd name="T17" fmla="*/ 2027 h 2028"/>
                <a:gd name="T18" fmla="*/ 1988 w 1989"/>
                <a:gd name="T19" fmla="*/ 1823 h 2028"/>
                <a:gd name="T20" fmla="*/ 397 w 1989"/>
                <a:gd name="T21" fmla="*/ 398 h 2028"/>
                <a:gd name="T22" fmla="*/ 397 w 1989"/>
                <a:gd name="T23" fmla="*/ 398 h 2028"/>
                <a:gd name="T24" fmla="*/ 1590 w 1989"/>
                <a:gd name="T25" fmla="*/ 398 h 2028"/>
                <a:gd name="T26" fmla="*/ 1590 w 1989"/>
                <a:gd name="T27" fmla="*/ 1630 h 2028"/>
                <a:gd name="T28" fmla="*/ 397 w 1989"/>
                <a:gd name="T29" fmla="*/ 1630 h 2028"/>
                <a:gd name="T30" fmla="*/ 397 w 1989"/>
                <a:gd name="T31" fmla="*/ 39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9" h="2028">
                  <a:moveTo>
                    <a:pt x="1988" y="1823"/>
                  </a:moveTo>
                  <a:lnTo>
                    <a:pt x="1988" y="1823"/>
                  </a:lnTo>
                  <a:cubicBezTo>
                    <a:pt x="1988" y="204"/>
                    <a:pt x="1988" y="204"/>
                    <a:pt x="1988" y="204"/>
                  </a:cubicBezTo>
                  <a:cubicBezTo>
                    <a:pt x="1988" y="91"/>
                    <a:pt x="1902" y="0"/>
                    <a:pt x="1789" y="0"/>
                  </a:cubicBezTo>
                  <a:cubicBezTo>
                    <a:pt x="199" y="0"/>
                    <a:pt x="199" y="0"/>
                    <a:pt x="199" y="0"/>
                  </a:cubicBezTo>
                  <a:cubicBezTo>
                    <a:pt x="85" y="0"/>
                    <a:pt x="0" y="91"/>
                    <a:pt x="0" y="204"/>
                  </a:cubicBezTo>
                  <a:cubicBezTo>
                    <a:pt x="0" y="1823"/>
                    <a:pt x="0" y="1823"/>
                    <a:pt x="0" y="1823"/>
                  </a:cubicBezTo>
                  <a:cubicBezTo>
                    <a:pt x="0" y="1937"/>
                    <a:pt x="85" y="2027"/>
                    <a:pt x="199" y="2027"/>
                  </a:cubicBezTo>
                  <a:cubicBezTo>
                    <a:pt x="1789" y="2027"/>
                    <a:pt x="1789" y="2027"/>
                    <a:pt x="1789" y="2027"/>
                  </a:cubicBezTo>
                  <a:cubicBezTo>
                    <a:pt x="1902" y="2027"/>
                    <a:pt x="1988" y="1937"/>
                    <a:pt x="1988" y="1823"/>
                  </a:cubicBezTo>
                  <a:close/>
                  <a:moveTo>
                    <a:pt x="397" y="398"/>
                  </a:moveTo>
                  <a:lnTo>
                    <a:pt x="397" y="398"/>
                  </a:lnTo>
                  <a:cubicBezTo>
                    <a:pt x="1590" y="398"/>
                    <a:pt x="1590" y="398"/>
                    <a:pt x="1590" y="398"/>
                  </a:cubicBezTo>
                  <a:cubicBezTo>
                    <a:pt x="1590" y="1630"/>
                    <a:pt x="1590" y="1630"/>
                    <a:pt x="1590" y="1630"/>
                  </a:cubicBezTo>
                  <a:cubicBezTo>
                    <a:pt x="397" y="1630"/>
                    <a:pt x="397" y="1630"/>
                    <a:pt x="397" y="1630"/>
                  </a:cubicBezTo>
                  <a:cubicBezTo>
                    <a:pt x="397" y="398"/>
                    <a:pt x="397" y="398"/>
                    <a:pt x="397" y="398"/>
                  </a:cubicBezTo>
                  <a:close/>
                </a:path>
              </a:pathLst>
            </a:custGeom>
            <a:grpFill/>
            <a:ln>
              <a:noFill/>
            </a:ln>
            <a:effectLst/>
          </p:spPr>
          <p:txBody>
            <a:bodyPr wrap="none" anchor="ctr"/>
            <a:lstStyle/>
            <a:p>
              <a:endParaRPr lang="en-US"/>
            </a:p>
          </p:txBody>
        </p:sp>
        <p:sp>
          <p:nvSpPr>
            <p:cNvPr id="20" name="Freeform 10"/>
            <p:cNvSpPr>
              <a:spLocks noChangeArrowheads="1"/>
            </p:cNvSpPr>
            <p:nvPr userDrawn="1"/>
          </p:nvSpPr>
          <p:spPr bwMode="auto">
            <a:xfrm>
              <a:off x="8598962" y="4727557"/>
              <a:ext cx="73601" cy="75070"/>
            </a:xfrm>
            <a:custGeom>
              <a:avLst/>
              <a:gdLst>
                <a:gd name="T0" fmla="*/ 1988 w 1989"/>
                <a:gd name="T1" fmla="*/ 1823 h 2028"/>
                <a:gd name="T2" fmla="*/ 1988 w 1989"/>
                <a:gd name="T3" fmla="*/ 1823 h 2028"/>
                <a:gd name="T4" fmla="*/ 1988 w 1989"/>
                <a:gd name="T5" fmla="*/ 1374 h 2028"/>
                <a:gd name="T6" fmla="*/ 1590 w 1989"/>
                <a:gd name="T7" fmla="*/ 1374 h 2028"/>
                <a:gd name="T8" fmla="*/ 1590 w 1989"/>
                <a:gd name="T9" fmla="*/ 1630 h 2028"/>
                <a:gd name="T10" fmla="*/ 397 w 1989"/>
                <a:gd name="T11" fmla="*/ 1630 h 2028"/>
                <a:gd name="T12" fmla="*/ 397 w 1989"/>
                <a:gd name="T13" fmla="*/ 398 h 2028"/>
                <a:gd name="T14" fmla="*/ 1590 w 1989"/>
                <a:gd name="T15" fmla="*/ 398 h 2028"/>
                <a:gd name="T16" fmla="*/ 1590 w 1989"/>
                <a:gd name="T17" fmla="*/ 653 h 2028"/>
                <a:gd name="T18" fmla="*/ 1988 w 1989"/>
                <a:gd name="T19" fmla="*/ 659 h 2028"/>
                <a:gd name="T20" fmla="*/ 1988 w 1989"/>
                <a:gd name="T21" fmla="*/ 204 h 2028"/>
                <a:gd name="T22" fmla="*/ 1783 w 1989"/>
                <a:gd name="T23" fmla="*/ 0 h 2028"/>
                <a:gd name="T24" fmla="*/ 198 w 1989"/>
                <a:gd name="T25" fmla="*/ 0 h 2028"/>
                <a:gd name="T26" fmla="*/ 0 w 1989"/>
                <a:gd name="T27" fmla="*/ 204 h 2028"/>
                <a:gd name="T28" fmla="*/ 0 w 1989"/>
                <a:gd name="T29" fmla="*/ 1823 h 2028"/>
                <a:gd name="T30" fmla="*/ 198 w 1989"/>
                <a:gd name="T31" fmla="*/ 2027 h 2028"/>
                <a:gd name="T32" fmla="*/ 1783 w 1989"/>
                <a:gd name="T33" fmla="*/ 2027 h 2028"/>
                <a:gd name="T34" fmla="*/ 1988 w 1989"/>
                <a:gd name="T35"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9" h="2028">
                  <a:moveTo>
                    <a:pt x="1988" y="1823"/>
                  </a:moveTo>
                  <a:lnTo>
                    <a:pt x="1988" y="1823"/>
                  </a:lnTo>
                  <a:cubicBezTo>
                    <a:pt x="1988" y="1374"/>
                    <a:pt x="1988" y="1374"/>
                    <a:pt x="1988" y="1374"/>
                  </a:cubicBezTo>
                  <a:cubicBezTo>
                    <a:pt x="1590" y="1374"/>
                    <a:pt x="1590" y="1374"/>
                    <a:pt x="1590" y="1374"/>
                  </a:cubicBezTo>
                  <a:cubicBezTo>
                    <a:pt x="1590" y="1630"/>
                    <a:pt x="1590" y="1630"/>
                    <a:pt x="1590" y="1630"/>
                  </a:cubicBezTo>
                  <a:cubicBezTo>
                    <a:pt x="397" y="1630"/>
                    <a:pt x="397" y="1630"/>
                    <a:pt x="397" y="1630"/>
                  </a:cubicBezTo>
                  <a:cubicBezTo>
                    <a:pt x="397" y="398"/>
                    <a:pt x="397" y="398"/>
                    <a:pt x="397" y="398"/>
                  </a:cubicBezTo>
                  <a:cubicBezTo>
                    <a:pt x="1590" y="398"/>
                    <a:pt x="1590" y="398"/>
                    <a:pt x="1590" y="398"/>
                  </a:cubicBezTo>
                  <a:cubicBezTo>
                    <a:pt x="1590" y="653"/>
                    <a:pt x="1590" y="653"/>
                    <a:pt x="1590" y="653"/>
                  </a:cubicBezTo>
                  <a:cubicBezTo>
                    <a:pt x="1988" y="659"/>
                    <a:pt x="1988" y="659"/>
                    <a:pt x="1988" y="659"/>
                  </a:cubicBezTo>
                  <a:cubicBezTo>
                    <a:pt x="1988" y="204"/>
                    <a:pt x="1988" y="204"/>
                    <a:pt x="1988" y="204"/>
                  </a:cubicBezTo>
                  <a:cubicBezTo>
                    <a:pt x="1988" y="91"/>
                    <a:pt x="1897" y="0"/>
                    <a:pt x="1783" y="0"/>
                  </a:cubicBezTo>
                  <a:cubicBezTo>
                    <a:pt x="198" y="0"/>
                    <a:pt x="198" y="0"/>
                    <a:pt x="198" y="0"/>
                  </a:cubicBezTo>
                  <a:cubicBezTo>
                    <a:pt x="85" y="0"/>
                    <a:pt x="0" y="91"/>
                    <a:pt x="0" y="204"/>
                  </a:cubicBezTo>
                  <a:cubicBezTo>
                    <a:pt x="0" y="1823"/>
                    <a:pt x="0" y="1823"/>
                    <a:pt x="0" y="1823"/>
                  </a:cubicBezTo>
                  <a:cubicBezTo>
                    <a:pt x="0" y="1937"/>
                    <a:pt x="85" y="2027"/>
                    <a:pt x="198" y="2027"/>
                  </a:cubicBezTo>
                  <a:cubicBezTo>
                    <a:pt x="1783" y="2027"/>
                    <a:pt x="1783" y="2027"/>
                    <a:pt x="1783" y="2027"/>
                  </a:cubicBezTo>
                  <a:cubicBezTo>
                    <a:pt x="1897" y="2027"/>
                    <a:pt x="1988" y="1937"/>
                    <a:pt x="1988" y="1823"/>
                  </a:cubicBezTo>
                </a:path>
              </a:pathLst>
            </a:custGeom>
            <a:grpFill/>
            <a:ln>
              <a:noFill/>
            </a:ln>
            <a:effectLst/>
          </p:spPr>
          <p:txBody>
            <a:bodyPr wrap="none" anchor="ctr"/>
            <a:lstStyle/>
            <a:p>
              <a:endParaRPr lang="en-US"/>
            </a:p>
          </p:txBody>
        </p:sp>
        <p:sp>
          <p:nvSpPr>
            <p:cNvPr id="21" name="Freeform 11"/>
            <p:cNvSpPr>
              <a:spLocks noChangeArrowheads="1"/>
            </p:cNvSpPr>
            <p:nvPr userDrawn="1"/>
          </p:nvSpPr>
          <p:spPr bwMode="auto">
            <a:xfrm>
              <a:off x="8698675" y="4727557"/>
              <a:ext cx="73438" cy="75070"/>
            </a:xfrm>
            <a:custGeom>
              <a:avLst/>
              <a:gdLst>
                <a:gd name="T0" fmla="*/ 1983 w 1984"/>
                <a:gd name="T1" fmla="*/ 1823 h 2028"/>
                <a:gd name="T2" fmla="*/ 1983 w 1984"/>
                <a:gd name="T3" fmla="*/ 1823 h 2028"/>
                <a:gd name="T4" fmla="*/ 1983 w 1984"/>
                <a:gd name="T5" fmla="*/ 0 h 2028"/>
                <a:gd name="T6" fmla="*/ 1591 w 1984"/>
                <a:gd name="T7" fmla="*/ 0 h 2028"/>
                <a:gd name="T8" fmla="*/ 1591 w 1984"/>
                <a:gd name="T9" fmla="*/ 1630 h 2028"/>
                <a:gd name="T10" fmla="*/ 398 w 1984"/>
                <a:gd name="T11" fmla="*/ 1630 h 2028"/>
                <a:gd name="T12" fmla="*/ 398 w 1984"/>
                <a:gd name="T13" fmla="*/ 0 h 2028"/>
                <a:gd name="T14" fmla="*/ 0 w 1984"/>
                <a:gd name="T15" fmla="*/ 0 h 2028"/>
                <a:gd name="T16" fmla="*/ 0 w 1984"/>
                <a:gd name="T17" fmla="*/ 1823 h 2028"/>
                <a:gd name="T18" fmla="*/ 199 w 1984"/>
                <a:gd name="T19" fmla="*/ 2027 h 2028"/>
                <a:gd name="T20" fmla="*/ 1784 w 1984"/>
                <a:gd name="T21" fmla="*/ 2027 h 2028"/>
                <a:gd name="T22" fmla="*/ 1983 w 1984"/>
                <a:gd name="T23"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4" h="2028">
                  <a:moveTo>
                    <a:pt x="1983" y="1823"/>
                  </a:moveTo>
                  <a:lnTo>
                    <a:pt x="1983" y="1823"/>
                  </a:lnTo>
                  <a:cubicBezTo>
                    <a:pt x="1983" y="0"/>
                    <a:pt x="1983" y="0"/>
                    <a:pt x="1983" y="0"/>
                  </a:cubicBezTo>
                  <a:cubicBezTo>
                    <a:pt x="1591" y="0"/>
                    <a:pt x="1591" y="0"/>
                    <a:pt x="1591" y="0"/>
                  </a:cubicBezTo>
                  <a:cubicBezTo>
                    <a:pt x="1591" y="1630"/>
                    <a:pt x="1591" y="1630"/>
                    <a:pt x="1591" y="1630"/>
                  </a:cubicBezTo>
                  <a:cubicBezTo>
                    <a:pt x="398" y="1630"/>
                    <a:pt x="398" y="1630"/>
                    <a:pt x="398" y="1630"/>
                  </a:cubicBezTo>
                  <a:cubicBezTo>
                    <a:pt x="398" y="0"/>
                    <a:pt x="398" y="0"/>
                    <a:pt x="398" y="0"/>
                  </a:cubicBezTo>
                  <a:cubicBezTo>
                    <a:pt x="0" y="0"/>
                    <a:pt x="0" y="0"/>
                    <a:pt x="0" y="0"/>
                  </a:cubicBezTo>
                  <a:cubicBezTo>
                    <a:pt x="0" y="1823"/>
                    <a:pt x="0" y="1823"/>
                    <a:pt x="0" y="1823"/>
                  </a:cubicBezTo>
                  <a:cubicBezTo>
                    <a:pt x="0" y="1937"/>
                    <a:pt x="86" y="2027"/>
                    <a:pt x="199" y="2027"/>
                  </a:cubicBezTo>
                  <a:cubicBezTo>
                    <a:pt x="1784" y="2027"/>
                    <a:pt x="1784" y="2027"/>
                    <a:pt x="1784" y="2027"/>
                  </a:cubicBezTo>
                  <a:cubicBezTo>
                    <a:pt x="1898" y="2027"/>
                    <a:pt x="1983" y="1937"/>
                    <a:pt x="1983" y="1823"/>
                  </a:cubicBezTo>
                </a:path>
              </a:pathLst>
            </a:custGeom>
            <a:grpFill/>
            <a:ln>
              <a:noFill/>
            </a:ln>
            <a:effectLst/>
          </p:spPr>
          <p:txBody>
            <a:bodyPr wrap="none" anchor="ctr"/>
            <a:lstStyle/>
            <a:p>
              <a:endParaRPr lang="en-US"/>
            </a:p>
          </p:txBody>
        </p:sp>
        <p:sp>
          <p:nvSpPr>
            <p:cNvPr id="22" name="Freeform 12"/>
            <p:cNvSpPr>
              <a:spLocks noChangeArrowheads="1"/>
            </p:cNvSpPr>
            <p:nvPr userDrawn="1"/>
          </p:nvSpPr>
          <p:spPr bwMode="auto">
            <a:xfrm>
              <a:off x="8798551" y="4727557"/>
              <a:ext cx="73438" cy="75070"/>
            </a:xfrm>
            <a:custGeom>
              <a:avLst/>
              <a:gdLst>
                <a:gd name="T0" fmla="*/ 1983 w 1984"/>
                <a:gd name="T1" fmla="*/ 1823 h 2028"/>
                <a:gd name="T2" fmla="*/ 1983 w 1984"/>
                <a:gd name="T3" fmla="*/ 1823 h 2028"/>
                <a:gd name="T4" fmla="*/ 1983 w 1984"/>
                <a:gd name="T5" fmla="*/ 1017 h 2028"/>
                <a:gd name="T6" fmla="*/ 1784 w 1984"/>
                <a:gd name="T7" fmla="*/ 812 h 2028"/>
                <a:gd name="T8" fmla="*/ 398 w 1984"/>
                <a:gd name="T9" fmla="*/ 812 h 2028"/>
                <a:gd name="T10" fmla="*/ 398 w 1984"/>
                <a:gd name="T11" fmla="*/ 398 h 2028"/>
                <a:gd name="T12" fmla="*/ 1585 w 1984"/>
                <a:gd name="T13" fmla="*/ 398 h 2028"/>
                <a:gd name="T14" fmla="*/ 1585 w 1984"/>
                <a:gd name="T15" fmla="*/ 613 h 2028"/>
                <a:gd name="T16" fmla="*/ 1983 w 1984"/>
                <a:gd name="T17" fmla="*/ 613 h 2028"/>
                <a:gd name="T18" fmla="*/ 1983 w 1984"/>
                <a:gd name="T19" fmla="*/ 204 h 2028"/>
                <a:gd name="T20" fmla="*/ 1784 w 1984"/>
                <a:gd name="T21" fmla="*/ 0 h 2028"/>
                <a:gd name="T22" fmla="*/ 194 w 1984"/>
                <a:gd name="T23" fmla="*/ 0 h 2028"/>
                <a:gd name="T24" fmla="*/ 0 w 1984"/>
                <a:gd name="T25" fmla="*/ 204 h 2028"/>
                <a:gd name="T26" fmla="*/ 0 w 1984"/>
                <a:gd name="T27" fmla="*/ 1011 h 2028"/>
                <a:gd name="T28" fmla="*/ 194 w 1984"/>
                <a:gd name="T29" fmla="*/ 1215 h 2028"/>
                <a:gd name="T30" fmla="*/ 1585 w 1984"/>
                <a:gd name="T31" fmla="*/ 1215 h 2028"/>
                <a:gd name="T32" fmla="*/ 1585 w 1984"/>
                <a:gd name="T33" fmla="*/ 1630 h 2028"/>
                <a:gd name="T34" fmla="*/ 398 w 1984"/>
                <a:gd name="T35" fmla="*/ 1630 h 2028"/>
                <a:gd name="T36" fmla="*/ 398 w 1984"/>
                <a:gd name="T37" fmla="*/ 1420 h 2028"/>
                <a:gd name="T38" fmla="*/ 0 w 1984"/>
                <a:gd name="T39" fmla="*/ 1420 h 2028"/>
                <a:gd name="T40" fmla="*/ 0 w 1984"/>
                <a:gd name="T41" fmla="*/ 1823 h 2028"/>
                <a:gd name="T42" fmla="*/ 194 w 1984"/>
                <a:gd name="T43" fmla="*/ 2027 h 2028"/>
                <a:gd name="T44" fmla="*/ 1784 w 1984"/>
                <a:gd name="T45" fmla="*/ 2027 h 2028"/>
                <a:gd name="T46" fmla="*/ 1983 w 1984"/>
                <a:gd name="T47"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4" h="2028">
                  <a:moveTo>
                    <a:pt x="1983" y="1823"/>
                  </a:moveTo>
                  <a:lnTo>
                    <a:pt x="1983" y="1823"/>
                  </a:lnTo>
                  <a:cubicBezTo>
                    <a:pt x="1983" y="1017"/>
                    <a:pt x="1983" y="1017"/>
                    <a:pt x="1983" y="1017"/>
                  </a:cubicBezTo>
                  <a:cubicBezTo>
                    <a:pt x="1983" y="909"/>
                    <a:pt x="1898" y="812"/>
                    <a:pt x="1784" y="812"/>
                  </a:cubicBezTo>
                  <a:cubicBezTo>
                    <a:pt x="398" y="812"/>
                    <a:pt x="398" y="812"/>
                    <a:pt x="398" y="812"/>
                  </a:cubicBezTo>
                  <a:cubicBezTo>
                    <a:pt x="398" y="398"/>
                    <a:pt x="398" y="398"/>
                    <a:pt x="398" y="398"/>
                  </a:cubicBezTo>
                  <a:cubicBezTo>
                    <a:pt x="1585" y="398"/>
                    <a:pt x="1585" y="398"/>
                    <a:pt x="1585" y="398"/>
                  </a:cubicBezTo>
                  <a:cubicBezTo>
                    <a:pt x="1585" y="613"/>
                    <a:pt x="1585" y="613"/>
                    <a:pt x="1585" y="613"/>
                  </a:cubicBezTo>
                  <a:cubicBezTo>
                    <a:pt x="1983" y="613"/>
                    <a:pt x="1983" y="613"/>
                    <a:pt x="1983" y="613"/>
                  </a:cubicBezTo>
                  <a:cubicBezTo>
                    <a:pt x="1983" y="204"/>
                    <a:pt x="1983" y="204"/>
                    <a:pt x="1983" y="204"/>
                  </a:cubicBezTo>
                  <a:cubicBezTo>
                    <a:pt x="1983" y="91"/>
                    <a:pt x="1898" y="0"/>
                    <a:pt x="1784" y="0"/>
                  </a:cubicBezTo>
                  <a:cubicBezTo>
                    <a:pt x="194" y="0"/>
                    <a:pt x="194" y="0"/>
                    <a:pt x="194" y="0"/>
                  </a:cubicBezTo>
                  <a:cubicBezTo>
                    <a:pt x="86" y="0"/>
                    <a:pt x="0" y="91"/>
                    <a:pt x="0" y="204"/>
                  </a:cubicBezTo>
                  <a:cubicBezTo>
                    <a:pt x="0" y="1011"/>
                    <a:pt x="0" y="1011"/>
                    <a:pt x="0" y="1011"/>
                  </a:cubicBezTo>
                  <a:cubicBezTo>
                    <a:pt x="0" y="1124"/>
                    <a:pt x="86" y="1215"/>
                    <a:pt x="194" y="1215"/>
                  </a:cubicBezTo>
                  <a:cubicBezTo>
                    <a:pt x="1585" y="1215"/>
                    <a:pt x="1585" y="1215"/>
                    <a:pt x="1585" y="1215"/>
                  </a:cubicBezTo>
                  <a:cubicBezTo>
                    <a:pt x="1585" y="1630"/>
                    <a:pt x="1585" y="1630"/>
                    <a:pt x="1585" y="1630"/>
                  </a:cubicBezTo>
                  <a:cubicBezTo>
                    <a:pt x="398" y="1630"/>
                    <a:pt x="398" y="1630"/>
                    <a:pt x="398" y="1630"/>
                  </a:cubicBezTo>
                  <a:cubicBezTo>
                    <a:pt x="398" y="1420"/>
                    <a:pt x="398" y="1420"/>
                    <a:pt x="398" y="1420"/>
                  </a:cubicBezTo>
                  <a:cubicBezTo>
                    <a:pt x="0" y="1420"/>
                    <a:pt x="0" y="1420"/>
                    <a:pt x="0" y="1420"/>
                  </a:cubicBezTo>
                  <a:cubicBezTo>
                    <a:pt x="0" y="1823"/>
                    <a:pt x="0" y="1823"/>
                    <a:pt x="0" y="1823"/>
                  </a:cubicBezTo>
                  <a:cubicBezTo>
                    <a:pt x="0" y="1937"/>
                    <a:pt x="86" y="2027"/>
                    <a:pt x="194" y="2027"/>
                  </a:cubicBezTo>
                  <a:cubicBezTo>
                    <a:pt x="1784" y="2027"/>
                    <a:pt x="1784" y="2027"/>
                    <a:pt x="1784" y="2027"/>
                  </a:cubicBezTo>
                  <a:cubicBezTo>
                    <a:pt x="1898" y="2027"/>
                    <a:pt x="1983" y="1937"/>
                    <a:pt x="1983" y="1823"/>
                  </a:cubicBezTo>
                </a:path>
              </a:pathLst>
            </a:custGeom>
            <a:grpFill/>
            <a:ln>
              <a:noFill/>
            </a:ln>
            <a:effectLst/>
          </p:spPr>
          <p:txBody>
            <a:bodyPr wrap="none" anchor="ctr"/>
            <a:lstStyle/>
            <a:p>
              <a:endParaRPr lang="en-US"/>
            </a:p>
          </p:txBody>
        </p:sp>
        <p:sp>
          <p:nvSpPr>
            <p:cNvPr id="23" name="Freeform 13"/>
            <p:cNvSpPr>
              <a:spLocks noChangeArrowheads="1"/>
            </p:cNvSpPr>
            <p:nvPr userDrawn="1"/>
          </p:nvSpPr>
          <p:spPr bwMode="auto">
            <a:xfrm>
              <a:off x="8887983" y="4629966"/>
              <a:ext cx="27417" cy="27417"/>
            </a:xfrm>
            <a:custGeom>
              <a:avLst/>
              <a:gdLst>
                <a:gd name="T0" fmla="*/ 370 w 740"/>
                <a:gd name="T1" fmla="*/ 738 h 739"/>
                <a:gd name="T2" fmla="*/ 370 w 740"/>
                <a:gd name="T3" fmla="*/ 738 h 739"/>
                <a:gd name="T4" fmla="*/ 0 w 740"/>
                <a:gd name="T5" fmla="*/ 369 h 739"/>
                <a:gd name="T6" fmla="*/ 370 w 740"/>
                <a:gd name="T7" fmla="*/ 0 h 739"/>
                <a:gd name="T8" fmla="*/ 739 w 740"/>
                <a:gd name="T9" fmla="*/ 363 h 739"/>
                <a:gd name="T10" fmla="*/ 370 w 740"/>
                <a:gd name="T11" fmla="*/ 738 h 739"/>
                <a:gd name="T12" fmla="*/ 370 w 740"/>
                <a:gd name="T13" fmla="*/ 34 h 739"/>
                <a:gd name="T14" fmla="*/ 370 w 740"/>
                <a:gd name="T15" fmla="*/ 34 h 739"/>
                <a:gd name="T16" fmla="*/ 35 w 740"/>
                <a:gd name="T17" fmla="*/ 369 h 739"/>
                <a:gd name="T18" fmla="*/ 370 w 740"/>
                <a:gd name="T19" fmla="*/ 704 h 739"/>
                <a:gd name="T20" fmla="*/ 705 w 740"/>
                <a:gd name="T21" fmla="*/ 369 h 739"/>
                <a:gd name="T22" fmla="*/ 370 w 740"/>
                <a:gd name="T23" fmla="*/ 34 h 739"/>
                <a:gd name="T24" fmla="*/ 461 w 740"/>
                <a:gd name="T25" fmla="*/ 602 h 739"/>
                <a:gd name="T26" fmla="*/ 461 w 740"/>
                <a:gd name="T27" fmla="*/ 602 h 739"/>
                <a:gd name="T28" fmla="*/ 364 w 740"/>
                <a:gd name="T29" fmla="*/ 397 h 739"/>
                <a:gd name="T30" fmla="*/ 290 w 740"/>
                <a:gd name="T31" fmla="*/ 397 h 739"/>
                <a:gd name="T32" fmla="*/ 290 w 740"/>
                <a:gd name="T33" fmla="*/ 602 h 739"/>
                <a:gd name="T34" fmla="*/ 233 w 740"/>
                <a:gd name="T35" fmla="*/ 602 h 739"/>
                <a:gd name="T36" fmla="*/ 233 w 740"/>
                <a:gd name="T37" fmla="*/ 136 h 739"/>
                <a:gd name="T38" fmla="*/ 370 w 740"/>
                <a:gd name="T39" fmla="*/ 136 h 739"/>
                <a:gd name="T40" fmla="*/ 517 w 740"/>
                <a:gd name="T41" fmla="*/ 267 h 739"/>
                <a:gd name="T42" fmla="*/ 426 w 740"/>
                <a:gd name="T43" fmla="*/ 392 h 739"/>
                <a:gd name="T44" fmla="*/ 523 w 740"/>
                <a:gd name="T45" fmla="*/ 602 h 739"/>
                <a:gd name="T46" fmla="*/ 461 w 740"/>
                <a:gd name="T47" fmla="*/ 602 h 739"/>
                <a:gd name="T48" fmla="*/ 290 w 740"/>
                <a:gd name="T49" fmla="*/ 346 h 739"/>
                <a:gd name="T50" fmla="*/ 290 w 740"/>
                <a:gd name="T51" fmla="*/ 346 h 739"/>
                <a:gd name="T52" fmla="*/ 370 w 740"/>
                <a:gd name="T53" fmla="*/ 346 h 739"/>
                <a:gd name="T54" fmla="*/ 461 w 740"/>
                <a:gd name="T55" fmla="*/ 267 h 739"/>
                <a:gd name="T56" fmla="*/ 364 w 740"/>
                <a:gd name="T57" fmla="*/ 187 h 739"/>
                <a:gd name="T58" fmla="*/ 290 w 740"/>
                <a:gd name="T59" fmla="*/ 187 h 739"/>
                <a:gd name="T60" fmla="*/ 290 w 740"/>
                <a:gd name="T61" fmla="*/ 346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0" h="739">
                  <a:moveTo>
                    <a:pt x="370" y="738"/>
                  </a:moveTo>
                  <a:lnTo>
                    <a:pt x="370" y="738"/>
                  </a:lnTo>
                  <a:cubicBezTo>
                    <a:pt x="165" y="738"/>
                    <a:pt x="0" y="573"/>
                    <a:pt x="0" y="369"/>
                  </a:cubicBezTo>
                  <a:cubicBezTo>
                    <a:pt x="0" y="159"/>
                    <a:pt x="165" y="0"/>
                    <a:pt x="370" y="0"/>
                  </a:cubicBezTo>
                  <a:cubicBezTo>
                    <a:pt x="574" y="0"/>
                    <a:pt x="739" y="164"/>
                    <a:pt x="739" y="363"/>
                  </a:cubicBezTo>
                  <a:cubicBezTo>
                    <a:pt x="739" y="573"/>
                    <a:pt x="574" y="738"/>
                    <a:pt x="370" y="738"/>
                  </a:cubicBezTo>
                  <a:close/>
                  <a:moveTo>
                    <a:pt x="370" y="34"/>
                  </a:moveTo>
                  <a:lnTo>
                    <a:pt x="370" y="34"/>
                  </a:lnTo>
                  <a:cubicBezTo>
                    <a:pt x="182" y="34"/>
                    <a:pt x="35" y="181"/>
                    <a:pt x="35" y="369"/>
                  </a:cubicBezTo>
                  <a:cubicBezTo>
                    <a:pt x="35" y="556"/>
                    <a:pt x="182" y="704"/>
                    <a:pt x="370" y="704"/>
                  </a:cubicBezTo>
                  <a:cubicBezTo>
                    <a:pt x="557" y="704"/>
                    <a:pt x="705" y="556"/>
                    <a:pt x="705" y="369"/>
                  </a:cubicBezTo>
                  <a:cubicBezTo>
                    <a:pt x="705" y="181"/>
                    <a:pt x="557" y="34"/>
                    <a:pt x="370" y="34"/>
                  </a:cubicBezTo>
                  <a:close/>
                  <a:moveTo>
                    <a:pt x="461" y="602"/>
                  </a:moveTo>
                  <a:lnTo>
                    <a:pt x="461" y="602"/>
                  </a:lnTo>
                  <a:cubicBezTo>
                    <a:pt x="364" y="397"/>
                    <a:pt x="364" y="397"/>
                    <a:pt x="364" y="397"/>
                  </a:cubicBezTo>
                  <a:cubicBezTo>
                    <a:pt x="290" y="397"/>
                    <a:pt x="290" y="397"/>
                    <a:pt x="290" y="397"/>
                  </a:cubicBezTo>
                  <a:cubicBezTo>
                    <a:pt x="290" y="602"/>
                    <a:pt x="290" y="602"/>
                    <a:pt x="290" y="602"/>
                  </a:cubicBezTo>
                  <a:cubicBezTo>
                    <a:pt x="233" y="602"/>
                    <a:pt x="233" y="602"/>
                    <a:pt x="233" y="602"/>
                  </a:cubicBezTo>
                  <a:cubicBezTo>
                    <a:pt x="233" y="136"/>
                    <a:pt x="233" y="136"/>
                    <a:pt x="233" y="136"/>
                  </a:cubicBezTo>
                  <a:cubicBezTo>
                    <a:pt x="370" y="136"/>
                    <a:pt x="370" y="136"/>
                    <a:pt x="370" y="136"/>
                  </a:cubicBezTo>
                  <a:cubicBezTo>
                    <a:pt x="472" y="136"/>
                    <a:pt x="517" y="181"/>
                    <a:pt x="517" y="267"/>
                  </a:cubicBezTo>
                  <a:cubicBezTo>
                    <a:pt x="517" y="335"/>
                    <a:pt x="483" y="380"/>
                    <a:pt x="426" y="392"/>
                  </a:cubicBezTo>
                  <a:cubicBezTo>
                    <a:pt x="523" y="602"/>
                    <a:pt x="523" y="602"/>
                    <a:pt x="523" y="602"/>
                  </a:cubicBezTo>
                  <a:lnTo>
                    <a:pt x="461" y="602"/>
                  </a:lnTo>
                  <a:close/>
                  <a:moveTo>
                    <a:pt x="290" y="346"/>
                  </a:moveTo>
                  <a:lnTo>
                    <a:pt x="290" y="346"/>
                  </a:lnTo>
                  <a:cubicBezTo>
                    <a:pt x="370" y="346"/>
                    <a:pt x="370" y="346"/>
                    <a:pt x="370" y="346"/>
                  </a:cubicBezTo>
                  <a:cubicBezTo>
                    <a:pt x="438" y="346"/>
                    <a:pt x="461" y="323"/>
                    <a:pt x="461" y="267"/>
                  </a:cubicBezTo>
                  <a:cubicBezTo>
                    <a:pt x="461" y="204"/>
                    <a:pt x="438" y="187"/>
                    <a:pt x="364" y="187"/>
                  </a:cubicBezTo>
                  <a:cubicBezTo>
                    <a:pt x="290" y="187"/>
                    <a:pt x="290" y="187"/>
                    <a:pt x="290" y="187"/>
                  </a:cubicBezTo>
                  <a:lnTo>
                    <a:pt x="290" y="346"/>
                  </a:lnTo>
                  <a:close/>
                </a:path>
              </a:pathLst>
            </a:custGeom>
            <a:grpFill/>
            <a:ln>
              <a:noFill/>
            </a:ln>
            <a:effectLst/>
          </p:spPr>
          <p:txBody>
            <a:bodyPr wrap="none" anchor="ctr"/>
            <a:lstStyle/>
            <a:p>
              <a:endParaRPr lang="en-US"/>
            </a:p>
          </p:txBody>
        </p:sp>
      </p:grpSp>
    </p:spTree>
    <p:extLst>
      <p:ext uri="{BB962C8B-B14F-4D97-AF65-F5344CB8AC3E}">
        <p14:creationId xmlns:p14="http://schemas.microsoft.com/office/powerpoint/2010/main" val="85636382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go 2 -Close">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8" y="0"/>
            <a:ext cx="9144000" cy="5143500"/>
          </a:xfrm>
          <a:prstGeom prst="rect">
            <a:avLst/>
          </a:prstGeom>
        </p:spPr>
      </p:pic>
      <p:grpSp>
        <p:nvGrpSpPr>
          <p:cNvPr id="5" name="Group 4"/>
          <p:cNvGrpSpPr/>
          <p:nvPr userDrawn="1"/>
        </p:nvGrpSpPr>
        <p:grpSpPr>
          <a:xfrm>
            <a:off x="3313753" y="2038350"/>
            <a:ext cx="2543151" cy="609600"/>
            <a:chOff x="8190319" y="4629150"/>
            <a:chExt cx="725081" cy="173804"/>
          </a:xfrm>
          <a:solidFill>
            <a:srgbClr val="FFFFFF"/>
          </a:solidFill>
        </p:grpSpPr>
        <p:sp>
          <p:nvSpPr>
            <p:cNvPr id="6" name="Freeform 1"/>
            <p:cNvSpPr>
              <a:spLocks noChangeArrowheads="1"/>
            </p:cNvSpPr>
            <p:nvPr userDrawn="1"/>
          </p:nvSpPr>
          <p:spPr bwMode="auto">
            <a:xfrm>
              <a:off x="8224101" y="4629150"/>
              <a:ext cx="140022" cy="140186"/>
            </a:xfrm>
            <a:custGeom>
              <a:avLst/>
              <a:gdLst>
                <a:gd name="T0" fmla="*/ 3783 w 3784"/>
                <a:gd name="T1" fmla="*/ 0 h 3789"/>
                <a:gd name="T2" fmla="*/ 3783 w 3784"/>
                <a:gd name="T3" fmla="*/ 3788 h 3789"/>
                <a:gd name="T4" fmla="*/ 2874 w 3784"/>
                <a:gd name="T5" fmla="*/ 3788 h 3789"/>
                <a:gd name="T6" fmla="*/ 2874 w 3784"/>
                <a:gd name="T7" fmla="*/ 914 h 3789"/>
                <a:gd name="T8" fmla="*/ 0 w 3784"/>
                <a:gd name="T9" fmla="*/ 914 h 3789"/>
                <a:gd name="T10" fmla="*/ 0 w 3784"/>
                <a:gd name="T11" fmla="*/ 0 h 3789"/>
                <a:gd name="T12" fmla="*/ 3783 w 3784"/>
                <a:gd name="T13" fmla="*/ 0 h 3789"/>
              </a:gdLst>
              <a:ahLst/>
              <a:cxnLst>
                <a:cxn ang="0">
                  <a:pos x="T0" y="T1"/>
                </a:cxn>
                <a:cxn ang="0">
                  <a:pos x="T2" y="T3"/>
                </a:cxn>
                <a:cxn ang="0">
                  <a:pos x="T4" y="T5"/>
                </a:cxn>
                <a:cxn ang="0">
                  <a:pos x="T6" y="T7"/>
                </a:cxn>
                <a:cxn ang="0">
                  <a:pos x="T8" y="T9"/>
                </a:cxn>
                <a:cxn ang="0">
                  <a:pos x="T10" y="T11"/>
                </a:cxn>
                <a:cxn ang="0">
                  <a:pos x="T12" y="T13"/>
                </a:cxn>
              </a:cxnLst>
              <a:rect l="0" t="0" r="r" b="b"/>
              <a:pathLst>
                <a:path w="3784" h="3789">
                  <a:moveTo>
                    <a:pt x="3783" y="0"/>
                  </a:moveTo>
                  <a:lnTo>
                    <a:pt x="3783" y="3788"/>
                  </a:lnTo>
                  <a:lnTo>
                    <a:pt x="2874" y="3788"/>
                  </a:lnTo>
                  <a:lnTo>
                    <a:pt x="2874" y="914"/>
                  </a:lnTo>
                  <a:lnTo>
                    <a:pt x="0" y="914"/>
                  </a:lnTo>
                  <a:lnTo>
                    <a:pt x="0" y="0"/>
                  </a:lnTo>
                  <a:lnTo>
                    <a:pt x="3783" y="0"/>
                  </a:lnTo>
                </a:path>
              </a:pathLst>
            </a:custGeom>
            <a:grpFill/>
            <a:ln>
              <a:noFill/>
            </a:ln>
            <a:effectLst/>
          </p:spPr>
          <p:txBody>
            <a:bodyPr wrap="none" anchor="ctr"/>
            <a:lstStyle/>
            <a:p>
              <a:endParaRPr lang="en-US"/>
            </a:p>
          </p:txBody>
        </p:sp>
        <p:sp>
          <p:nvSpPr>
            <p:cNvPr id="7" name="Freeform 2"/>
            <p:cNvSpPr>
              <a:spLocks noChangeArrowheads="1"/>
            </p:cNvSpPr>
            <p:nvPr userDrawn="1"/>
          </p:nvSpPr>
          <p:spPr bwMode="auto">
            <a:xfrm>
              <a:off x="8190319" y="4662932"/>
              <a:ext cx="140186" cy="140022"/>
            </a:xfrm>
            <a:custGeom>
              <a:avLst/>
              <a:gdLst>
                <a:gd name="T0" fmla="*/ 3788 w 3789"/>
                <a:gd name="T1" fmla="*/ 2874 h 3784"/>
                <a:gd name="T2" fmla="*/ 3788 w 3789"/>
                <a:gd name="T3" fmla="*/ 3783 h 3784"/>
                <a:gd name="T4" fmla="*/ 0 w 3789"/>
                <a:gd name="T5" fmla="*/ 3783 h 3784"/>
                <a:gd name="T6" fmla="*/ 0 w 3789"/>
                <a:gd name="T7" fmla="*/ 0 h 3784"/>
                <a:gd name="T8" fmla="*/ 914 w 3789"/>
                <a:gd name="T9" fmla="*/ 0 h 3784"/>
                <a:gd name="T10" fmla="*/ 914 w 3789"/>
                <a:gd name="T11" fmla="*/ 2874 h 3784"/>
                <a:gd name="T12" fmla="*/ 3788 w 3789"/>
                <a:gd name="T13" fmla="*/ 2874 h 3784"/>
              </a:gdLst>
              <a:ahLst/>
              <a:cxnLst>
                <a:cxn ang="0">
                  <a:pos x="T0" y="T1"/>
                </a:cxn>
                <a:cxn ang="0">
                  <a:pos x="T2" y="T3"/>
                </a:cxn>
                <a:cxn ang="0">
                  <a:pos x="T4" y="T5"/>
                </a:cxn>
                <a:cxn ang="0">
                  <a:pos x="T6" y="T7"/>
                </a:cxn>
                <a:cxn ang="0">
                  <a:pos x="T8" y="T9"/>
                </a:cxn>
                <a:cxn ang="0">
                  <a:pos x="T10" y="T11"/>
                </a:cxn>
                <a:cxn ang="0">
                  <a:pos x="T12" y="T13"/>
                </a:cxn>
              </a:cxnLst>
              <a:rect l="0" t="0" r="r" b="b"/>
              <a:pathLst>
                <a:path w="3789" h="3784">
                  <a:moveTo>
                    <a:pt x="3788" y="2874"/>
                  </a:moveTo>
                  <a:lnTo>
                    <a:pt x="3788" y="3783"/>
                  </a:lnTo>
                  <a:lnTo>
                    <a:pt x="0" y="3783"/>
                  </a:lnTo>
                  <a:lnTo>
                    <a:pt x="0" y="0"/>
                  </a:lnTo>
                  <a:lnTo>
                    <a:pt x="914" y="0"/>
                  </a:lnTo>
                  <a:lnTo>
                    <a:pt x="914" y="2874"/>
                  </a:lnTo>
                  <a:lnTo>
                    <a:pt x="3788" y="2874"/>
                  </a:lnTo>
                </a:path>
              </a:pathLst>
            </a:custGeom>
            <a:grpFill/>
            <a:ln>
              <a:noFill/>
            </a:ln>
            <a:effectLst/>
          </p:spPr>
          <p:txBody>
            <a:bodyPr wrap="none" anchor="ctr"/>
            <a:lstStyle/>
            <a:p>
              <a:endParaRPr lang="en-US"/>
            </a:p>
          </p:txBody>
        </p:sp>
        <p:sp>
          <p:nvSpPr>
            <p:cNvPr id="9" name="Freeform 3"/>
            <p:cNvSpPr>
              <a:spLocks noChangeArrowheads="1"/>
            </p:cNvSpPr>
            <p:nvPr userDrawn="1"/>
          </p:nvSpPr>
          <p:spPr bwMode="auto">
            <a:xfrm>
              <a:off x="8405085" y="4629313"/>
              <a:ext cx="80945" cy="74907"/>
            </a:xfrm>
            <a:custGeom>
              <a:avLst/>
              <a:gdLst>
                <a:gd name="T0" fmla="*/ 2186 w 2187"/>
                <a:gd name="T1" fmla="*/ 2021 h 2022"/>
                <a:gd name="T2" fmla="*/ 2186 w 2187"/>
                <a:gd name="T3" fmla="*/ 0 h 2022"/>
                <a:gd name="T4" fmla="*/ 1795 w 2187"/>
                <a:gd name="T5" fmla="*/ 0 h 2022"/>
                <a:gd name="T6" fmla="*/ 1096 w 2187"/>
                <a:gd name="T7" fmla="*/ 1005 h 2022"/>
                <a:gd name="T8" fmla="*/ 397 w 2187"/>
                <a:gd name="T9" fmla="*/ 0 h 2022"/>
                <a:gd name="T10" fmla="*/ 0 w 2187"/>
                <a:gd name="T11" fmla="*/ 0 h 2022"/>
                <a:gd name="T12" fmla="*/ 0 w 2187"/>
                <a:gd name="T13" fmla="*/ 2021 h 2022"/>
                <a:gd name="T14" fmla="*/ 397 w 2187"/>
                <a:gd name="T15" fmla="*/ 2021 h 2022"/>
                <a:gd name="T16" fmla="*/ 397 w 2187"/>
                <a:gd name="T17" fmla="*/ 693 h 2022"/>
                <a:gd name="T18" fmla="*/ 977 w 2187"/>
                <a:gd name="T19" fmla="*/ 1533 h 2022"/>
                <a:gd name="T20" fmla="*/ 1215 w 2187"/>
                <a:gd name="T21" fmla="*/ 1533 h 2022"/>
                <a:gd name="T22" fmla="*/ 1789 w 2187"/>
                <a:gd name="T23" fmla="*/ 693 h 2022"/>
                <a:gd name="T24" fmla="*/ 1789 w 2187"/>
                <a:gd name="T25" fmla="*/ 2021 h 2022"/>
                <a:gd name="T26" fmla="*/ 2186 w 2187"/>
                <a:gd name="T27" fmla="*/ 2021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022">
                  <a:moveTo>
                    <a:pt x="2186" y="2021"/>
                  </a:moveTo>
                  <a:lnTo>
                    <a:pt x="2186" y="0"/>
                  </a:lnTo>
                  <a:lnTo>
                    <a:pt x="1795" y="0"/>
                  </a:lnTo>
                  <a:lnTo>
                    <a:pt x="1096" y="1005"/>
                  </a:lnTo>
                  <a:lnTo>
                    <a:pt x="397" y="0"/>
                  </a:lnTo>
                  <a:lnTo>
                    <a:pt x="0" y="0"/>
                  </a:lnTo>
                  <a:lnTo>
                    <a:pt x="0" y="2021"/>
                  </a:lnTo>
                  <a:lnTo>
                    <a:pt x="397" y="2021"/>
                  </a:lnTo>
                  <a:lnTo>
                    <a:pt x="397" y="693"/>
                  </a:lnTo>
                  <a:lnTo>
                    <a:pt x="977" y="1533"/>
                  </a:lnTo>
                  <a:lnTo>
                    <a:pt x="1215" y="1533"/>
                  </a:lnTo>
                  <a:lnTo>
                    <a:pt x="1789" y="693"/>
                  </a:lnTo>
                  <a:lnTo>
                    <a:pt x="1789" y="2021"/>
                  </a:lnTo>
                  <a:lnTo>
                    <a:pt x="2186" y="2021"/>
                  </a:lnTo>
                </a:path>
              </a:pathLst>
            </a:custGeom>
            <a:grpFill/>
            <a:ln>
              <a:noFill/>
            </a:ln>
            <a:effectLst/>
          </p:spPr>
          <p:txBody>
            <a:bodyPr wrap="none" anchor="ctr"/>
            <a:lstStyle/>
            <a:p>
              <a:endParaRPr lang="en-US"/>
            </a:p>
          </p:txBody>
        </p:sp>
        <p:sp>
          <p:nvSpPr>
            <p:cNvPr id="10" name="Freeform 4"/>
            <p:cNvSpPr>
              <a:spLocks noChangeArrowheads="1"/>
            </p:cNvSpPr>
            <p:nvPr userDrawn="1"/>
          </p:nvSpPr>
          <p:spPr bwMode="auto">
            <a:xfrm>
              <a:off x="8523729" y="4629313"/>
              <a:ext cx="14688" cy="74907"/>
            </a:xfrm>
            <a:custGeom>
              <a:avLst/>
              <a:gdLst>
                <a:gd name="T0" fmla="*/ 0 w 399"/>
                <a:gd name="T1" fmla="*/ 2021 h 2022"/>
                <a:gd name="T2" fmla="*/ 398 w 399"/>
                <a:gd name="T3" fmla="*/ 2021 h 2022"/>
                <a:gd name="T4" fmla="*/ 398 w 399"/>
                <a:gd name="T5" fmla="*/ 0 h 2022"/>
                <a:gd name="T6" fmla="*/ 0 w 399"/>
                <a:gd name="T7" fmla="*/ 0 h 2022"/>
                <a:gd name="T8" fmla="*/ 0 w 399"/>
                <a:gd name="T9" fmla="*/ 2021 h 2022"/>
              </a:gdLst>
              <a:ahLst/>
              <a:cxnLst>
                <a:cxn ang="0">
                  <a:pos x="T0" y="T1"/>
                </a:cxn>
                <a:cxn ang="0">
                  <a:pos x="T2" y="T3"/>
                </a:cxn>
                <a:cxn ang="0">
                  <a:pos x="T4" y="T5"/>
                </a:cxn>
                <a:cxn ang="0">
                  <a:pos x="T6" y="T7"/>
                </a:cxn>
                <a:cxn ang="0">
                  <a:pos x="T8" y="T9"/>
                </a:cxn>
              </a:cxnLst>
              <a:rect l="0" t="0" r="r" b="b"/>
              <a:pathLst>
                <a:path w="399" h="2022">
                  <a:moveTo>
                    <a:pt x="0" y="2021"/>
                  </a:moveTo>
                  <a:lnTo>
                    <a:pt x="398" y="2021"/>
                  </a:lnTo>
                  <a:lnTo>
                    <a:pt x="398" y="0"/>
                  </a:lnTo>
                  <a:lnTo>
                    <a:pt x="0" y="0"/>
                  </a:lnTo>
                  <a:lnTo>
                    <a:pt x="0" y="2021"/>
                  </a:lnTo>
                </a:path>
              </a:pathLst>
            </a:custGeom>
            <a:grpFill/>
            <a:ln>
              <a:noFill/>
            </a:ln>
            <a:effectLst/>
          </p:spPr>
          <p:txBody>
            <a:bodyPr wrap="none" anchor="ctr"/>
            <a:lstStyle/>
            <a:p>
              <a:endParaRPr lang="en-US"/>
            </a:p>
          </p:txBody>
        </p:sp>
        <p:sp>
          <p:nvSpPr>
            <p:cNvPr id="11" name="Freeform 5"/>
            <p:cNvSpPr>
              <a:spLocks noChangeArrowheads="1"/>
            </p:cNvSpPr>
            <p:nvPr userDrawn="1"/>
          </p:nvSpPr>
          <p:spPr bwMode="auto">
            <a:xfrm>
              <a:off x="8575952" y="4629313"/>
              <a:ext cx="73602" cy="74907"/>
            </a:xfrm>
            <a:custGeom>
              <a:avLst/>
              <a:gdLst>
                <a:gd name="T0" fmla="*/ 1988 w 1989"/>
                <a:gd name="T1" fmla="*/ 1823 h 2022"/>
                <a:gd name="T2" fmla="*/ 1988 w 1989"/>
                <a:gd name="T3" fmla="*/ 1823 h 2022"/>
                <a:gd name="T4" fmla="*/ 1988 w 1989"/>
                <a:gd name="T5" fmla="*/ 1368 h 2022"/>
                <a:gd name="T6" fmla="*/ 1591 w 1989"/>
                <a:gd name="T7" fmla="*/ 1374 h 2022"/>
                <a:gd name="T8" fmla="*/ 1591 w 1989"/>
                <a:gd name="T9" fmla="*/ 1630 h 2022"/>
                <a:gd name="T10" fmla="*/ 398 w 1989"/>
                <a:gd name="T11" fmla="*/ 1630 h 2022"/>
                <a:gd name="T12" fmla="*/ 398 w 1989"/>
                <a:gd name="T13" fmla="*/ 392 h 2022"/>
                <a:gd name="T14" fmla="*/ 1591 w 1989"/>
                <a:gd name="T15" fmla="*/ 392 h 2022"/>
                <a:gd name="T16" fmla="*/ 1591 w 1989"/>
                <a:gd name="T17" fmla="*/ 653 h 2022"/>
                <a:gd name="T18" fmla="*/ 1988 w 1989"/>
                <a:gd name="T19" fmla="*/ 653 h 2022"/>
                <a:gd name="T20" fmla="*/ 1988 w 1989"/>
                <a:gd name="T21" fmla="*/ 204 h 2022"/>
                <a:gd name="T22" fmla="*/ 1790 w 1989"/>
                <a:gd name="T23" fmla="*/ 0 h 2022"/>
                <a:gd name="T24" fmla="*/ 199 w 1989"/>
                <a:gd name="T25" fmla="*/ 0 h 2022"/>
                <a:gd name="T26" fmla="*/ 0 w 1989"/>
                <a:gd name="T27" fmla="*/ 204 h 2022"/>
                <a:gd name="T28" fmla="*/ 0 w 1989"/>
                <a:gd name="T29" fmla="*/ 1823 h 2022"/>
                <a:gd name="T30" fmla="*/ 199 w 1989"/>
                <a:gd name="T31" fmla="*/ 2021 h 2022"/>
                <a:gd name="T32" fmla="*/ 1790 w 1989"/>
                <a:gd name="T33" fmla="*/ 2021 h 2022"/>
                <a:gd name="T34" fmla="*/ 1988 w 1989"/>
                <a:gd name="T35" fmla="*/ 1823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9" h="2022">
                  <a:moveTo>
                    <a:pt x="1988" y="1823"/>
                  </a:moveTo>
                  <a:lnTo>
                    <a:pt x="1988" y="1823"/>
                  </a:lnTo>
                  <a:cubicBezTo>
                    <a:pt x="1988" y="1368"/>
                    <a:pt x="1988" y="1368"/>
                    <a:pt x="1988" y="1368"/>
                  </a:cubicBezTo>
                  <a:cubicBezTo>
                    <a:pt x="1591" y="1374"/>
                    <a:pt x="1591" y="1374"/>
                    <a:pt x="1591" y="1374"/>
                  </a:cubicBezTo>
                  <a:cubicBezTo>
                    <a:pt x="1591" y="1630"/>
                    <a:pt x="1591" y="1630"/>
                    <a:pt x="1591" y="1630"/>
                  </a:cubicBezTo>
                  <a:cubicBezTo>
                    <a:pt x="398" y="1630"/>
                    <a:pt x="398" y="1630"/>
                    <a:pt x="398" y="1630"/>
                  </a:cubicBezTo>
                  <a:cubicBezTo>
                    <a:pt x="398" y="392"/>
                    <a:pt x="398" y="392"/>
                    <a:pt x="398" y="392"/>
                  </a:cubicBezTo>
                  <a:cubicBezTo>
                    <a:pt x="1591" y="392"/>
                    <a:pt x="1591" y="392"/>
                    <a:pt x="1591" y="392"/>
                  </a:cubicBezTo>
                  <a:cubicBezTo>
                    <a:pt x="1591" y="653"/>
                    <a:pt x="1591" y="653"/>
                    <a:pt x="1591" y="653"/>
                  </a:cubicBezTo>
                  <a:cubicBezTo>
                    <a:pt x="1988" y="653"/>
                    <a:pt x="1988" y="653"/>
                    <a:pt x="1988" y="653"/>
                  </a:cubicBezTo>
                  <a:cubicBezTo>
                    <a:pt x="1988" y="204"/>
                    <a:pt x="1988" y="204"/>
                    <a:pt x="1988" y="204"/>
                  </a:cubicBezTo>
                  <a:cubicBezTo>
                    <a:pt x="1988" y="85"/>
                    <a:pt x="1903" y="0"/>
                    <a:pt x="1790" y="0"/>
                  </a:cubicBezTo>
                  <a:cubicBezTo>
                    <a:pt x="199" y="0"/>
                    <a:pt x="199" y="0"/>
                    <a:pt x="199" y="0"/>
                  </a:cubicBezTo>
                  <a:cubicBezTo>
                    <a:pt x="91" y="0"/>
                    <a:pt x="0" y="85"/>
                    <a:pt x="0" y="204"/>
                  </a:cubicBezTo>
                  <a:cubicBezTo>
                    <a:pt x="0" y="1823"/>
                    <a:pt x="0" y="1823"/>
                    <a:pt x="0" y="1823"/>
                  </a:cubicBezTo>
                  <a:cubicBezTo>
                    <a:pt x="0" y="1936"/>
                    <a:pt x="91" y="2021"/>
                    <a:pt x="199" y="2021"/>
                  </a:cubicBezTo>
                  <a:cubicBezTo>
                    <a:pt x="1790" y="2021"/>
                    <a:pt x="1790" y="2021"/>
                    <a:pt x="1790" y="2021"/>
                  </a:cubicBezTo>
                  <a:cubicBezTo>
                    <a:pt x="1903" y="2021"/>
                    <a:pt x="1988" y="1936"/>
                    <a:pt x="1988" y="1823"/>
                  </a:cubicBezTo>
                </a:path>
              </a:pathLst>
            </a:custGeom>
            <a:grpFill/>
            <a:ln>
              <a:noFill/>
            </a:ln>
            <a:effectLst/>
          </p:spPr>
          <p:txBody>
            <a:bodyPr wrap="none" anchor="ctr"/>
            <a:lstStyle/>
            <a:p>
              <a:endParaRPr lang="en-US"/>
            </a:p>
          </p:txBody>
        </p:sp>
        <p:sp>
          <p:nvSpPr>
            <p:cNvPr id="12" name="Freeform 6"/>
            <p:cNvSpPr>
              <a:spLocks noChangeArrowheads="1"/>
            </p:cNvSpPr>
            <p:nvPr userDrawn="1"/>
          </p:nvSpPr>
          <p:spPr bwMode="auto">
            <a:xfrm>
              <a:off x="8687415" y="4629313"/>
              <a:ext cx="73438" cy="74907"/>
            </a:xfrm>
            <a:custGeom>
              <a:avLst/>
              <a:gdLst>
                <a:gd name="T0" fmla="*/ 1982 w 1983"/>
                <a:gd name="T1" fmla="*/ 2021 h 2022"/>
                <a:gd name="T2" fmla="*/ 1982 w 1983"/>
                <a:gd name="T3" fmla="*/ 2021 h 2022"/>
                <a:gd name="T4" fmla="*/ 1386 w 1983"/>
                <a:gd name="T5" fmla="*/ 1215 h 2022"/>
                <a:gd name="T6" fmla="*/ 1783 w 1983"/>
                <a:gd name="T7" fmla="*/ 1215 h 2022"/>
                <a:gd name="T8" fmla="*/ 1982 w 1983"/>
                <a:gd name="T9" fmla="*/ 1011 h 2022"/>
                <a:gd name="T10" fmla="*/ 1982 w 1983"/>
                <a:gd name="T11" fmla="*/ 204 h 2022"/>
                <a:gd name="T12" fmla="*/ 1783 w 1983"/>
                <a:gd name="T13" fmla="*/ 0 h 2022"/>
                <a:gd name="T14" fmla="*/ 0 w 1983"/>
                <a:gd name="T15" fmla="*/ 0 h 2022"/>
                <a:gd name="T16" fmla="*/ 0 w 1983"/>
                <a:gd name="T17" fmla="*/ 2021 h 2022"/>
                <a:gd name="T18" fmla="*/ 397 w 1983"/>
                <a:gd name="T19" fmla="*/ 2021 h 2022"/>
                <a:gd name="T20" fmla="*/ 397 w 1983"/>
                <a:gd name="T21" fmla="*/ 1215 h 2022"/>
                <a:gd name="T22" fmla="*/ 886 w 1983"/>
                <a:gd name="T23" fmla="*/ 1215 h 2022"/>
                <a:gd name="T24" fmla="*/ 1482 w 1983"/>
                <a:gd name="T25" fmla="*/ 2021 h 2022"/>
                <a:gd name="T26" fmla="*/ 1982 w 1983"/>
                <a:gd name="T27" fmla="*/ 2021 h 2022"/>
                <a:gd name="T28" fmla="*/ 397 w 1983"/>
                <a:gd name="T29" fmla="*/ 392 h 2022"/>
                <a:gd name="T30" fmla="*/ 397 w 1983"/>
                <a:gd name="T31" fmla="*/ 392 h 2022"/>
                <a:gd name="T32" fmla="*/ 1585 w 1983"/>
                <a:gd name="T33" fmla="*/ 392 h 2022"/>
                <a:gd name="T34" fmla="*/ 1585 w 1983"/>
                <a:gd name="T35" fmla="*/ 817 h 2022"/>
                <a:gd name="T36" fmla="*/ 397 w 1983"/>
                <a:gd name="T37" fmla="*/ 817 h 2022"/>
                <a:gd name="T38" fmla="*/ 397 w 1983"/>
                <a:gd name="T39" fmla="*/ 3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3" h="2022">
                  <a:moveTo>
                    <a:pt x="1982" y="2021"/>
                  </a:moveTo>
                  <a:lnTo>
                    <a:pt x="1982" y="2021"/>
                  </a:lnTo>
                  <a:cubicBezTo>
                    <a:pt x="1386" y="1215"/>
                    <a:pt x="1386" y="1215"/>
                    <a:pt x="1386" y="1215"/>
                  </a:cubicBezTo>
                  <a:cubicBezTo>
                    <a:pt x="1783" y="1215"/>
                    <a:pt x="1783" y="1215"/>
                    <a:pt x="1783" y="1215"/>
                  </a:cubicBezTo>
                  <a:cubicBezTo>
                    <a:pt x="1897" y="1215"/>
                    <a:pt x="1982" y="1124"/>
                    <a:pt x="1982" y="1011"/>
                  </a:cubicBezTo>
                  <a:cubicBezTo>
                    <a:pt x="1982" y="204"/>
                    <a:pt x="1982" y="204"/>
                    <a:pt x="1982" y="204"/>
                  </a:cubicBezTo>
                  <a:cubicBezTo>
                    <a:pt x="1982" y="85"/>
                    <a:pt x="1897" y="0"/>
                    <a:pt x="1783" y="0"/>
                  </a:cubicBezTo>
                  <a:cubicBezTo>
                    <a:pt x="0" y="0"/>
                    <a:pt x="0" y="0"/>
                    <a:pt x="0" y="0"/>
                  </a:cubicBezTo>
                  <a:cubicBezTo>
                    <a:pt x="0" y="2021"/>
                    <a:pt x="0" y="2021"/>
                    <a:pt x="0" y="2021"/>
                  </a:cubicBezTo>
                  <a:cubicBezTo>
                    <a:pt x="397" y="2021"/>
                    <a:pt x="397" y="2021"/>
                    <a:pt x="397" y="2021"/>
                  </a:cubicBezTo>
                  <a:cubicBezTo>
                    <a:pt x="397" y="1215"/>
                    <a:pt x="397" y="1215"/>
                    <a:pt x="397" y="1215"/>
                  </a:cubicBezTo>
                  <a:cubicBezTo>
                    <a:pt x="886" y="1215"/>
                    <a:pt x="886" y="1215"/>
                    <a:pt x="886" y="1215"/>
                  </a:cubicBezTo>
                  <a:cubicBezTo>
                    <a:pt x="1482" y="2021"/>
                    <a:pt x="1482" y="2021"/>
                    <a:pt x="1482" y="2021"/>
                  </a:cubicBezTo>
                  <a:cubicBezTo>
                    <a:pt x="1982" y="2021"/>
                    <a:pt x="1982" y="2021"/>
                    <a:pt x="1982" y="2021"/>
                  </a:cubicBezTo>
                  <a:close/>
                  <a:moveTo>
                    <a:pt x="397" y="392"/>
                  </a:moveTo>
                  <a:lnTo>
                    <a:pt x="397" y="392"/>
                  </a:lnTo>
                  <a:cubicBezTo>
                    <a:pt x="1585" y="392"/>
                    <a:pt x="1585" y="392"/>
                    <a:pt x="1585" y="392"/>
                  </a:cubicBezTo>
                  <a:cubicBezTo>
                    <a:pt x="1585" y="817"/>
                    <a:pt x="1585" y="817"/>
                    <a:pt x="1585" y="817"/>
                  </a:cubicBezTo>
                  <a:cubicBezTo>
                    <a:pt x="397" y="817"/>
                    <a:pt x="397" y="817"/>
                    <a:pt x="397" y="817"/>
                  </a:cubicBezTo>
                  <a:cubicBezTo>
                    <a:pt x="397" y="392"/>
                    <a:pt x="397" y="392"/>
                    <a:pt x="397" y="392"/>
                  </a:cubicBezTo>
                  <a:close/>
                </a:path>
              </a:pathLst>
            </a:custGeom>
            <a:grpFill/>
            <a:ln>
              <a:noFill/>
            </a:ln>
            <a:effectLst/>
          </p:spPr>
          <p:txBody>
            <a:bodyPr wrap="none" anchor="ctr"/>
            <a:lstStyle/>
            <a:p>
              <a:endParaRPr lang="en-US"/>
            </a:p>
          </p:txBody>
        </p:sp>
        <p:sp>
          <p:nvSpPr>
            <p:cNvPr id="13" name="Freeform 7"/>
            <p:cNvSpPr>
              <a:spLocks noChangeArrowheads="1"/>
            </p:cNvSpPr>
            <p:nvPr userDrawn="1"/>
          </p:nvSpPr>
          <p:spPr bwMode="auto">
            <a:xfrm>
              <a:off x="8798551" y="4629313"/>
              <a:ext cx="73438" cy="74907"/>
            </a:xfrm>
            <a:custGeom>
              <a:avLst/>
              <a:gdLst>
                <a:gd name="T0" fmla="*/ 1983 w 1984"/>
                <a:gd name="T1" fmla="*/ 1823 h 2022"/>
                <a:gd name="T2" fmla="*/ 1983 w 1984"/>
                <a:gd name="T3" fmla="*/ 1823 h 2022"/>
                <a:gd name="T4" fmla="*/ 1983 w 1984"/>
                <a:gd name="T5" fmla="*/ 204 h 2022"/>
                <a:gd name="T6" fmla="*/ 1784 w 1984"/>
                <a:gd name="T7" fmla="*/ 0 h 2022"/>
                <a:gd name="T8" fmla="*/ 194 w 1984"/>
                <a:gd name="T9" fmla="*/ 0 h 2022"/>
                <a:gd name="T10" fmla="*/ 0 w 1984"/>
                <a:gd name="T11" fmla="*/ 204 h 2022"/>
                <a:gd name="T12" fmla="*/ 0 w 1984"/>
                <a:gd name="T13" fmla="*/ 1823 h 2022"/>
                <a:gd name="T14" fmla="*/ 194 w 1984"/>
                <a:gd name="T15" fmla="*/ 2021 h 2022"/>
                <a:gd name="T16" fmla="*/ 1784 w 1984"/>
                <a:gd name="T17" fmla="*/ 2021 h 2022"/>
                <a:gd name="T18" fmla="*/ 1983 w 1984"/>
                <a:gd name="T19" fmla="*/ 1823 h 2022"/>
                <a:gd name="T20" fmla="*/ 398 w 1984"/>
                <a:gd name="T21" fmla="*/ 392 h 2022"/>
                <a:gd name="T22" fmla="*/ 398 w 1984"/>
                <a:gd name="T23" fmla="*/ 392 h 2022"/>
                <a:gd name="T24" fmla="*/ 1585 w 1984"/>
                <a:gd name="T25" fmla="*/ 392 h 2022"/>
                <a:gd name="T26" fmla="*/ 1585 w 1984"/>
                <a:gd name="T27" fmla="*/ 1630 h 2022"/>
                <a:gd name="T28" fmla="*/ 398 w 1984"/>
                <a:gd name="T29" fmla="*/ 1630 h 2022"/>
                <a:gd name="T30" fmla="*/ 398 w 1984"/>
                <a:gd name="T31" fmla="*/ 3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4" h="2022">
                  <a:moveTo>
                    <a:pt x="1983" y="1823"/>
                  </a:moveTo>
                  <a:lnTo>
                    <a:pt x="1983" y="1823"/>
                  </a:lnTo>
                  <a:cubicBezTo>
                    <a:pt x="1983" y="204"/>
                    <a:pt x="1983" y="204"/>
                    <a:pt x="1983" y="204"/>
                  </a:cubicBezTo>
                  <a:cubicBezTo>
                    <a:pt x="1983" y="85"/>
                    <a:pt x="1898" y="0"/>
                    <a:pt x="1784" y="0"/>
                  </a:cubicBezTo>
                  <a:cubicBezTo>
                    <a:pt x="194" y="0"/>
                    <a:pt x="194" y="0"/>
                    <a:pt x="194" y="0"/>
                  </a:cubicBezTo>
                  <a:cubicBezTo>
                    <a:pt x="86" y="0"/>
                    <a:pt x="0" y="85"/>
                    <a:pt x="0" y="204"/>
                  </a:cubicBezTo>
                  <a:cubicBezTo>
                    <a:pt x="0" y="1823"/>
                    <a:pt x="0" y="1823"/>
                    <a:pt x="0" y="1823"/>
                  </a:cubicBezTo>
                  <a:cubicBezTo>
                    <a:pt x="0" y="1936"/>
                    <a:pt x="86" y="2021"/>
                    <a:pt x="194" y="2021"/>
                  </a:cubicBezTo>
                  <a:cubicBezTo>
                    <a:pt x="1784" y="2021"/>
                    <a:pt x="1784" y="2021"/>
                    <a:pt x="1784" y="2021"/>
                  </a:cubicBezTo>
                  <a:cubicBezTo>
                    <a:pt x="1898" y="2021"/>
                    <a:pt x="1983" y="1936"/>
                    <a:pt x="1983" y="1823"/>
                  </a:cubicBezTo>
                  <a:close/>
                  <a:moveTo>
                    <a:pt x="398" y="392"/>
                  </a:moveTo>
                  <a:lnTo>
                    <a:pt x="398" y="392"/>
                  </a:lnTo>
                  <a:cubicBezTo>
                    <a:pt x="1585" y="392"/>
                    <a:pt x="1585" y="392"/>
                    <a:pt x="1585" y="392"/>
                  </a:cubicBezTo>
                  <a:cubicBezTo>
                    <a:pt x="1585" y="1630"/>
                    <a:pt x="1585" y="1630"/>
                    <a:pt x="1585" y="1630"/>
                  </a:cubicBezTo>
                  <a:cubicBezTo>
                    <a:pt x="398" y="1630"/>
                    <a:pt x="398" y="1630"/>
                    <a:pt x="398" y="1630"/>
                  </a:cubicBezTo>
                  <a:cubicBezTo>
                    <a:pt x="398" y="392"/>
                    <a:pt x="398" y="392"/>
                    <a:pt x="398" y="392"/>
                  </a:cubicBezTo>
                  <a:close/>
                </a:path>
              </a:pathLst>
            </a:custGeom>
            <a:grpFill/>
            <a:ln>
              <a:noFill/>
            </a:ln>
            <a:effectLst/>
          </p:spPr>
          <p:txBody>
            <a:bodyPr wrap="none" anchor="ctr"/>
            <a:lstStyle/>
            <a:p>
              <a:endParaRPr lang="en-US"/>
            </a:p>
          </p:txBody>
        </p:sp>
        <p:sp>
          <p:nvSpPr>
            <p:cNvPr id="14" name="Freeform 8"/>
            <p:cNvSpPr>
              <a:spLocks noChangeArrowheads="1"/>
            </p:cNvSpPr>
            <p:nvPr userDrawn="1"/>
          </p:nvSpPr>
          <p:spPr bwMode="auto">
            <a:xfrm>
              <a:off x="8405085" y="4727557"/>
              <a:ext cx="73601" cy="75070"/>
            </a:xfrm>
            <a:custGeom>
              <a:avLst/>
              <a:gdLst>
                <a:gd name="T0" fmla="*/ 1988 w 1989"/>
                <a:gd name="T1" fmla="*/ 398 h 2028"/>
                <a:gd name="T2" fmla="*/ 1988 w 1989"/>
                <a:gd name="T3" fmla="*/ 0 h 2028"/>
                <a:gd name="T4" fmla="*/ 0 w 1989"/>
                <a:gd name="T5" fmla="*/ 0 h 2028"/>
                <a:gd name="T6" fmla="*/ 0 w 1989"/>
                <a:gd name="T7" fmla="*/ 2027 h 2028"/>
                <a:gd name="T8" fmla="*/ 397 w 1989"/>
                <a:gd name="T9" fmla="*/ 2027 h 2028"/>
                <a:gd name="T10" fmla="*/ 397 w 1989"/>
                <a:gd name="T11" fmla="*/ 1215 h 2028"/>
                <a:gd name="T12" fmla="*/ 1590 w 1989"/>
                <a:gd name="T13" fmla="*/ 1215 h 2028"/>
                <a:gd name="T14" fmla="*/ 1590 w 1989"/>
                <a:gd name="T15" fmla="*/ 812 h 2028"/>
                <a:gd name="T16" fmla="*/ 397 w 1989"/>
                <a:gd name="T17" fmla="*/ 812 h 2028"/>
                <a:gd name="T18" fmla="*/ 397 w 1989"/>
                <a:gd name="T19" fmla="*/ 398 h 2028"/>
                <a:gd name="T20" fmla="*/ 1988 w 1989"/>
                <a:gd name="T21" fmla="*/ 39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9" h="2028">
                  <a:moveTo>
                    <a:pt x="1988" y="398"/>
                  </a:moveTo>
                  <a:lnTo>
                    <a:pt x="1988" y="0"/>
                  </a:lnTo>
                  <a:lnTo>
                    <a:pt x="0" y="0"/>
                  </a:lnTo>
                  <a:lnTo>
                    <a:pt x="0" y="2027"/>
                  </a:lnTo>
                  <a:lnTo>
                    <a:pt x="397" y="2027"/>
                  </a:lnTo>
                  <a:lnTo>
                    <a:pt x="397" y="1215"/>
                  </a:lnTo>
                  <a:lnTo>
                    <a:pt x="1590" y="1215"/>
                  </a:lnTo>
                  <a:lnTo>
                    <a:pt x="1590" y="812"/>
                  </a:lnTo>
                  <a:lnTo>
                    <a:pt x="397" y="812"/>
                  </a:lnTo>
                  <a:lnTo>
                    <a:pt x="397" y="398"/>
                  </a:lnTo>
                  <a:lnTo>
                    <a:pt x="1988" y="398"/>
                  </a:lnTo>
                </a:path>
              </a:pathLst>
            </a:custGeom>
            <a:grpFill/>
            <a:ln>
              <a:noFill/>
            </a:ln>
            <a:effectLst/>
          </p:spPr>
          <p:txBody>
            <a:bodyPr wrap="none" anchor="ctr"/>
            <a:lstStyle/>
            <a:p>
              <a:endParaRPr lang="en-US"/>
            </a:p>
          </p:txBody>
        </p:sp>
        <p:sp>
          <p:nvSpPr>
            <p:cNvPr id="15" name="Freeform 9"/>
            <p:cNvSpPr>
              <a:spLocks noChangeArrowheads="1"/>
            </p:cNvSpPr>
            <p:nvPr userDrawn="1"/>
          </p:nvSpPr>
          <p:spPr bwMode="auto">
            <a:xfrm>
              <a:off x="8499086" y="4727557"/>
              <a:ext cx="73601" cy="75070"/>
            </a:xfrm>
            <a:custGeom>
              <a:avLst/>
              <a:gdLst>
                <a:gd name="T0" fmla="*/ 1988 w 1989"/>
                <a:gd name="T1" fmla="*/ 1823 h 2028"/>
                <a:gd name="T2" fmla="*/ 1988 w 1989"/>
                <a:gd name="T3" fmla="*/ 1823 h 2028"/>
                <a:gd name="T4" fmla="*/ 1988 w 1989"/>
                <a:gd name="T5" fmla="*/ 204 h 2028"/>
                <a:gd name="T6" fmla="*/ 1789 w 1989"/>
                <a:gd name="T7" fmla="*/ 0 h 2028"/>
                <a:gd name="T8" fmla="*/ 199 w 1989"/>
                <a:gd name="T9" fmla="*/ 0 h 2028"/>
                <a:gd name="T10" fmla="*/ 0 w 1989"/>
                <a:gd name="T11" fmla="*/ 204 h 2028"/>
                <a:gd name="T12" fmla="*/ 0 w 1989"/>
                <a:gd name="T13" fmla="*/ 1823 h 2028"/>
                <a:gd name="T14" fmla="*/ 199 w 1989"/>
                <a:gd name="T15" fmla="*/ 2027 h 2028"/>
                <a:gd name="T16" fmla="*/ 1789 w 1989"/>
                <a:gd name="T17" fmla="*/ 2027 h 2028"/>
                <a:gd name="T18" fmla="*/ 1988 w 1989"/>
                <a:gd name="T19" fmla="*/ 1823 h 2028"/>
                <a:gd name="T20" fmla="*/ 397 w 1989"/>
                <a:gd name="T21" fmla="*/ 398 h 2028"/>
                <a:gd name="T22" fmla="*/ 397 w 1989"/>
                <a:gd name="T23" fmla="*/ 398 h 2028"/>
                <a:gd name="T24" fmla="*/ 1590 w 1989"/>
                <a:gd name="T25" fmla="*/ 398 h 2028"/>
                <a:gd name="T26" fmla="*/ 1590 w 1989"/>
                <a:gd name="T27" fmla="*/ 1630 h 2028"/>
                <a:gd name="T28" fmla="*/ 397 w 1989"/>
                <a:gd name="T29" fmla="*/ 1630 h 2028"/>
                <a:gd name="T30" fmla="*/ 397 w 1989"/>
                <a:gd name="T31" fmla="*/ 39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9" h="2028">
                  <a:moveTo>
                    <a:pt x="1988" y="1823"/>
                  </a:moveTo>
                  <a:lnTo>
                    <a:pt x="1988" y="1823"/>
                  </a:lnTo>
                  <a:cubicBezTo>
                    <a:pt x="1988" y="204"/>
                    <a:pt x="1988" y="204"/>
                    <a:pt x="1988" y="204"/>
                  </a:cubicBezTo>
                  <a:cubicBezTo>
                    <a:pt x="1988" y="91"/>
                    <a:pt x="1902" y="0"/>
                    <a:pt x="1789" y="0"/>
                  </a:cubicBezTo>
                  <a:cubicBezTo>
                    <a:pt x="199" y="0"/>
                    <a:pt x="199" y="0"/>
                    <a:pt x="199" y="0"/>
                  </a:cubicBezTo>
                  <a:cubicBezTo>
                    <a:pt x="85" y="0"/>
                    <a:pt x="0" y="91"/>
                    <a:pt x="0" y="204"/>
                  </a:cubicBezTo>
                  <a:cubicBezTo>
                    <a:pt x="0" y="1823"/>
                    <a:pt x="0" y="1823"/>
                    <a:pt x="0" y="1823"/>
                  </a:cubicBezTo>
                  <a:cubicBezTo>
                    <a:pt x="0" y="1937"/>
                    <a:pt x="85" y="2027"/>
                    <a:pt x="199" y="2027"/>
                  </a:cubicBezTo>
                  <a:cubicBezTo>
                    <a:pt x="1789" y="2027"/>
                    <a:pt x="1789" y="2027"/>
                    <a:pt x="1789" y="2027"/>
                  </a:cubicBezTo>
                  <a:cubicBezTo>
                    <a:pt x="1902" y="2027"/>
                    <a:pt x="1988" y="1937"/>
                    <a:pt x="1988" y="1823"/>
                  </a:cubicBezTo>
                  <a:close/>
                  <a:moveTo>
                    <a:pt x="397" y="398"/>
                  </a:moveTo>
                  <a:lnTo>
                    <a:pt x="397" y="398"/>
                  </a:lnTo>
                  <a:cubicBezTo>
                    <a:pt x="1590" y="398"/>
                    <a:pt x="1590" y="398"/>
                    <a:pt x="1590" y="398"/>
                  </a:cubicBezTo>
                  <a:cubicBezTo>
                    <a:pt x="1590" y="1630"/>
                    <a:pt x="1590" y="1630"/>
                    <a:pt x="1590" y="1630"/>
                  </a:cubicBezTo>
                  <a:cubicBezTo>
                    <a:pt x="397" y="1630"/>
                    <a:pt x="397" y="1630"/>
                    <a:pt x="397" y="1630"/>
                  </a:cubicBezTo>
                  <a:cubicBezTo>
                    <a:pt x="397" y="398"/>
                    <a:pt x="397" y="398"/>
                    <a:pt x="397" y="398"/>
                  </a:cubicBezTo>
                  <a:close/>
                </a:path>
              </a:pathLst>
            </a:custGeom>
            <a:grpFill/>
            <a:ln>
              <a:noFill/>
            </a:ln>
            <a:effectLst/>
          </p:spPr>
          <p:txBody>
            <a:bodyPr wrap="none" anchor="ctr"/>
            <a:lstStyle/>
            <a:p>
              <a:endParaRPr lang="en-US"/>
            </a:p>
          </p:txBody>
        </p:sp>
        <p:sp>
          <p:nvSpPr>
            <p:cNvPr id="16" name="Freeform 10"/>
            <p:cNvSpPr>
              <a:spLocks noChangeArrowheads="1"/>
            </p:cNvSpPr>
            <p:nvPr userDrawn="1"/>
          </p:nvSpPr>
          <p:spPr bwMode="auto">
            <a:xfrm>
              <a:off x="8598962" y="4727557"/>
              <a:ext cx="73601" cy="75070"/>
            </a:xfrm>
            <a:custGeom>
              <a:avLst/>
              <a:gdLst>
                <a:gd name="T0" fmla="*/ 1988 w 1989"/>
                <a:gd name="T1" fmla="*/ 1823 h 2028"/>
                <a:gd name="T2" fmla="*/ 1988 w 1989"/>
                <a:gd name="T3" fmla="*/ 1823 h 2028"/>
                <a:gd name="T4" fmla="*/ 1988 w 1989"/>
                <a:gd name="T5" fmla="*/ 1374 h 2028"/>
                <a:gd name="T6" fmla="*/ 1590 w 1989"/>
                <a:gd name="T7" fmla="*/ 1374 h 2028"/>
                <a:gd name="T8" fmla="*/ 1590 w 1989"/>
                <a:gd name="T9" fmla="*/ 1630 h 2028"/>
                <a:gd name="T10" fmla="*/ 397 w 1989"/>
                <a:gd name="T11" fmla="*/ 1630 h 2028"/>
                <a:gd name="T12" fmla="*/ 397 w 1989"/>
                <a:gd name="T13" fmla="*/ 398 h 2028"/>
                <a:gd name="T14" fmla="*/ 1590 w 1989"/>
                <a:gd name="T15" fmla="*/ 398 h 2028"/>
                <a:gd name="T16" fmla="*/ 1590 w 1989"/>
                <a:gd name="T17" fmla="*/ 653 h 2028"/>
                <a:gd name="T18" fmla="*/ 1988 w 1989"/>
                <a:gd name="T19" fmla="*/ 659 h 2028"/>
                <a:gd name="T20" fmla="*/ 1988 w 1989"/>
                <a:gd name="T21" fmla="*/ 204 h 2028"/>
                <a:gd name="T22" fmla="*/ 1783 w 1989"/>
                <a:gd name="T23" fmla="*/ 0 h 2028"/>
                <a:gd name="T24" fmla="*/ 198 w 1989"/>
                <a:gd name="T25" fmla="*/ 0 h 2028"/>
                <a:gd name="T26" fmla="*/ 0 w 1989"/>
                <a:gd name="T27" fmla="*/ 204 h 2028"/>
                <a:gd name="T28" fmla="*/ 0 w 1989"/>
                <a:gd name="T29" fmla="*/ 1823 h 2028"/>
                <a:gd name="T30" fmla="*/ 198 w 1989"/>
                <a:gd name="T31" fmla="*/ 2027 h 2028"/>
                <a:gd name="T32" fmla="*/ 1783 w 1989"/>
                <a:gd name="T33" fmla="*/ 2027 h 2028"/>
                <a:gd name="T34" fmla="*/ 1988 w 1989"/>
                <a:gd name="T35"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9" h="2028">
                  <a:moveTo>
                    <a:pt x="1988" y="1823"/>
                  </a:moveTo>
                  <a:lnTo>
                    <a:pt x="1988" y="1823"/>
                  </a:lnTo>
                  <a:cubicBezTo>
                    <a:pt x="1988" y="1374"/>
                    <a:pt x="1988" y="1374"/>
                    <a:pt x="1988" y="1374"/>
                  </a:cubicBezTo>
                  <a:cubicBezTo>
                    <a:pt x="1590" y="1374"/>
                    <a:pt x="1590" y="1374"/>
                    <a:pt x="1590" y="1374"/>
                  </a:cubicBezTo>
                  <a:cubicBezTo>
                    <a:pt x="1590" y="1630"/>
                    <a:pt x="1590" y="1630"/>
                    <a:pt x="1590" y="1630"/>
                  </a:cubicBezTo>
                  <a:cubicBezTo>
                    <a:pt x="397" y="1630"/>
                    <a:pt x="397" y="1630"/>
                    <a:pt x="397" y="1630"/>
                  </a:cubicBezTo>
                  <a:cubicBezTo>
                    <a:pt x="397" y="398"/>
                    <a:pt x="397" y="398"/>
                    <a:pt x="397" y="398"/>
                  </a:cubicBezTo>
                  <a:cubicBezTo>
                    <a:pt x="1590" y="398"/>
                    <a:pt x="1590" y="398"/>
                    <a:pt x="1590" y="398"/>
                  </a:cubicBezTo>
                  <a:cubicBezTo>
                    <a:pt x="1590" y="653"/>
                    <a:pt x="1590" y="653"/>
                    <a:pt x="1590" y="653"/>
                  </a:cubicBezTo>
                  <a:cubicBezTo>
                    <a:pt x="1988" y="659"/>
                    <a:pt x="1988" y="659"/>
                    <a:pt x="1988" y="659"/>
                  </a:cubicBezTo>
                  <a:cubicBezTo>
                    <a:pt x="1988" y="204"/>
                    <a:pt x="1988" y="204"/>
                    <a:pt x="1988" y="204"/>
                  </a:cubicBezTo>
                  <a:cubicBezTo>
                    <a:pt x="1988" y="91"/>
                    <a:pt x="1897" y="0"/>
                    <a:pt x="1783" y="0"/>
                  </a:cubicBezTo>
                  <a:cubicBezTo>
                    <a:pt x="198" y="0"/>
                    <a:pt x="198" y="0"/>
                    <a:pt x="198" y="0"/>
                  </a:cubicBezTo>
                  <a:cubicBezTo>
                    <a:pt x="85" y="0"/>
                    <a:pt x="0" y="91"/>
                    <a:pt x="0" y="204"/>
                  </a:cubicBezTo>
                  <a:cubicBezTo>
                    <a:pt x="0" y="1823"/>
                    <a:pt x="0" y="1823"/>
                    <a:pt x="0" y="1823"/>
                  </a:cubicBezTo>
                  <a:cubicBezTo>
                    <a:pt x="0" y="1937"/>
                    <a:pt x="85" y="2027"/>
                    <a:pt x="198" y="2027"/>
                  </a:cubicBezTo>
                  <a:cubicBezTo>
                    <a:pt x="1783" y="2027"/>
                    <a:pt x="1783" y="2027"/>
                    <a:pt x="1783" y="2027"/>
                  </a:cubicBezTo>
                  <a:cubicBezTo>
                    <a:pt x="1897" y="2027"/>
                    <a:pt x="1988" y="1937"/>
                    <a:pt x="1988" y="1823"/>
                  </a:cubicBezTo>
                </a:path>
              </a:pathLst>
            </a:custGeom>
            <a:grpFill/>
            <a:ln>
              <a:noFill/>
            </a:ln>
            <a:effectLst/>
          </p:spPr>
          <p:txBody>
            <a:bodyPr wrap="none" anchor="ctr"/>
            <a:lstStyle/>
            <a:p>
              <a:endParaRPr lang="en-US"/>
            </a:p>
          </p:txBody>
        </p:sp>
        <p:sp>
          <p:nvSpPr>
            <p:cNvPr id="17" name="Freeform 11"/>
            <p:cNvSpPr>
              <a:spLocks noChangeArrowheads="1"/>
            </p:cNvSpPr>
            <p:nvPr userDrawn="1"/>
          </p:nvSpPr>
          <p:spPr bwMode="auto">
            <a:xfrm>
              <a:off x="8698675" y="4727557"/>
              <a:ext cx="73438" cy="75070"/>
            </a:xfrm>
            <a:custGeom>
              <a:avLst/>
              <a:gdLst>
                <a:gd name="T0" fmla="*/ 1983 w 1984"/>
                <a:gd name="T1" fmla="*/ 1823 h 2028"/>
                <a:gd name="T2" fmla="*/ 1983 w 1984"/>
                <a:gd name="T3" fmla="*/ 1823 h 2028"/>
                <a:gd name="T4" fmla="*/ 1983 w 1984"/>
                <a:gd name="T5" fmla="*/ 0 h 2028"/>
                <a:gd name="T6" fmla="*/ 1591 w 1984"/>
                <a:gd name="T7" fmla="*/ 0 h 2028"/>
                <a:gd name="T8" fmla="*/ 1591 w 1984"/>
                <a:gd name="T9" fmla="*/ 1630 h 2028"/>
                <a:gd name="T10" fmla="*/ 398 w 1984"/>
                <a:gd name="T11" fmla="*/ 1630 h 2028"/>
                <a:gd name="T12" fmla="*/ 398 w 1984"/>
                <a:gd name="T13" fmla="*/ 0 h 2028"/>
                <a:gd name="T14" fmla="*/ 0 w 1984"/>
                <a:gd name="T15" fmla="*/ 0 h 2028"/>
                <a:gd name="T16" fmla="*/ 0 w 1984"/>
                <a:gd name="T17" fmla="*/ 1823 h 2028"/>
                <a:gd name="T18" fmla="*/ 199 w 1984"/>
                <a:gd name="T19" fmla="*/ 2027 h 2028"/>
                <a:gd name="T20" fmla="*/ 1784 w 1984"/>
                <a:gd name="T21" fmla="*/ 2027 h 2028"/>
                <a:gd name="T22" fmla="*/ 1983 w 1984"/>
                <a:gd name="T23"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4" h="2028">
                  <a:moveTo>
                    <a:pt x="1983" y="1823"/>
                  </a:moveTo>
                  <a:lnTo>
                    <a:pt x="1983" y="1823"/>
                  </a:lnTo>
                  <a:cubicBezTo>
                    <a:pt x="1983" y="0"/>
                    <a:pt x="1983" y="0"/>
                    <a:pt x="1983" y="0"/>
                  </a:cubicBezTo>
                  <a:cubicBezTo>
                    <a:pt x="1591" y="0"/>
                    <a:pt x="1591" y="0"/>
                    <a:pt x="1591" y="0"/>
                  </a:cubicBezTo>
                  <a:cubicBezTo>
                    <a:pt x="1591" y="1630"/>
                    <a:pt x="1591" y="1630"/>
                    <a:pt x="1591" y="1630"/>
                  </a:cubicBezTo>
                  <a:cubicBezTo>
                    <a:pt x="398" y="1630"/>
                    <a:pt x="398" y="1630"/>
                    <a:pt x="398" y="1630"/>
                  </a:cubicBezTo>
                  <a:cubicBezTo>
                    <a:pt x="398" y="0"/>
                    <a:pt x="398" y="0"/>
                    <a:pt x="398" y="0"/>
                  </a:cubicBezTo>
                  <a:cubicBezTo>
                    <a:pt x="0" y="0"/>
                    <a:pt x="0" y="0"/>
                    <a:pt x="0" y="0"/>
                  </a:cubicBezTo>
                  <a:cubicBezTo>
                    <a:pt x="0" y="1823"/>
                    <a:pt x="0" y="1823"/>
                    <a:pt x="0" y="1823"/>
                  </a:cubicBezTo>
                  <a:cubicBezTo>
                    <a:pt x="0" y="1937"/>
                    <a:pt x="86" y="2027"/>
                    <a:pt x="199" y="2027"/>
                  </a:cubicBezTo>
                  <a:cubicBezTo>
                    <a:pt x="1784" y="2027"/>
                    <a:pt x="1784" y="2027"/>
                    <a:pt x="1784" y="2027"/>
                  </a:cubicBezTo>
                  <a:cubicBezTo>
                    <a:pt x="1898" y="2027"/>
                    <a:pt x="1983" y="1937"/>
                    <a:pt x="1983" y="1823"/>
                  </a:cubicBezTo>
                </a:path>
              </a:pathLst>
            </a:custGeom>
            <a:grpFill/>
            <a:ln>
              <a:noFill/>
            </a:ln>
            <a:effectLst/>
          </p:spPr>
          <p:txBody>
            <a:bodyPr wrap="none" anchor="ctr"/>
            <a:lstStyle/>
            <a:p>
              <a:endParaRPr lang="en-US"/>
            </a:p>
          </p:txBody>
        </p:sp>
        <p:sp>
          <p:nvSpPr>
            <p:cNvPr id="18" name="Freeform 12"/>
            <p:cNvSpPr>
              <a:spLocks noChangeArrowheads="1"/>
            </p:cNvSpPr>
            <p:nvPr userDrawn="1"/>
          </p:nvSpPr>
          <p:spPr bwMode="auto">
            <a:xfrm>
              <a:off x="8798551" y="4727557"/>
              <a:ext cx="73438" cy="75070"/>
            </a:xfrm>
            <a:custGeom>
              <a:avLst/>
              <a:gdLst>
                <a:gd name="T0" fmla="*/ 1983 w 1984"/>
                <a:gd name="T1" fmla="*/ 1823 h 2028"/>
                <a:gd name="T2" fmla="*/ 1983 w 1984"/>
                <a:gd name="T3" fmla="*/ 1823 h 2028"/>
                <a:gd name="T4" fmla="*/ 1983 w 1984"/>
                <a:gd name="T5" fmla="*/ 1017 h 2028"/>
                <a:gd name="T6" fmla="*/ 1784 w 1984"/>
                <a:gd name="T7" fmla="*/ 812 h 2028"/>
                <a:gd name="T8" fmla="*/ 398 w 1984"/>
                <a:gd name="T9" fmla="*/ 812 h 2028"/>
                <a:gd name="T10" fmla="*/ 398 w 1984"/>
                <a:gd name="T11" fmla="*/ 398 h 2028"/>
                <a:gd name="T12" fmla="*/ 1585 w 1984"/>
                <a:gd name="T13" fmla="*/ 398 h 2028"/>
                <a:gd name="T14" fmla="*/ 1585 w 1984"/>
                <a:gd name="T15" fmla="*/ 613 h 2028"/>
                <a:gd name="T16" fmla="*/ 1983 w 1984"/>
                <a:gd name="T17" fmla="*/ 613 h 2028"/>
                <a:gd name="T18" fmla="*/ 1983 w 1984"/>
                <a:gd name="T19" fmla="*/ 204 h 2028"/>
                <a:gd name="T20" fmla="*/ 1784 w 1984"/>
                <a:gd name="T21" fmla="*/ 0 h 2028"/>
                <a:gd name="T22" fmla="*/ 194 w 1984"/>
                <a:gd name="T23" fmla="*/ 0 h 2028"/>
                <a:gd name="T24" fmla="*/ 0 w 1984"/>
                <a:gd name="T25" fmla="*/ 204 h 2028"/>
                <a:gd name="T26" fmla="*/ 0 w 1984"/>
                <a:gd name="T27" fmla="*/ 1011 h 2028"/>
                <a:gd name="T28" fmla="*/ 194 w 1984"/>
                <a:gd name="T29" fmla="*/ 1215 h 2028"/>
                <a:gd name="T30" fmla="*/ 1585 w 1984"/>
                <a:gd name="T31" fmla="*/ 1215 h 2028"/>
                <a:gd name="T32" fmla="*/ 1585 w 1984"/>
                <a:gd name="T33" fmla="*/ 1630 h 2028"/>
                <a:gd name="T34" fmla="*/ 398 w 1984"/>
                <a:gd name="T35" fmla="*/ 1630 h 2028"/>
                <a:gd name="T36" fmla="*/ 398 w 1984"/>
                <a:gd name="T37" fmla="*/ 1420 h 2028"/>
                <a:gd name="T38" fmla="*/ 0 w 1984"/>
                <a:gd name="T39" fmla="*/ 1420 h 2028"/>
                <a:gd name="T40" fmla="*/ 0 w 1984"/>
                <a:gd name="T41" fmla="*/ 1823 h 2028"/>
                <a:gd name="T42" fmla="*/ 194 w 1984"/>
                <a:gd name="T43" fmla="*/ 2027 h 2028"/>
                <a:gd name="T44" fmla="*/ 1784 w 1984"/>
                <a:gd name="T45" fmla="*/ 2027 h 2028"/>
                <a:gd name="T46" fmla="*/ 1983 w 1984"/>
                <a:gd name="T47"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4" h="2028">
                  <a:moveTo>
                    <a:pt x="1983" y="1823"/>
                  </a:moveTo>
                  <a:lnTo>
                    <a:pt x="1983" y="1823"/>
                  </a:lnTo>
                  <a:cubicBezTo>
                    <a:pt x="1983" y="1017"/>
                    <a:pt x="1983" y="1017"/>
                    <a:pt x="1983" y="1017"/>
                  </a:cubicBezTo>
                  <a:cubicBezTo>
                    <a:pt x="1983" y="909"/>
                    <a:pt x="1898" y="812"/>
                    <a:pt x="1784" y="812"/>
                  </a:cubicBezTo>
                  <a:cubicBezTo>
                    <a:pt x="398" y="812"/>
                    <a:pt x="398" y="812"/>
                    <a:pt x="398" y="812"/>
                  </a:cubicBezTo>
                  <a:cubicBezTo>
                    <a:pt x="398" y="398"/>
                    <a:pt x="398" y="398"/>
                    <a:pt x="398" y="398"/>
                  </a:cubicBezTo>
                  <a:cubicBezTo>
                    <a:pt x="1585" y="398"/>
                    <a:pt x="1585" y="398"/>
                    <a:pt x="1585" y="398"/>
                  </a:cubicBezTo>
                  <a:cubicBezTo>
                    <a:pt x="1585" y="613"/>
                    <a:pt x="1585" y="613"/>
                    <a:pt x="1585" y="613"/>
                  </a:cubicBezTo>
                  <a:cubicBezTo>
                    <a:pt x="1983" y="613"/>
                    <a:pt x="1983" y="613"/>
                    <a:pt x="1983" y="613"/>
                  </a:cubicBezTo>
                  <a:cubicBezTo>
                    <a:pt x="1983" y="204"/>
                    <a:pt x="1983" y="204"/>
                    <a:pt x="1983" y="204"/>
                  </a:cubicBezTo>
                  <a:cubicBezTo>
                    <a:pt x="1983" y="91"/>
                    <a:pt x="1898" y="0"/>
                    <a:pt x="1784" y="0"/>
                  </a:cubicBezTo>
                  <a:cubicBezTo>
                    <a:pt x="194" y="0"/>
                    <a:pt x="194" y="0"/>
                    <a:pt x="194" y="0"/>
                  </a:cubicBezTo>
                  <a:cubicBezTo>
                    <a:pt x="86" y="0"/>
                    <a:pt x="0" y="91"/>
                    <a:pt x="0" y="204"/>
                  </a:cubicBezTo>
                  <a:cubicBezTo>
                    <a:pt x="0" y="1011"/>
                    <a:pt x="0" y="1011"/>
                    <a:pt x="0" y="1011"/>
                  </a:cubicBezTo>
                  <a:cubicBezTo>
                    <a:pt x="0" y="1124"/>
                    <a:pt x="86" y="1215"/>
                    <a:pt x="194" y="1215"/>
                  </a:cubicBezTo>
                  <a:cubicBezTo>
                    <a:pt x="1585" y="1215"/>
                    <a:pt x="1585" y="1215"/>
                    <a:pt x="1585" y="1215"/>
                  </a:cubicBezTo>
                  <a:cubicBezTo>
                    <a:pt x="1585" y="1630"/>
                    <a:pt x="1585" y="1630"/>
                    <a:pt x="1585" y="1630"/>
                  </a:cubicBezTo>
                  <a:cubicBezTo>
                    <a:pt x="398" y="1630"/>
                    <a:pt x="398" y="1630"/>
                    <a:pt x="398" y="1630"/>
                  </a:cubicBezTo>
                  <a:cubicBezTo>
                    <a:pt x="398" y="1420"/>
                    <a:pt x="398" y="1420"/>
                    <a:pt x="398" y="1420"/>
                  </a:cubicBezTo>
                  <a:cubicBezTo>
                    <a:pt x="0" y="1420"/>
                    <a:pt x="0" y="1420"/>
                    <a:pt x="0" y="1420"/>
                  </a:cubicBezTo>
                  <a:cubicBezTo>
                    <a:pt x="0" y="1823"/>
                    <a:pt x="0" y="1823"/>
                    <a:pt x="0" y="1823"/>
                  </a:cubicBezTo>
                  <a:cubicBezTo>
                    <a:pt x="0" y="1937"/>
                    <a:pt x="86" y="2027"/>
                    <a:pt x="194" y="2027"/>
                  </a:cubicBezTo>
                  <a:cubicBezTo>
                    <a:pt x="1784" y="2027"/>
                    <a:pt x="1784" y="2027"/>
                    <a:pt x="1784" y="2027"/>
                  </a:cubicBezTo>
                  <a:cubicBezTo>
                    <a:pt x="1898" y="2027"/>
                    <a:pt x="1983" y="1937"/>
                    <a:pt x="1983" y="1823"/>
                  </a:cubicBezTo>
                </a:path>
              </a:pathLst>
            </a:custGeom>
            <a:grpFill/>
            <a:ln>
              <a:noFill/>
            </a:ln>
            <a:effectLst/>
          </p:spPr>
          <p:txBody>
            <a:bodyPr wrap="none" anchor="ctr"/>
            <a:lstStyle/>
            <a:p>
              <a:endParaRPr lang="en-US"/>
            </a:p>
          </p:txBody>
        </p:sp>
        <p:sp>
          <p:nvSpPr>
            <p:cNvPr id="19" name="Freeform 13"/>
            <p:cNvSpPr>
              <a:spLocks noChangeArrowheads="1"/>
            </p:cNvSpPr>
            <p:nvPr userDrawn="1"/>
          </p:nvSpPr>
          <p:spPr bwMode="auto">
            <a:xfrm>
              <a:off x="8887983" y="4629966"/>
              <a:ext cx="27417" cy="27417"/>
            </a:xfrm>
            <a:custGeom>
              <a:avLst/>
              <a:gdLst>
                <a:gd name="T0" fmla="*/ 370 w 740"/>
                <a:gd name="T1" fmla="*/ 738 h 739"/>
                <a:gd name="T2" fmla="*/ 370 w 740"/>
                <a:gd name="T3" fmla="*/ 738 h 739"/>
                <a:gd name="T4" fmla="*/ 0 w 740"/>
                <a:gd name="T5" fmla="*/ 369 h 739"/>
                <a:gd name="T6" fmla="*/ 370 w 740"/>
                <a:gd name="T7" fmla="*/ 0 h 739"/>
                <a:gd name="T8" fmla="*/ 739 w 740"/>
                <a:gd name="T9" fmla="*/ 363 h 739"/>
                <a:gd name="T10" fmla="*/ 370 w 740"/>
                <a:gd name="T11" fmla="*/ 738 h 739"/>
                <a:gd name="T12" fmla="*/ 370 w 740"/>
                <a:gd name="T13" fmla="*/ 34 h 739"/>
                <a:gd name="T14" fmla="*/ 370 w 740"/>
                <a:gd name="T15" fmla="*/ 34 h 739"/>
                <a:gd name="T16" fmla="*/ 35 w 740"/>
                <a:gd name="T17" fmla="*/ 369 h 739"/>
                <a:gd name="T18" fmla="*/ 370 w 740"/>
                <a:gd name="T19" fmla="*/ 704 h 739"/>
                <a:gd name="T20" fmla="*/ 705 w 740"/>
                <a:gd name="T21" fmla="*/ 369 h 739"/>
                <a:gd name="T22" fmla="*/ 370 w 740"/>
                <a:gd name="T23" fmla="*/ 34 h 739"/>
                <a:gd name="T24" fmla="*/ 461 w 740"/>
                <a:gd name="T25" fmla="*/ 602 h 739"/>
                <a:gd name="T26" fmla="*/ 461 w 740"/>
                <a:gd name="T27" fmla="*/ 602 h 739"/>
                <a:gd name="T28" fmla="*/ 364 w 740"/>
                <a:gd name="T29" fmla="*/ 397 h 739"/>
                <a:gd name="T30" fmla="*/ 290 w 740"/>
                <a:gd name="T31" fmla="*/ 397 h 739"/>
                <a:gd name="T32" fmla="*/ 290 w 740"/>
                <a:gd name="T33" fmla="*/ 602 h 739"/>
                <a:gd name="T34" fmla="*/ 233 w 740"/>
                <a:gd name="T35" fmla="*/ 602 h 739"/>
                <a:gd name="T36" fmla="*/ 233 w 740"/>
                <a:gd name="T37" fmla="*/ 136 h 739"/>
                <a:gd name="T38" fmla="*/ 370 w 740"/>
                <a:gd name="T39" fmla="*/ 136 h 739"/>
                <a:gd name="T40" fmla="*/ 517 w 740"/>
                <a:gd name="T41" fmla="*/ 267 h 739"/>
                <a:gd name="T42" fmla="*/ 426 w 740"/>
                <a:gd name="T43" fmla="*/ 392 h 739"/>
                <a:gd name="T44" fmla="*/ 523 w 740"/>
                <a:gd name="T45" fmla="*/ 602 h 739"/>
                <a:gd name="T46" fmla="*/ 461 w 740"/>
                <a:gd name="T47" fmla="*/ 602 h 739"/>
                <a:gd name="T48" fmla="*/ 290 w 740"/>
                <a:gd name="T49" fmla="*/ 346 h 739"/>
                <a:gd name="T50" fmla="*/ 290 w 740"/>
                <a:gd name="T51" fmla="*/ 346 h 739"/>
                <a:gd name="T52" fmla="*/ 370 w 740"/>
                <a:gd name="T53" fmla="*/ 346 h 739"/>
                <a:gd name="T54" fmla="*/ 461 w 740"/>
                <a:gd name="T55" fmla="*/ 267 h 739"/>
                <a:gd name="T56" fmla="*/ 364 w 740"/>
                <a:gd name="T57" fmla="*/ 187 h 739"/>
                <a:gd name="T58" fmla="*/ 290 w 740"/>
                <a:gd name="T59" fmla="*/ 187 h 739"/>
                <a:gd name="T60" fmla="*/ 290 w 740"/>
                <a:gd name="T61" fmla="*/ 346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0" h="739">
                  <a:moveTo>
                    <a:pt x="370" y="738"/>
                  </a:moveTo>
                  <a:lnTo>
                    <a:pt x="370" y="738"/>
                  </a:lnTo>
                  <a:cubicBezTo>
                    <a:pt x="165" y="738"/>
                    <a:pt x="0" y="573"/>
                    <a:pt x="0" y="369"/>
                  </a:cubicBezTo>
                  <a:cubicBezTo>
                    <a:pt x="0" y="159"/>
                    <a:pt x="165" y="0"/>
                    <a:pt x="370" y="0"/>
                  </a:cubicBezTo>
                  <a:cubicBezTo>
                    <a:pt x="574" y="0"/>
                    <a:pt x="739" y="164"/>
                    <a:pt x="739" y="363"/>
                  </a:cubicBezTo>
                  <a:cubicBezTo>
                    <a:pt x="739" y="573"/>
                    <a:pt x="574" y="738"/>
                    <a:pt x="370" y="738"/>
                  </a:cubicBezTo>
                  <a:close/>
                  <a:moveTo>
                    <a:pt x="370" y="34"/>
                  </a:moveTo>
                  <a:lnTo>
                    <a:pt x="370" y="34"/>
                  </a:lnTo>
                  <a:cubicBezTo>
                    <a:pt x="182" y="34"/>
                    <a:pt x="35" y="181"/>
                    <a:pt x="35" y="369"/>
                  </a:cubicBezTo>
                  <a:cubicBezTo>
                    <a:pt x="35" y="556"/>
                    <a:pt x="182" y="704"/>
                    <a:pt x="370" y="704"/>
                  </a:cubicBezTo>
                  <a:cubicBezTo>
                    <a:pt x="557" y="704"/>
                    <a:pt x="705" y="556"/>
                    <a:pt x="705" y="369"/>
                  </a:cubicBezTo>
                  <a:cubicBezTo>
                    <a:pt x="705" y="181"/>
                    <a:pt x="557" y="34"/>
                    <a:pt x="370" y="34"/>
                  </a:cubicBezTo>
                  <a:close/>
                  <a:moveTo>
                    <a:pt x="461" y="602"/>
                  </a:moveTo>
                  <a:lnTo>
                    <a:pt x="461" y="602"/>
                  </a:lnTo>
                  <a:cubicBezTo>
                    <a:pt x="364" y="397"/>
                    <a:pt x="364" y="397"/>
                    <a:pt x="364" y="397"/>
                  </a:cubicBezTo>
                  <a:cubicBezTo>
                    <a:pt x="290" y="397"/>
                    <a:pt x="290" y="397"/>
                    <a:pt x="290" y="397"/>
                  </a:cubicBezTo>
                  <a:cubicBezTo>
                    <a:pt x="290" y="602"/>
                    <a:pt x="290" y="602"/>
                    <a:pt x="290" y="602"/>
                  </a:cubicBezTo>
                  <a:cubicBezTo>
                    <a:pt x="233" y="602"/>
                    <a:pt x="233" y="602"/>
                    <a:pt x="233" y="602"/>
                  </a:cubicBezTo>
                  <a:cubicBezTo>
                    <a:pt x="233" y="136"/>
                    <a:pt x="233" y="136"/>
                    <a:pt x="233" y="136"/>
                  </a:cubicBezTo>
                  <a:cubicBezTo>
                    <a:pt x="370" y="136"/>
                    <a:pt x="370" y="136"/>
                    <a:pt x="370" y="136"/>
                  </a:cubicBezTo>
                  <a:cubicBezTo>
                    <a:pt x="472" y="136"/>
                    <a:pt x="517" y="181"/>
                    <a:pt x="517" y="267"/>
                  </a:cubicBezTo>
                  <a:cubicBezTo>
                    <a:pt x="517" y="335"/>
                    <a:pt x="483" y="380"/>
                    <a:pt x="426" y="392"/>
                  </a:cubicBezTo>
                  <a:cubicBezTo>
                    <a:pt x="523" y="602"/>
                    <a:pt x="523" y="602"/>
                    <a:pt x="523" y="602"/>
                  </a:cubicBezTo>
                  <a:lnTo>
                    <a:pt x="461" y="602"/>
                  </a:lnTo>
                  <a:close/>
                  <a:moveTo>
                    <a:pt x="290" y="346"/>
                  </a:moveTo>
                  <a:lnTo>
                    <a:pt x="290" y="346"/>
                  </a:lnTo>
                  <a:cubicBezTo>
                    <a:pt x="370" y="346"/>
                    <a:pt x="370" y="346"/>
                    <a:pt x="370" y="346"/>
                  </a:cubicBezTo>
                  <a:cubicBezTo>
                    <a:pt x="438" y="346"/>
                    <a:pt x="461" y="323"/>
                    <a:pt x="461" y="267"/>
                  </a:cubicBezTo>
                  <a:cubicBezTo>
                    <a:pt x="461" y="204"/>
                    <a:pt x="438" y="187"/>
                    <a:pt x="364" y="187"/>
                  </a:cubicBezTo>
                  <a:cubicBezTo>
                    <a:pt x="290" y="187"/>
                    <a:pt x="290" y="187"/>
                    <a:pt x="290" y="187"/>
                  </a:cubicBezTo>
                  <a:lnTo>
                    <a:pt x="290" y="346"/>
                  </a:lnTo>
                  <a:close/>
                </a:path>
              </a:pathLst>
            </a:custGeom>
            <a:grpFill/>
            <a:ln>
              <a:noFill/>
            </a:ln>
            <a:effectLst/>
          </p:spPr>
          <p:txBody>
            <a:bodyPr wrap="none" anchor="ctr"/>
            <a:lstStyle/>
            <a:p>
              <a:endParaRPr lang="en-US"/>
            </a:p>
          </p:txBody>
        </p:sp>
      </p:grpSp>
    </p:spTree>
    <p:extLst>
      <p:ext uri="{BB962C8B-B14F-4D97-AF65-F5344CB8AC3E}">
        <p14:creationId xmlns:p14="http://schemas.microsoft.com/office/powerpoint/2010/main" val="28295101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033328"/>
            <a:ext cx="8229600" cy="3024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18888" y="4859100"/>
            <a:ext cx="2133600" cy="273844"/>
          </a:xfrm>
          <a:prstGeom prst="rect">
            <a:avLst/>
          </a:prstGeom>
        </p:spPr>
        <p:txBody>
          <a:bodyPr/>
          <a:lstStyle/>
          <a:p>
            <a:fld id="{5D998761-810D-460E-97FB-03C9BB0F479C}" type="datetime1">
              <a:rPr lang="en-GB" smtClean="0"/>
              <a:pPr/>
              <a:t>06/09/2016</a:t>
            </a:fld>
            <a:endParaRPr lang="en-US" dirty="0"/>
          </a:p>
        </p:txBody>
      </p:sp>
      <p:sp>
        <p:nvSpPr>
          <p:cNvPr id="6" name="Slide Number Placeholder 5"/>
          <p:cNvSpPr>
            <a:spLocks noGrp="1"/>
          </p:cNvSpPr>
          <p:nvPr>
            <p:ph type="sldNum" sz="quarter" idx="12"/>
          </p:nvPr>
        </p:nvSpPr>
        <p:spPr/>
        <p:txBody>
          <a:bodyPr/>
          <a:lstStyle/>
          <a:p>
            <a:fld id="{074C209A-8CEA-334E-A3AF-26689223915A}" type="slidenum">
              <a:rPr lang="en-US" smtClean="0"/>
              <a:pPr/>
              <a:t>‹#›</a:t>
            </a:fld>
            <a:endParaRPr lang="en-US"/>
          </a:p>
        </p:txBody>
      </p:sp>
    </p:spTree>
    <p:extLst>
      <p:ext uri="{BB962C8B-B14F-4D97-AF65-F5344CB8AC3E}">
        <p14:creationId xmlns:p14="http://schemas.microsoft.com/office/powerpoint/2010/main" val="364814177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8"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791472" y="795405"/>
            <a:ext cx="548640" cy="548640"/>
          </a:xfrm>
          <a:prstGeom prst="rect">
            <a:avLst/>
          </a:prstGeom>
        </p:spPr>
      </p:pic>
      <p:sp>
        <p:nvSpPr>
          <p:cNvPr id="3" name="Subtitle 2"/>
          <p:cNvSpPr>
            <a:spLocks noGrp="1"/>
          </p:cNvSpPr>
          <p:nvPr>
            <p:ph type="subTitle" idx="1"/>
          </p:nvPr>
        </p:nvSpPr>
        <p:spPr>
          <a:xfrm>
            <a:off x="683568" y="3867911"/>
            <a:ext cx="3200400" cy="914400"/>
          </a:xfrm>
        </p:spPr>
        <p:txBody>
          <a:bodyPr>
            <a:noAutofit/>
          </a:bodyPr>
          <a:lstStyle>
            <a:lvl1pPr marL="0" indent="0" algn="l">
              <a:buNone/>
              <a:defRPr sz="1400">
                <a:solidFill>
                  <a:schemeClr val="bg1"/>
                </a:solidFill>
                <a:latin typeface="Arial" charset="0"/>
                <a:ea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0" name="Title 9"/>
          <p:cNvSpPr>
            <a:spLocks noGrp="1"/>
          </p:cNvSpPr>
          <p:nvPr>
            <p:ph type="title"/>
          </p:nvPr>
        </p:nvSpPr>
        <p:spPr>
          <a:xfrm>
            <a:off x="683568" y="1709928"/>
            <a:ext cx="7931224" cy="1656184"/>
          </a:xfrm>
        </p:spPr>
        <p:txBody>
          <a:bodyPr anchor="t">
            <a:normAutofit/>
          </a:bodyPr>
          <a:lstStyle>
            <a:lvl1pPr algn="l">
              <a:defRPr sz="3800">
                <a:solidFill>
                  <a:schemeClr val="bg1"/>
                </a:solidFill>
                <a:latin typeface="Arial" charset="0"/>
                <a:ea typeface="Arial" charset="0"/>
                <a:cs typeface="Arial" charset="0"/>
              </a:defRPr>
            </a:lvl1pPr>
          </a:lstStyle>
          <a:p>
            <a:r>
              <a:rPr lang="en-US" smtClean="0"/>
              <a:t>Click to edit Master title style</a:t>
            </a:r>
            <a:endParaRPr lang="en-GB" dirty="0"/>
          </a:p>
        </p:txBody>
      </p:sp>
      <p:grpSp>
        <p:nvGrpSpPr>
          <p:cNvPr id="8" name="Group 7"/>
          <p:cNvGrpSpPr/>
          <p:nvPr userDrawn="1"/>
        </p:nvGrpSpPr>
        <p:grpSpPr>
          <a:xfrm>
            <a:off x="7502583" y="4345290"/>
            <a:ext cx="1184217" cy="283860"/>
            <a:chOff x="8190319" y="4629150"/>
            <a:chExt cx="725081" cy="173804"/>
          </a:xfrm>
          <a:solidFill>
            <a:srgbClr val="FFFFFF"/>
          </a:solidFill>
        </p:grpSpPr>
        <p:sp>
          <p:nvSpPr>
            <p:cNvPr id="9" name="Freeform 1"/>
            <p:cNvSpPr>
              <a:spLocks noChangeArrowheads="1"/>
            </p:cNvSpPr>
            <p:nvPr userDrawn="1"/>
          </p:nvSpPr>
          <p:spPr bwMode="auto">
            <a:xfrm>
              <a:off x="8224101" y="4629150"/>
              <a:ext cx="140022" cy="140186"/>
            </a:xfrm>
            <a:custGeom>
              <a:avLst/>
              <a:gdLst>
                <a:gd name="T0" fmla="*/ 3783 w 3784"/>
                <a:gd name="T1" fmla="*/ 0 h 3789"/>
                <a:gd name="T2" fmla="*/ 3783 w 3784"/>
                <a:gd name="T3" fmla="*/ 3788 h 3789"/>
                <a:gd name="T4" fmla="*/ 2874 w 3784"/>
                <a:gd name="T5" fmla="*/ 3788 h 3789"/>
                <a:gd name="T6" fmla="*/ 2874 w 3784"/>
                <a:gd name="T7" fmla="*/ 914 h 3789"/>
                <a:gd name="T8" fmla="*/ 0 w 3784"/>
                <a:gd name="T9" fmla="*/ 914 h 3789"/>
                <a:gd name="T10" fmla="*/ 0 w 3784"/>
                <a:gd name="T11" fmla="*/ 0 h 3789"/>
                <a:gd name="T12" fmla="*/ 3783 w 3784"/>
                <a:gd name="T13" fmla="*/ 0 h 3789"/>
              </a:gdLst>
              <a:ahLst/>
              <a:cxnLst>
                <a:cxn ang="0">
                  <a:pos x="T0" y="T1"/>
                </a:cxn>
                <a:cxn ang="0">
                  <a:pos x="T2" y="T3"/>
                </a:cxn>
                <a:cxn ang="0">
                  <a:pos x="T4" y="T5"/>
                </a:cxn>
                <a:cxn ang="0">
                  <a:pos x="T6" y="T7"/>
                </a:cxn>
                <a:cxn ang="0">
                  <a:pos x="T8" y="T9"/>
                </a:cxn>
                <a:cxn ang="0">
                  <a:pos x="T10" y="T11"/>
                </a:cxn>
                <a:cxn ang="0">
                  <a:pos x="T12" y="T13"/>
                </a:cxn>
              </a:cxnLst>
              <a:rect l="0" t="0" r="r" b="b"/>
              <a:pathLst>
                <a:path w="3784" h="3789">
                  <a:moveTo>
                    <a:pt x="3783" y="0"/>
                  </a:moveTo>
                  <a:lnTo>
                    <a:pt x="3783" y="3788"/>
                  </a:lnTo>
                  <a:lnTo>
                    <a:pt x="2874" y="3788"/>
                  </a:lnTo>
                  <a:lnTo>
                    <a:pt x="2874" y="914"/>
                  </a:lnTo>
                  <a:lnTo>
                    <a:pt x="0" y="914"/>
                  </a:lnTo>
                  <a:lnTo>
                    <a:pt x="0" y="0"/>
                  </a:lnTo>
                  <a:lnTo>
                    <a:pt x="3783" y="0"/>
                  </a:lnTo>
                </a:path>
              </a:pathLst>
            </a:custGeom>
            <a:grpFill/>
            <a:ln>
              <a:noFill/>
            </a:ln>
            <a:effectLst/>
          </p:spPr>
          <p:txBody>
            <a:bodyPr wrap="none" anchor="ctr"/>
            <a:lstStyle/>
            <a:p>
              <a:endParaRPr lang="en-US"/>
            </a:p>
          </p:txBody>
        </p:sp>
        <p:sp>
          <p:nvSpPr>
            <p:cNvPr id="11" name="Freeform 2"/>
            <p:cNvSpPr>
              <a:spLocks noChangeArrowheads="1"/>
            </p:cNvSpPr>
            <p:nvPr userDrawn="1"/>
          </p:nvSpPr>
          <p:spPr bwMode="auto">
            <a:xfrm>
              <a:off x="8190319" y="4662932"/>
              <a:ext cx="140186" cy="140022"/>
            </a:xfrm>
            <a:custGeom>
              <a:avLst/>
              <a:gdLst>
                <a:gd name="T0" fmla="*/ 3788 w 3789"/>
                <a:gd name="T1" fmla="*/ 2874 h 3784"/>
                <a:gd name="T2" fmla="*/ 3788 w 3789"/>
                <a:gd name="T3" fmla="*/ 3783 h 3784"/>
                <a:gd name="T4" fmla="*/ 0 w 3789"/>
                <a:gd name="T5" fmla="*/ 3783 h 3784"/>
                <a:gd name="T6" fmla="*/ 0 w 3789"/>
                <a:gd name="T7" fmla="*/ 0 h 3784"/>
                <a:gd name="T8" fmla="*/ 914 w 3789"/>
                <a:gd name="T9" fmla="*/ 0 h 3784"/>
                <a:gd name="T10" fmla="*/ 914 w 3789"/>
                <a:gd name="T11" fmla="*/ 2874 h 3784"/>
                <a:gd name="T12" fmla="*/ 3788 w 3789"/>
                <a:gd name="T13" fmla="*/ 2874 h 3784"/>
              </a:gdLst>
              <a:ahLst/>
              <a:cxnLst>
                <a:cxn ang="0">
                  <a:pos x="T0" y="T1"/>
                </a:cxn>
                <a:cxn ang="0">
                  <a:pos x="T2" y="T3"/>
                </a:cxn>
                <a:cxn ang="0">
                  <a:pos x="T4" y="T5"/>
                </a:cxn>
                <a:cxn ang="0">
                  <a:pos x="T6" y="T7"/>
                </a:cxn>
                <a:cxn ang="0">
                  <a:pos x="T8" y="T9"/>
                </a:cxn>
                <a:cxn ang="0">
                  <a:pos x="T10" y="T11"/>
                </a:cxn>
                <a:cxn ang="0">
                  <a:pos x="T12" y="T13"/>
                </a:cxn>
              </a:cxnLst>
              <a:rect l="0" t="0" r="r" b="b"/>
              <a:pathLst>
                <a:path w="3789" h="3784">
                  <a:moveTo>
                    <a:pt x="3788" y="2874"/>
                  </a:moveTo>
                  <a:lnTo>
                    <a:pt x="3788" y="3783"/>
                  </a:lnTo>
                  <a:lnTo>
                    <a:pt x="0" y="3783"/>
                  </a:lnTo>
                  <a:lnTo>
                    <a:pt x="0" y="0"/>
                  </a:lnTo>
                  <a:lnTo>
                    <a:pt x="914" y="0"/>
                  </a:lnTo>
                  <a:lnTo>
                    <a:pt x="914" y="2874"/>
                  </a:lnTo>
                  <a:lnTo>
                    <a:pt x="3788" y="2874"/>
                  </a:lnTo>
                </a:path>
              </a:pathLst>
            </a:custGeom>
            <a:grpFill/>
            <a:ln>
              <a:noFill/>
            </a:ln>
            <a:effectLst/>
          </p:spPr>
          <p:txBody>
            <a:bodyPr wrap="none" anchor="ctr"/>
            <a:lstStyle/>
            <a:p>
              <a:endParaRPr lang="en-US"/>
            </a:p>
          </p:txBody>
        </p:sp>
        <p:sp>
          <p:nvSpPr>
            <p:cNvPr id="12" name="Freeform 3"/>
            <p:cNvSpPr>
              <a:spLocks noChangeArrowheads="1"/>
            </p:cNvSpPr>
            <p:nvPr userDrawn="1"/>
          </p:nvSpPr>
          <p:spPr bwMode="auto">
            <a:xfrm>
              <a:off x="8405085" y="4629313"/>
              <a:ext cx="80945" cy="74907"/>
            </a:xfrm>
            <a:custGeom>
              <a:avLst/>
              <a:gdLst>
                <a:gd name="T0" fmla="*/ 2186 w 2187"/>
                <a:gd name="T1" fmla="*/ 2021 h 2022"/>
                <a:gd name="T2" fmla="*/ 2186 w 2187"/>
                <a:gd name="T3" fmla="*/ 0 h 2022"/>
                <a:gd name="T4" fmla="*/ 1795 w 2187"/>
                <a:gd name="T5" fmla="*/ 0 h 2022"/>
                <a:gd name="T6" fmla="*/ 1096 w 2187"/>
                <a:gd name="T7" fmla="*/ 1005 h 2022"/>
                <a:gd name="T8" fmla="*/ 397 w 2187"/>
                <a:gd name="T9" fmla="*/ 0 h 2022"/>
                <a:gd name="T10" fmla="*/ 0 w 2187"/>
                <a:gd name="T11" fmla="*/ 0 h 2022"/>
                <a:gd name="T12" fmla="*/ 0 w 2187"/>
                <a:gd name="T13" fmla="*/ 2021 h 2022"/>
                <a:gd name="T14" fmla="*/ 397 w 2187"/>
                <a:gd name="T15" fmla="*/ 2021 h 2022"/>
                <a:gd name="T16" fmla="*/ 397 w 2187"/>
                <a:gd name="T17" fmla="*/ 693 h 2022"/>
                <a:gd name="T18" fmla="*/ 977 w 2187"/>
                <a:gd name="T19" fmla="*/ 1533 h 2022"/>
                <a:gd name="T20" fmla="*/ 1215 w 2187"/>
                <a:gd name="T21" fmla="*/ 1533 h 2022"/>
                <a:gd name="T22" fmla="*/ 1789 w 2187"/>
                <a:gd name="T23" fmla="*/ 693 h 2022"/>
                <a:gd name="T24" fmla="*/ 1789 w 2187"/>
                <a:gd name="T25" fmla="*/ 2021 h 2022"/>
                <a:gd name="T26" fmla="*/ 2186 w 2187"/>
                <a:gd name="T27" fmla="*/ 2021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022">
                  <a:moveTo>
                    <a:pt x="2186" y="2021"/>
                  </a:moveTo>
                  <a:lnTo>
                    <a:pt x="2186" y="0"/>
                  </a:lnTo>
                  <a:lnTo>
                    <a:pt x="1795" y="0"/>
                  </a:lnTo>
                  <a:lnTo>
                    <a:pt x="1096" y="1005"/>
                  </a:lnTo>
                  <a:lnTo>
                    <a:pt x="397" y="0"/>
                  </a:lnTo>
                  <a:lnTo>
                    <a:pt x="0" y="0"/>
                  </a:lnTo>
                  <a:lnTo>
                    <a:pt x="0" y="2021"/>
                  </a:lnTo>
                  <a:lnTo>
                    <a:pt x="397" y="2021"/>
                  </a:lnTo>
                  <a:lnTo>
                    <a:pt x="397" y="693"/>
                  </a:lnTo>
                  <a:lnTo>
                    <a:pt x="977" y="1533"/>
                  </a:lnTo>
                  <a:lnTo>
                    <a:pt x="1215" y="1533"/>
                  </a:lnTo>
                  <a:lnTo>
                    <a:pt x="1789" y="693"/>
                  </a:lnTo>
                  <a:lnTo>
                    <a:pt x="1789" y="2021"/>
                  </a:lnTo>
                  <a:lnTo>
                    <a:pt x="2186" y="2021"/>
                  </a:lnTo>
                </a:path>
              </a:pathLst>
            </a:custGeom>
            <a:grpFill/>
            <a:ln>
              <a:noFill/>
            </a:ln>
            <a:effectLst/>
          </p:spPr>
          <p:txBody>
            <a:bodyPr wrap="none" anchor="ctr"/>
            <a:lstStyle/>
            <a:p>
              <a:endParaRPr lang="en-US"/>
            </a:p>
          </p:txBody>
        </p:sp>
        <p:sp>
          <p:nvSpPr>
            <p:cNvPr id="13" name="Freeform 4"/>
            <p:cNvSpPr>
              <a:spLocks noChangeArrowheads="1"/>
            </p:cNvSpPr>
            <p:nvPr userDrawn="1"/>
          </p:nvSpPr>
          <p:spPr bwMode="auto">
            <a:xfrm>
              <a:off x="8523729" y="4629313"/>
              <a:ext cx="14688" cy="74907"/>
            </a:xfrm>
            <a:custGeom>
              <a:avLst/>
              <a:gdLst>
                <a:gd name="T0" fmla="*/ 0 w 399"/>
                <a:gd name="T1" fmla="*/ 2021 h 2022"/>
                <a:gd name="T2" fmla="*/ 398 w 399"/>
                <a:gd name="T3" fmla="*/ 2021 h 2022"/>
                <a:gd name="T4" fmla="*/ 398 w 399"/>
                <a:gd name="T5" fmla="*/ 0 h 2022"/>
                <a:gd name="T6" fmla="*/ 0 w 399"/>
                <a:gd name="T7" fmla="*/ 0 h 2022"/>
                <a:gd name="T8" fmla="*/ 0 w 399"/>
                <a:gd name="T9" fmla="*/ 2021 h 2022"/>
              </a:gdLst>
              <a:ahLst/>
              <a:cxnLst>
                <a:cxn ang="0">
                  <a:pos x="T0" y="T1"/>
                </a:cxn>
                <a:cxn ang="0">
                  <a:pos x="T2" y="T3"/>
                </a:cxn>
                <a:cxn ang="0">
                  <a:pos x="T4" y="T5"/>
                </a:cxn>
                <a:cxn ang="0">
                  <a:pos x="T6" y="T7"/>
                </a:cxn>
                <a:cxn ang="0">
                  <a:pos x="T8" y="T9"/>
                </a:cxn>
              </a:cxnLst>
              <a:rect l="0" t="0" r="r" b="b"/>
              <a:pathLst>
                <a:path w="399" h="2022">
                  <a:moveTo>
                    <a:pt x="0" y="2021"/>
                  </a:moveTo>
                  <a:lnTo>
                    <a:pt x="398" y="2021"/>
                  </a:lnTo>
                  <a:lnTo>
                    <a:pt x="398" y="0"/>
                  </a:lnTo>
                  <a:lnTo>
                    <a:pt x="0" y="0"/>
                  </a:lnTo>
                  <a:lnTo>
                    <a:pt x="0" y="2021"/>
                  </a:lnTo>
                </a:path>
              </a:pathLst>
            </a:custGeom>
            <a:grpFill/>
            <a:ln>
              <a:noFill/>
            </a:ln>
            <a:effectLst/>
          </p:spPr>
          <p:txBody>
            <a:bodyPr wrap="none" anchor="ctr"/>
            <a:lstStyle/>
            <a:p>
              <a:endParaRPr lang="en-US"/>
            </a:p>
          </p:txBody>
        </p:sp>
        <p:sp>
          <p:nvSpPr>
            <p:cNvPr id="14" name="Freeform 5"/>
            <p:cNvSpPr>
              <a:spLocks noChangeArrowheads="1"/>
            </p:cNvSpPr>
            <p:nvPr userDrawn="1"/>
          </p:nvSpPr>
          <p:spPr bwMode="auto">
            <a:xfrm>
              <a:off x="8575952" y="4629313"/>
              <a:ext cx="73602" cy="74907"/>
            </a:xfrm>
            <a:custGeom>
              <a:avLst/>
              <a:gdLst>
                <a:gd name="T0" fmla="*/ 1988 w 1989"/>
                <a:gd name="T1" fmla="*/ 1823 h 2022"/>
                <a:gd name="T2" fmla="*/ 1988 w 1989"/>
                <a:gd name="T3" fmla="*/ 1823 h 2022"/>
                <a:gd name="T4" fmla="*/ 1988 w 1989"/>
                <a:gd name="T5" fmla="*/ 1368 h 2022"/>
                <a:gd name="T6" fmla="*/ 1591 w 1989"/>
                <a:gd name="T7" fmla="*/ 1374 h 2022"/>
                <a:gd name="T8" fmla="*/ 1591 w 1989"/>
                <a:gd name="T9" fmla="*/ 1630 h 2022"/>
                <a:gd name="T10" fmla="*/ 398 w 1989"/>
                <a:gd name="T11" fmla="*/ 1630 h 2022"/>
                <a:gd name="T12" fmla="*/ 398 w 1989"/>
                <a:gd name="T13" fmla="*/ 392 h 2022"/>
                <a:gd name="T14" fmla="*/ 1591 w 1989"/>
                <a:gd name="T15" fmla="*/ 392 h 2022"/>
                <a:gd name="T16" fmla="*/ 1591 w 1989"/>
                <a:gd name="T17" fmla="*/ 653 h 2022"/>
                <a:gd name="T18" fmla="*/ 1988 w 1989"/>
                <a:gd name="T19" fmla="*/ 653 h 2022"/>
                <a:gd name="T20" fmla="*/ 1988 w 1989"/>
                <a:gd name="T21" fmla="*/ 204 h 2022"/>
                <a:gd name="T22" fmla="*/ 1790 w 1989"/>
                <a:gd name="T23" fmla="*/ 0 h 2022"/>
                <a:gd name="T24" fmla="*/ 199 w 1989"/>
                <a:gd name="T25" fmla="*/ 0 h 2022"/>
                <a:gd name="T26" fmla="*/ 0 w 1989"/>
                <a:gd name="T27" fmla="*/ 204 h 2022"/>
                <a:gd name="T28" fmla="*/ 0 w 1989"/>
                <a:gd name="T29" fmla="*/ 1823 h 2022"/>
                <a:gd name="T30" fmla="*/ 199 w 1989"/>
                <a:gd name="T31" fmla="*/ 2021 h 2022"/>
                <a:gd name="T32" fmla="*/ 1790 w 1989"/>
                <a:gd name="T33" fmla="*/ 2021 h 2022"/>
                <a:gd name="T34" fmla="*/ 1988 w 1989"/>
                <a:gd name="T35" fmla="*/ 1823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9" h="2022">
                  <a:moveTo>
                    <a:pt x="1988" y="1823"/>
                  </a:moveTo>
                  <a:lnTo>
                    <a:pt x="1988" y="1823"/>
                  </a:lnTo>
                  <a:cubicBezTo>
                    <a:pt x="1988" y="1368"/>
                    <a:pt x="1988" y="1368"/>
                    <a:pt x="1988" y="1368"/>
                  </a:cubicBezTo>
                  <a:cubicBezTo>
                    <a:pt x="1591" y="1374"/>
                    <a:pt x="1591" y="1374"/>
                    <a:pt x="1591" y="1374"/>
                  </a:cubicBezTo>
                  <a:cubicBezTo>
                    <a:pt x="1591" y="1630"/>
                    <a:pt x="1591" y="1630"/>
                    <a:pt x="1591" y="1630"/>
                  </a:cubicBezTo>
                  <a:cubicBezTo>
                    <a:pt x="398" y="1630"/>
                    <a:pt x="398" y="1630"/>
                    <a:pt x="398" y="1630"/>
                  </a:cubicBezTo>
                  <a:cubicBezTo>
                    <a:pt x="398" y="392"/>
                    <a:pt x="398" y="392"/>
                    <a:pt x="398" y="392"/>
                  </a:cubicBezTo>
                  <a:cubicBezTo>
                    <a:pt x="1591" y="392"/>
                    <a:pt x="1591" y="392"/>
                    <a:pt x="1591" y="392"/>
                  </a:cubicBezTo>
                  <a:cubicBezTo>
                    <a:pt x="1591" y="653"/>
                    <a:pt x="1591" y="653"/>
                    <a:pt x="1591" y="653"/>
                  </a:cubicBezTo>
                  <a:cubicBezTo>
                    <a:pt x="1988" y="653"/>
                    <a:pt x="1988" y="653"/>
                    <a:pt x="1988" y="653"/>
                  </a:cubicBezTo>
                  <a:cubicBezTo>
                    <a:pt x="1988" y="204"/>
                    <a:pt x="1988" y="204"/>
                    <a:pt x="1988" y="204"/>
                  </a:cubicBezTo>
                  <a:cubicBezTo>
                    <a:pt x="1988" y="85"/>
                    <a:pt x="1903" y="0"/>
                    <a:pt x="1790" y="0"/>
                  </a:cubicBezTo>
                  <a:cubicBezTo>
                    <a:pt x="199" y="0"/>
                    <a:pt x="199" y="0"/>
                    <a:pt x="199" y="0"/>
                  </a:cubicBezTo>
                  <a:cubicBezTo>
                    <a:pt x="91" y="0"/>
                    <a:pt x="0" y="85"/>
                    <a:pt x="0" y="204"/>
                  </a:cubicBezTo>
                  <a:cubicBezTo>
                    <a:pt x="0" y="1823"/>
                    <a:pt x="0" y="1823"/>
                    <a:pt x="0" y="1823"/>
                  </a:cubicBezTo>
                  <a:cubicBezTo>
                    <a:pt x="0" y="1936"/>
                    <a:pt x="91" y="2021"/>
                    <a:pt x="199" y="2021"/>
                  </a:cubicBezTo>
                  <a:cubicBezTo>
                    <a:pt x="1790" y="2021"/>
                    <a:pt x="1790" y="2021"/>
                    <a:pt x="1790" y="2021"/>
                  </a:cubicBezTo>
                  <a:cubicBezTo>
                    <a:pt x="1903" y="2021"/>
                    <a:pt x="1988" y="1936"/>
                    <a:pt x="1988" y="1823"/>
                  </a:cubicBezTo>
                </a:path>
              </a:pathLst>
            </a:custGeom>
            <a:grpFill/>
            <a:ln>
              <a:noFill/>
            </a:ln>
            <a:effectLst/>
          </p:spPr>
          <p:txBody>
            <a:bodyPr wrap="none" anchor="ctr"/>
            <a:lstStyle/>
            <a:p>
              <a:endParaRPr lang="en-US"/>
            </a:p>
          </p:txBody>
        </p:sp>
        <p:sp>
          <p:nvSpPr>
            <p:cNvPr id="15" name="Freeform 6"/>
            <p:cNvSpPr>
              <a:spLocks noChangeArrowheads="1"/>
            </p:cNvSpPr>
            <p:nvPr userDrawn="1"/>
          </p:nvSpPr>
          <p:spPr bwMode="auto">
            <a:xfrm>
              <a:off x="8687415" y="4629313"/>
              <a:ext cx="73438" cy="74907"/>
            </a:xfrm>
            <a:custGeom>
              <a:avLst/>
              <a:gdLst>
                <a:gd name="T0" fmla="*/ 1982 w 1983"/>
                <a:gd name="T1" fmla="*/ 2021 h 2022"/>
                <a:gd name="T2" fmla="*/ 1982 w 1983"/>
                <a:gd name="T3" fmla="*/ 2021 h 2022"/>
                <a:gd name="T4" fmla="*/ 1386 w 1983"/>
                <a:gd name="T5" fmla="*/ 1215 h 2022"/>
                <a:gd name="T6" fmla="*/ 1783 w 1983"/>
                <a:gd name="T7" fmla="*/ 1215 h 2022"/>
                <a:gd name="T8" fmla="*/ 1982 w 1983"/>
                <a:gd name="T9" fmla="*/ 1011 h 2022"/>
                <a:gd name="T10" fmla="*/ 1982 w 1983"/>
                <a:gd name="T11" fmla="*/ 204 h 2022"/>
                <a:gd name="T12" fmla="*/ 1783 w 1983"/>
                <a:gd name="T13" fmla="*/ 0 h 2022"/>
                <a:gd name="T14" fmla="*/ 0 w 1983"/>
                <a:gd name="T15" fmla="*/ 0 h 2022"/>
                <a:gd name="T16" fmla="*/ 0 w 1983"/>
                <a:gd name="T17" fmla="*/ 2021 h 2022"/>
                <a:gd name="T18" fmla="*/ 397 w 1983"/>
                <a:gd name="T19" fmla="*/ 2021 h 2022"/>
                <a:gd name="T20" fmla="*/ 397 w 1983"/>
                <a:gd name="T21" fmla="*/ 1215 h 2022"/>
                <a:gd name="T22" fmla="*/ 886 w 1983"/>
                <a:gd name="T23" fmla="*/ 1215 h 2022"/>
                <a:gd name="T24" fmla="*/ 1482 w 1983"/>
                <a:gd name="T25" fmla="*/ 2021 h 2022"/>
                <a:gd name="T26" fmla="*/ 1982 w 1983"/>
                <a:gd name="T27" fmla="*/ 2021 h 2022"/>
                <a:gd name="T28" fmla="*/ 397 w 1983"/>
                <a:gd name="T29" fmla="*/ 392 h 2022"/>
                <a:gd name="T30" fmla="*/ 397 w 1983"/>
                <a:gd name="T31" fmla="*/ 392 h 2022"/>
                <a:gd name="T32" fmla="*/ 1585 w 1983"/>
                <a:gd name="T33" fmla="*/ 392 h 2022"/>
                <a:gd name="T34" fmla="*/ 1585 w 1983"/>
                <a:gd name="T35" fmla="*/ 817 h 2022"/>
                <a:gd name="T36" fmla="*/ 397 w 1983"/>
                <a:gd name="T37" fmla="*/ 817 h 2022"/>
                <a:gd name="T38" fmla="*/ 397 w 1983"/>
                <a:gd name="T39" fmla="*/ 3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3" h="2022">
                  <a:moveTo>
                    <a:pt x="1982" y="2021"/>
                  </a:moveTo>
                  <a:lnTo>
                    <a:pt x="1982" y="2021"/>
                  </a:lnTo>
                  <a:cubicBezTo>
                    <a:pt x="1386" y="1215"/>
                    <a:pt x="1386" y="1215"/>
                    <a:pt x="1386" y="1215"/>
                  </a:cubicBezTo>
                  <a:cubicBezTo>
                    <a:pt x="1783" y="1215"/>
                    <a:pt x="1783" y="1215"/>
                    <a:pt x="1783" y="1215"/>
                  </a:cubicBezTo>
                  <a:cubicBezTo>
                    <a:pt x="1897" y="1215"/>
                    <a:pt x="1982" y="1124"/>
                    <a:pt x="1982" y="1011"/>
                  </a:cubicBezTo>
                  <a:cubicBezTo>
                    <a:pt x="1982" y="204"/>
                    <a:pt x="1982" y="204"/>
                    <a:pt x="1982" y="204"/>
                  </a:cubicBezTo>
                  <a:cubicBezTo>
                    <a:pt x="1982" y="85"/>
                    <a:pt x="1897" y="0"/>
                    <a:pt x="1783" y="0"/>
                  </a:cubicBezTo>
                  <a:cubicBezTo>
                    <a:pt x="0" y="0"/>
                    <a:pt x="0" y="0"/>
                    <a:pt x="0" y="0"/>
                  </a:cubicBezTo>
                  <a:cubicBezTo>
                    <a:pt x="0" y="2021"/>
                    <a:pt x="0" y="2021"/>
                    <a:pt x="0" y="2021"/>
                  </a:cubicBezTo>
                  <a:cubicBezTo>
                    <a:pt x="397" y="2021"/>
                    <a:pt x="397" y="2021"/>
                    <a:pt x="397" y="2021"/>
                  </a:cubicBezTo>
                  <a:cubicBezTo>
                    <a:pt x="397" y="1215"/>
                    <a:pt x="397" y="1215"/>
                    <a:pt x="397" y="1215"/>
                  </a:cubicBezTo>
                  <a:cubicBezTo>
                    <a:pt x="886" y="1215"/>
                    <a:pt x="886" y="1215"/>
                    <a:pt x="886" y="1215"/>
                  </a:cubicBezTo>
                  <a:cubicBezTo>
                    <a:pt x="1482" y="2021"/>
                    <a:pt x="1482" y="2021"/>
                    <a:pt x="1482" y="2021"/>
                  </a:cubicBezTo>
                  <a:cubicBezTo>
                    <a:pt x="1982" y="2021"/>
                    <a:pt x="1982" y="2021"/>
                    <a:pt x="1982" y="2021"/>
                  </a:cubicBezTo>
                  <a:close/>
                  <a:moveTo>
                    <a:pt x="397" y="392"/>
                  </a:moveTo>
                  <a:lnTo>
                    <a:pt x="397" y="392"/>
                  </a:lnTo>
                  <a:cubicBezTo>
                    <a:pt x="1585" y="392"/>
                    <a:pt x="1585" y="392"/>
                    <a:pt x="1585" y="392"/>
                  </a:cubicBezTo>
                  <a:cubicBezTo>
                    <a:pt x="1585" y="817"/>
                    <a:pt x="1585" y="817"/>
                    <a:pt x="1585" y="817"/>
                  </a:cubicBezTo>
                  <a:cubicBezTo>
                    <a:pt x="397" y="817"/>
                    <a:pt x="397" y="817"/>
                    <a:pt x="397" y="817"/>
                  </a:cubicBezTo>
                  <a:cubicBezTo>
                    <a:pt x="397" y="392"/>
                    <a:pt x="397" y="392"/>
                    <a:pt x="397" y="392"/>
                  </a:cubicBezTo>
                  <a:close/>
                </a:path>
              </a:pathLst>
            </a:custGeom>
            <a:grpFill/>
            <a:ln>
              <a:noFill/>
            </a:ln>
            <a:effectLst/>
          </p:spPr>
          <p:txBody>
            <a:bodyPr wrap="none" anchor="ctr"/>
            <a:lstStyle/>
            <a:p>
              <a:endParaRPr lang="en-US"/>
            </a:p>
          </p:txBody>
        </p:sp>
        <p:sp>
          <p:nvSpPr>
            <p:cNvPr id="16" name="Freeform 7"/>
            <p:cNvSpPr>
              <a:spLocks noChangeArrowheads="1"/>
            </p:cNvSpPr>
            <p:nvPr userDrawn="1"/>
          </p:nvSpPr>
          <p:spPr bwMode="auto">
            <a:xfrm>
              <a:off x="8798551" y="4629313"/>
              <a:ext cx="73438" cy="74907"/>
            </a:xfrm>
            <a:custGeom>
              <a:avLst/>
              <a:gdLst>
                <a:gd name="T0" fmla="*/ 1983 w 1984"/>
                <a:gd name="T1" fmla="*/ 1823 h 2022"/>
                <a:gd name="T2" fmla="*/ 1983 w 1984"/>
                <a:gd name="T3" fmla="*/ 1823 h 2022"/>
                <a:gd name="T4" fmla="*/ 1983 w 1984"/>
                <a:gd name="T5" fmla="*/ 204 h 2022"/>
                <a:gd name="T6" fmla="*/ 1784 w 1984"/>
                <a:gd name="T7" fmla="*/ 0 h 2022"/>
                <a:gd name="T8" fmla="*/ 194 w 1984"/>
                <a:gd name="T9" fmla="*/ 0 h 2022"/>
                <a:gd name="T10" fmla="*/ 0 w 1984"/>
                <a:gd name="T11" fmla="*/ 204 h 2022"/>
                <a:gd name="T12" fmla="*/ 0 w 1984"/>
                <a:gd name="T13" fmla="*/ 1823 h 2022"/>
                <a:gd name="T14" fmla="*/ 194 w 1984"/>
                <a:gd name="T15" fmla="*/ 2021 h 2022"/>
                <a:gd name="T16" fmla="*/ 1784 w 1984"/>
                <a:gd name="T17" fmla="*/ 2021 h 2022"/>
                <a:gd name="T18" fmla="*/ 1983 w 1984"/>
                <a:gd name="T19" fmla="*/ 1823 h 2022"/>
                <a:gd name="T20" fmla="*/ 398 w 1984"/>
                <a:gd name="T21" fmla="*/ 392 h 2022"/>
                <a:gd name="T22" fmla="*/ 398 w 1984"/>
                <a:gd name="T23" fmla="*/ 392 h 2022"/>
                <a:gd name="T24" fmla="*/ 1585 w 1984"/>
                <a:gd name="T25" fmla="*/ 392 h 2022"/>
                <a:gd name="T26" fmla="*/ 1585 w 1984"/>
                <a:gd name="T27" fmla="*/ 1630 h 2022"/>
                <a:gd name="T28" fmla="*/ 398 w 1984"/>
                <a:gd name="T29" fmla="*/ 1630 h 2022"/>
                <a:gd name="T30" fmla="*/ 398 w 1984"/>
                <a:gd name="T31" fmla="*/ 3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4" h="2022">
                  <a:moveTo>
                    <a:pt x="1983" y="1823"/>
                  </a:moveTo>
                  <a:lnTo>
                    <a:pt x="1983" y="1823"/>
                  </a:lnTo>
                  <a:cubicBezTo>
                    <a:pt x="1983" y="204"/>
                    <a:pt x="1983" y="204"/>
                    <a:pt x="1983" y="204"/>
                  </a:cubicBezTo>
                  <a:cubicBezTo>
                    <a:pt x="1983" y="85"/>
                    <a:pt x="1898" y="0"/>
                    <a:pt x="1784" y="0"/>
                  </a:cubicBezTo>
                  <a:cubicBezTo>
                    <a:pt x="194" y="0"/>
                    <a:pt x="194" y="0"/>
                    <a:pt x="194" y="0"/>
                  </a:cubicBezTo>
                  <a:cubicBezTo>
                    <a:pt x="86" y="0"/>
                    <a:pt x="0" y="85"/>
                    <a:pt x="0" y="204"/>
                  </a:cubicBezTo>
                  <a:cubicBezTo>
                    <a:pt x="0" y="1823"/>
                    <a:pt x="0" y="1823"/>
                    <a:pt x="0" y="1823"/>
                  </a:cubicBezTo>
                  <a:cubicBezTo>
                    <a:pt x="0" y="1936"/>
                    <a:pt x="86" y="2021"/>
                    <a:pt x="194" y="2021"/>
                  </a:cubicBezTo>
                  <a:cubicBezTo>
                    <a:pt x="1784" y="2021"/>
                    <a:pt x="1784" y="2021"/>
                    <a:pt x="1784" y="2021"/>
                  </a:cubicBezTo>
                  <a:cubicBezTo>
                    <a:pt x="1898" y="2021"/>
                    <a:pt x="1983" y="1936"/>
                    <a:pt x="1983" y="1823"/>
                  </a:cubicBezTo>
                  <a:close/>
                  <a:moveTo>
                    <a:pt x="398" y="392"/>
                  </a:moveTo>
                  <a:lnTo>
                    <a:pt x="398" y="392"/>
                  </a:lnTo>
                  <a:cubicBezTo>
                    <a:pt x="1585" y="392"/>
                    <a:pt x="1585" y="392"/>
                    <a:pt x="1585" y="392"/>
                  </a:cubicBezTo>
                  <a:cubicBezTo>
                    <a:pt x="1585" y="1630"/>
                    <a:pt x="1585" y="1630"/>
                    <a:pt x="1585" y="1630"/>
                  </a:cubicBezTo>
                  <a:cubicBezTo>
                    <a:pt x="398" y="1630"/>
                    <a:pt x="398" y="1630"/>
                    <a:pt x="398" y="1630"/>
                  </a:cubicBezTo>
                  <a:cubicBezTo>
                    <a:pt x="398" y="392"/>
                    <a:pt x="398" y="392"/>
                    <a:pt x="398" y="392"/>
                  </a:cubicBezTo>
                  <a:close/>
                </a:path>
              </a:pathLst>
            </a:custGeom>
            <a:grpFill/>
            <a:ln>
              <a:noFill/>
            </a:ln>
            <a:effectLst/>
          </p:spPr>
          <p:txBody>
            <a:bodyPr wrap="none" anchor="ctr"/>
            <a:lstStyle/>
            <a:p>
              <a:endParaRPr lang="en-US"/>
            </a:p>
          </p:txBody>
        </p:sp>
        <p:sp>
          <p:nvSpPr>
            <p:cNvPr id="17" name="Freeform 8"/>
            <p:cNvSpPr>
              <a:spLocks noChangeArrowheads="1"/>
            </p:cNvSpPr>
            <p:nvPr userDrawn="1"/>
          </p:nvSpPr>
          <p:spPr bwMode="auto">
            <a:xfrm>
              <a:off x="8405085" y="4727557"/>
              <a:ext cx="73601" cy="75070"/>
            </a:xfrm>
            <a:custGeom>
              <a:avLst/>
              <a:gdLst>
                <a:gd name="T0" fmla="*/ 1988 w 1989"/>
                <a:gd name="T1" fmla="*/ 398 h 2028"/>
                <a:gd name="T2" fmla="*/ 1988 w 1989"/>
                <a:gd name="T3" fmla="*/ 0 h 2028"/>
                <a:gd name="T4" fmla="*/ 0 w 1989"/>
                <a:gd name="T5" fmla="*/ 0 h 2028"/>
                <a:gd name="T6" fmla="*/ 0 w 1989"/>
                <a:gd name="T7" fmla="*/ 2027 h 2028"/>
                <a:gd name="T8" fmla="*/ 397 w 1989"/>
                <a:gd name="T9" fmla="*/ 2027 h 2028"/>
                <a:gd name="T10" fmla="*/ 397 w 1989"/>
                <a:gd name="T11" fmla="*/ 1215 h 2028"/>
                <a:gd name="T12" fmla="*/ 1590 w 1989"/>
                <a:gd name="T13" fmla="*/ 1215 h 2028"/>
                <a:gd name="T14" fmla="*/ 1590 w 1989"/>
                <a:gd name="T15" fmla="*/ 812 h 2028"/>
                <a:gd name="T16" fmla="*/ 397 w 1989"/>
                <a:gd name="T17" fmla="*/ 812 h 2028"/>
                <a:gd name="T18" fmla="*/ 397 w 1989"/>
                <a:gd name="T19" fmla="*/ 398 h 2028"/>
                <a:gd name="T20" fmla="*/ 1988 w 1989"/>
                <a:gd name="T21" fmla="*/ 39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9" h="2028">
                  <a:moveTo>
                    <a:pt x="1988" y="398"/>
                  </a:moveTo>
                  <a:lnTo>
                    <a:pt x="1988" y="0"/>
                  </a:lnTo>
                  <a:lnTo>
                    <a:pt x="0" y="0"/>
                  </a:lnTo>
                  <a:lnTo>
                    <a:pt x="0" y="2027"/>
                  </a:lnTo>
                  <a:lnTo>
                    <a:pt x="397" y="2027"/>
                  </a:lnTo>
                  <a:lnTo>
                    <a:pt x="397" y="1215"/>
                  </a:lnTo>
                  <a:lnTo>
                    <a:pt x="1590" y="1215"/>
                  </a:lnTo>
                  <a:lnTo>
                    <a:pt x="1590" y="812"/>
                  </a:lnTo>
                  <a:lnTo>
                    <a:pt x="397" y="812"/>
                  </a:lnTo>
                  <a:lnTo>
                    <a:pt x="397" y="398"/>
                  </a:lnTo>
                  <a:lnTo>
                    <a:pt x="1988" y="398"/>
                  </a:lnTo>
                </a:path>
              </a:pathLst>
            </a:custGeom>
            <a:grpFill/>
            <a:ln>
              <a:noFill/>
            </a:ln>
            <a:effectLst/>
          </p:spPr>
          <p:txBody>
            <a:bodyPr wrap="none" anchor="ctr"/>
            <a:lstStyle/>
            <a:p>
              <a:endParaRPr lang="en-US"/>
            </a:p>
          </p:txBody>
        </p:sp>
        <p:sp>
          <p:nvSpPr>
            <p:cNvPr id="18" name="Freeform 9"/>
            <p:cNvSpPr>
              <a:spLocks noChangeArrowheads="1"/>
            </p:cNvSpPr>
            <p:nvPr userDrawn="1"/>
          </p:nvSpPr>
          <p:spPr bwMode="auto">
            <a:xfrm>
              <a:off x="8499086" y="4727557"/>
              <a:ext cx="73601" cy="75070"/>
            </a:xfrm>
            <a:custGeom>
              <a:avLst/>
              <a:gdLst>
                <a:gd name="T0" fmla="*/ 1988 w 1989"/>
                <a:gd name="T1" fmla="*/ 1823 h 2028"/>
                <a:gd name="T2" fmla="*/ 1988 w 1989"/>
                <a:gd name="T3" fmla="*/ 1823 h 2028"/>
                <a:gd name="T4" fmla="*/ 1988 w 1989"/>
                <a:gd name="T5" fmla="*/ 204 h 2028"/>
                <a:gd name="T6" fmla="*/ 1789 w 1989"/>
                <a:gd name="T7" fmla="*/ 0 h 2028"/>
                <a:gd name="T8" fmla="*/ 199 w 1989"/>
                <a:gd name="T9" fmla="*/ 0 h 2028"/>
                <a:gd name="T10" fmla="*/ 0 w 1989"/>
                <a:gd name="T11" fmla="*/ 204 h 2028"/>
                <a:gd name="T12" fmla="*/ 0 w 1989"/>
                <a:gd name="T13" fmla="*/ 1823 h 2028"/>
                <a:gd name="T14" fmla="*/ 199 w 1989"/>
                <a:gd name="T15" fmla="*/ 2027 h 2028"/>
                <a:gd name="T16" fmla="*/ 1789 w 1989"/>
                <a:gd name="T17" fmla="*/ 2027 h 2028"/>
                <a:gd name="T18" fmla="*/ 1988 w 1989"/>
                <a:gd name="T19" fmla="*/ 1823 h 2028"/>
                <a:gd name="T20" fmla="*/ 397 w 1989"/>
                <a:gd name="T21" fmla="*/ 398 h 2028"/>
                <a:gd name="T22" fmla="*/ 397 w 1989"/>
                <a:gd name="T23" fmla="*/ 398 h 2028"/>
                <a:gd name="T24" fmla="*/ 1590 w 1989"/>
                <a:gd name="T25" fmla="*/ 398 h 2028"/>
                <a:gd name="T26" fmla="*/ 1590 w 1989"/>
                <a:gd name="T27" fmla="*/ 1630 h 2028"/>
                <a:gd name="T28" fmla="*/ 397 w 1989"/>
                <a:gd name="T29" fmla="*/ 1630 h 2028"/>
                <a:gd name="T30" fmla="*/ 397 w 1989"/>
                <a:gd name="T31" fmla="*/ 39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9" h="2028">
                  <a:moveTo>
                    <a:pt x="1988" y="1823"/>
                  </a:moveTo>
                  <a:lnTo>
                    <a:pt x="1988" y="1823"/>
                  </a:lnTo>
                  <a:cubicBezTo>
                    <a:pt x="1988" y="204"/>
                    <a:pt x="1988" y="204"/>
                    <a:pt x="1988" y="204"/>
                  </a:cubicBezTo>
                  <a:cubicBezTo>
                    <a:pt x="1988" y="91"/>
                    <a:pt x="1902" y="0"/>
                    <a:pt x="1789" y="0"/>
                  </a:cubicBezTo>
                  <a:cubicBezTo>
                    <a:pt x="199" y="0"/>
                    <a:pt x="199" y="0"/>
                    <a:pt x="199" y="0"/>
                  </a:cubicBezTo>
                  <a:cubicBezTo>
                    <a:pt x="85" y="0"/>
                    <a:pt x="0" y="91"/>
                    <a:pt x="0" y="204"/>
                  </a:cubicBezTo>
                  <a:cubicBezTo>
                    <a:pt x="0" y="1823"/>
                    <a:pt x="0" y="1823"/>
                    <a:pt x="0" y="1823"/>
                  </a:cubicBezTo>
                  <a:cubicBezTo>
                    <a:pt x="0" y="1937"/>
                    <a:pt x="85" y="2027"/>
                    <a:pt x="199" y="2027"/>
                  </a:cubicBezTo>
                  <a:cubicBezTo>
                    <a:pt x="1789" y="2027"/>
                    <a:pt x="1789" y="2027"/>
                    <a:pt x="1789" y="2027"/>
                  </a:cubicBezTo>
                  <a:cubicBezTo>
                    <a:pt x="1902" y="2027"/>
                    <a:pt x="1988" y="1937"/>
                    <a:pt x="1988" y="1823"/>
                  </a:cubicBezTo>
                  <a:close/>
                  <a:moveTo>
                    <a:pt x="397" y="398"/>
                  </a:moveTo>
                  <a:lnTo>
                    <a:pt x="397" y="398"/>
                  </a:lnTo>
                  <a:cubicBezTo>
                    <a:pt x="1590" y="398"/>
                    <a:pt x="1590" y="398"/>
                    <a:pt x="1590" y="398"/>
                  </a:cubicBezTo>
                  <a:cubicBezTo>
                    <a:pt x="1590" y="1630"/>
                    <a:pt x="1590" y="1630"/>
                    <a:pt x="1590" y="1630"/>
                  </a:cubicBezTo>
                  <a:cubicBezTo>
                    <a:pt x="397" y="1630"/>
                    <a:pt x="397" y="1630"/>
                    <a:pt x="397" y="1630"/>
                  </a:cubicBezTo>
                  <a:cubicBezTo>
                    <a:pt x="397" y="398"/>
                    <a:pt x="397" y="398"/>
                    <a:pt x="397" y="398"/>
                  </a:cubicBezTo>
                  <a:close/>
                </a:path>
              </a:pathLst>
            </a:custGeom>
            <a:grpFill/>
            <a:ln>
              <a:noFill/>
            </a:ln>
            <a:effectLst/>
          </p:spPr>
          <p:txBody>
            <a:bodyPr wrap="none" anchor="ctr"/>
            <a:lstStyle/>
            <a:p>
              <a:endParaRPr lang="en-US"/>
            </a:p>
          </p:txBody>
        </p:sp>
        <p:sp>
          <p:nvSpPr>
            <p:cNvPr id="19" name="Freeform 10"/>
            <p:cNvSpPr>
              <a:spLocks noChangeArrowheads="1"/>
            </p:cNvSpPr>
            <p:nvPr userDrawn="1"/>
          </p:nvSpPr>
          <p:spPr bwMode="auto">
            <a:xfrm>
              <a:off x="8598962" y="4727557"/>
              <a:ext cx="73601" cy="75070"/>
            </a:xfrm>
            <a:custGeom>
              <a:avLst/>
              <a:gdLst>
                <a:gd name="T0" fmla="*/ 1988 w 1989"/>
                <a:gd name="T1" fmla="*/ 1823 h 2028"/>
                <a:gd name="T2" fmla="*/ 1988 w 1989"/>
                <a:gd name="T3" fmla="*/ 1823 h 2028"/>
                <a:gd name="T4" fmla="*/ 1988 w 1989"/>
                <a:gd name="T5" fmla="*/ 1374 h 2028"/>
                <a:gd name="T6" fmla="*/ 1590 w 1989"/>
                <a:gd name="T7" fmla="*/ 1374 h 2028"/>
                <a:gd name="T8" fmla="*/ 1590 w 1989"/>
                <a:gd name="T9" fmla="*/ 1630 h 2028"/>
                <a:gd name="T10" fmla="*/ 397 w 1989"/>
                <a:gd name="T11" fmla="*/ 1630 h 2028"/>
                <a:gd name="T12" fmla="*/ 397 w 1989"/>
                <a:gd name="T13" fmla="*/ 398 h 2028"/>
                <a:gd name="T14" fmla="*/ 1590 w 1989"/>
                <a:gd name="T15" fmla="*/ 398 h 2028"/>
                <a:gd name="T16" fmla="*/ 1590 w 1989"/>
                <a:gd name="T17" fmla="*/ 653 h 2028"/>
                <a:gd name="T18" fmla="*/ 1988 w 1989"/>
                <a:gd name="T19" fmla="*/ 659 h 2028"/>
                <a:gd name="T20" fmla="*/ 1988 w 1989"/>
                <a:gd name="T21" fmla="*/ 204 h 2028"/>
                <a:gd name="T22" fmla="*/ 1783 w 1989"/>
                <a:gd name="T23" fmla="*/ 0 h 2028"/>
                <a:gd name="T24" fmla="*/ 198 w 1989"/>
                <a:gd name="T25" fmla="*/ 0 h 2028"/>
                <a:gd name="T26" fmla="*/ 0 w 1989"/>
                <a:gd name="T27" fmla="*/ 204 h 2028"/>
                <a:gd name="T28" fmla="*/ 0 w 1989"/>
                <a:gd name="T29" fmla="*/ 1823 h 2028"/>
                <a:gd name="T30" fmla="*/ 198 w 1989"/>
                <a:gd name="T31" fmla="*/ 2027 h 2028"/>
                <a:gd name="T32" fmla="*/ 1783 w 1989"/>
                <a:gd name="T33" fmla="*/ 2027 h 2028"/>
                <a:gd name="T34" fmla="*/ 1988 w 1989"/>
                <a:gd name="T35"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9" h="2028">
                  <a:moveTo>
                    <a:pt x="1988" y="1823"/>
                  </a:moveTo>
                  <a:lnTo>
                    <a:pt x="1988" y="1823"/>
                  </a:lnTo>
                  <a:cubicBezTo>
                    <a:pt x="1988" y="1374"/>
                    <a:pt x="1988" y="1374"/>
                    <a:pt x="1988" y="1374"/>
                  </a:cubicBezTo>
                  <a:cubicBezTo>
                    <a:pt x="1590" y="1374"/>
                    <a:pt x="1590" y="1374"/>
                    <a:pt x="1590" y="1374"/>
                  </a:cubicBezTo>
                  <a:cubicBezTo>
                    <a:pt x="1590" y="1630"/>
                    <a:pt x="1590" y="1630"/>
                    <a:pt x="1590" y="1630"/>
                  </a:cubicBezTo>
                  <a:cubicBezTo>
                    <a:pt x="397" y="1630"/>
                    <a:pt x="397" y="1630"/>
                    <a:pt x="397" y="1630"/>
                  </a:cubicBezTo>
                  <a:cubicBezTo>
                    <a:pt x="397" y="398"/>
                    <a:pt x="397" y="398"/>
                    <a:pt x="397" y="398"/>
                  </a:cubicBezTo>
                  <a:cubicBezTo>
                    <a:pt x="1590" y="398"/>
                    <a:pt x="1590" y="398"/>
                    <a:pt x="1590" y="398"/>
                  </a:cubicBezTo>
                  <a:cubicBezTo>
                    <a:pt x="1590" y="653"/>
                    <a:pt x="1590" y="653"/>
                    <a:pt x="1590" y="653"/>
                  </a:cubicBezTo>
                  <a:cubicBezTo>
                    <a:pt x="1988" y="659"/>
                    <a:pt x="1988" y="659"/>
                    <a:pt x="1988" y="659"/>
                  </a:cubicBezTo>
                  <a:cubicBezTo>
                    <a:pt x="1988" y="204"/>
                    <a:pt x="1988" y="204"/>
                    <a:pt x="1988" y="204"/>
                  </a:cubicBezTo>
                  <a:cubicBezTo>
                    <a:pt x="1988" y="91"/>
                    <a:pt x="1897" y="0"/>
                    <a:pt x="1783" y="0"/>
                  </a:cubicBezTo>
                  <a:cubicBezTo>
                    <a:pt x="198" y="0"/>
                    <a:pt x="198" y="0"/>
                    <a:pt x="198" y="0"/>
                  </a:cubicBezTo>
                  <a:cubicBezTo>
                    <a:pt x="85" y="0"/>
                    <a:pt x="0" y="91"/>
                    <a:pt x="0" y="204"/>
                  </a:cubicBezTo>
                  <a:cubicBezTo>
                    <a:pt x="0" y="1823"/>
                    <a:pt x="0" y="1823"/>
                    <a:pt x="0" y="1823"/>
                  </a:cubicBezTo>
                  <a:cubicBezTo>
                    <a:pt x="0" y="1937"/>
                    <a:pt x="85" y="2027"/>
                    <a:pt x="198" y="2027"/>
                  </a:cubicBezTo>
                  <a:cubicBezTo>
                    <a:pt x="1783" y="2027"/>
                    <a:pt x="1783" y="2027"/>
                    <a:pt x="1783" y="2027"/>
                  </a:cubicBezTo>
                  <a:cubicBezTo>
                    <a:pt x="1897" y="2027"/>
                    <a:pt x="1988" y="1937"/>
                    <a:pt x="1988" y="1823"/>
                  </a:cubicBezTo>
                </a:path>
              </a:pathLst>
            </a:custGeom>
            <a:grpFill/>
            <a:ln>
              <a:noFill/>
            </a:ln>
            <a:effectLst/>
          </p:spPr>
          <p:txBody>
            <a:bodyPr wrap="none" anchor="ctr"/>
            <a:lstStyle/>
            <a:p>
              <a:endParaRPr lang="en-US"/>
            </a:p>
          </p:txBody>
        </p:sp>
        <p:sp>
          <p:nvSpPr>
            <p:cNvPr id="20" name="Freeform 11"/>
            <p:cNvSpPr>
              <a:spLocks noChangeArrowheads="1"/>
            </p:cNvSpPr>
            <p:nvPr userDrawn="1"/>
          </p:nvSpPr>
          <p:spPr bwMode="auto">
            <a:xfrm>
              <a:off x="8698675" y="4727557"/>
              <a:ext cx="73438" cy="75070"/>
            </a:xfrm>
            <a:custGeom>
              <a:avLst/>
              <a:gdLst>
                <a:gd name="T0" fmla="*/ 1983 w 1984"/>
                <a:gd name="T1" fmla="*/ 1823 h 2028"/>
                <a:gd name="T2" fmla="*/ 1983 w 1984"/>
                <a:gd name="T3" fmla="*/ 1823 h 2028"/>
                <a:gd name="T4" fmla="*/ 1983 w 1984"/>
                <a:gd name="T5" fmla="*/ 0 h 2028"/>
                <a:gd name="T6" fmla="*/ 1591 w 1984"/>
                <a:gd name="T7" fmla="*/ 0 h 2028"/>
                <a:gd name="T8" fmla="*/ 1591 w 1984"/>
                <a:gd name="T9" fmla="*/ 1630 h 2028"/>
                <a:gd name="T10" fmla="*/ 398 w 1984"/>
                <a:gd name="T11" fmla="*/ 1630 h 2028"/>
                <a:gd name="T12" fmla="*/ 398 w 1984"/>
                <a:gd name="T13" fmla="*/ 0 h 2028"/>
                <a:gd name="T14" fmla="*/ 0 w 1984"/>
                <a:gd name="T15" fmla="*/ 0 h 2028"/>
                <a:gd name="T16" fmla="*/ 0 w 1984"/>
                <a:gd name="T17" fmla="*/ 1823 h 2028"/>
                <a:gd name="T18" fmla="*/ 199 w 1984"/>
                <a:gd name="T19" fmla="*/ 2027 h 2028"/>
                <a:gd name="T20" fmla="*/ 1784 w 1984"/>
                <a:gd name="T21" fmla="*/ 2027 h 2028"/>
                <a:gd name="T22" fmla="*/ 1983 w 1984"/>
                <a:gd name="T23"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4" h="2028">
                  <a:moveTo>
                    <a:pt x="1983" y="1823"/>
                  </a:moveTo>
                  <a:lnTo>
                    <a:pt x="1983" y="1823"/>
                  </a:lnTo>
                  <a:cubicBezTo>
                    <a:pt x="1983" y="0"/>
                    <a:pt x="1983" y="0"/>
                    <a:pt x="1983" y="0"/>
                  </a:cubicBezTo>
                  <a:cubicBezTo>
                    <a:pt x="1591" y="0"/>
                    <a:pt x="1591" y="0"/>
                    <a:pt x="1591" y="0"/>
                  </a:cubicBezTo>
                  <a:cubicBezTo>
                    <a:pt x="1591" y="1630"/>
                    <a:pt x="1591" y="1630"/>
                    <a:pt x="1591" y="1630"/>
                  </a:cubicBezTo>
                  <a:cubicBezTo>
                    <a:pt x="398" y="1630"/>
                    <a:pt x="398" y="1630"/>
                    <a:pt x="398" y="1630"/>
                  </a:cubicBezTo>
                  <a:cubicBezTo>
                    <a:pt x="398" y="0"/>
                    <a:pt x="398" y="0"/>
                    <a:pt x="398" y="0"/>
                  </a:cubicBezTo>
                  <a:cubicBezTo>
                    <a:pt x="0" y="0"/>
                    <a:pt x="0" y="0"/>
                    <a:pt x="0" y="0"/>
                  </a:cubicBezTo>
                  <a:cubicBezTo>
                    <a:pt x="0" y="1823"/>
                    <a:pt x="0" y="1823"/>
                    <a:pt x="0" y="1823"/>
                  </a:cubicBezTo>
                  <a:cubicBezTo>
                    <a:pt x="0" y="1937"/>
                    <a:pt x="86" y="2027"/>
                    <a:pt x="199" y="2027"/>
                  </a:cubicBezTo>
                  <a:cubicBezTo>
                    <a:pt x="1784" y="2027"/>
                    <a:pt x="1784" y="2027"/>
                    <a:pt x="1784" y="2027"/>
                  </a:cubicBezTo>
                  <a:cubicBezTo>
                    <a:pt x="1898" y="2027"/>
                    <a:pt x="1983" y="1937"/>
                    <a:pt x="1983" y="1823"/>
                  </a:cubicBezTo>
                </a:path>
              </a:pathLst>
            </a:custGeom>
            <a:grpFill/>
            <a:ln>
              <a:noFill/>
            </a:ln>
            <a:effectLst/>
          </p:spPr>
          <p:txBody>
            <a:bodyPr wrap="none" anchor="ctr"/>
            <a:lstStyle/>
            <a:p>
              <a:endParaRPr lang="en-US"/>
            </a:p>
          </p:txBody>
        </p:sp>
        <p:sp>
          <p:nvSpPr>
            <p:cNvPr id="21" name="Freeform 12"/>
            <p:cNvSpPr>
              <a:spLocks noChangeArrowheads="1"/>
            </p:cNvSpPr>
            <p:nvPr userDrawn="1"/>
          </p:nvSpPr>
          <p:spPr bwMode="auto">
            <a:xfrm>
              <a:off x="8798551" y="4727557"/>
              <a:ext cx="73438" cy="75070"/>
            </a:xfrm>
            <a:custGeom>
              <a:avLst/>
              <a:gdLst>
                <a:gd name="T0" fmla="*/ 1983 w 1984"/>
                <a:gd name="T1" fmla="*/ 1823 h 2028"/>
                <a:gd name="T2" fmla="*/ 1983 w 1984"/>
                <a:gd name="T3" fmla="*/ 1823 h 2028"/>
                <a:gd name="T4" fmla="*/ 1983 w 1984"/>
                <a:gd name="T5" fmla="*/ 1017 h 2028"/>
                <a:gd name="T6" fmla="*/ 1784 w 1984"/>
                <a:gd name="T7" fmla="*/ 812 h 2028"/>
                <a:gd name="T8" fmla="*/ 398 w 1984"/>
                <a:gd name="T9" fmla="*/ 812 h 2028"/>
                <a:gd name="T10" fmla="*/ 398 w 1984"/>
                <a:gd name="T11" fmla="*/ 398 h 2028"/>
                <a:gd name="T12" fmla="*/ 1585 w 1984"/>
                <a:gd name="T13" fmla="*/ 398 h 2028"/>
                <a:gd name="T14" fmla="*/ 1585 w 1984"/>
                <a:gd name="T15" fmla="*/ 613 h 2028"/>
                <a:gd name="T16" fmla="*/ 1983 w 1984"/>
                <a:gd name="T17" fmla="*/ 613 h 2028"/>
                <a:gd name="T18" fmla="*/ 1983 w 1984"/>
                <a:gd name="T19" fmla="*/ 204 h 2028"/>
                <a:gd name="T20" fmla="*/ 1784 w 1984"/>
                <a:gd name="T21" fmla="*/ 0 h 2028"/>
                <a:gd name="T22" fmla="*/ 194 w 1984"/>
                <a:gd name="T23" fmla="*/ 0 h 2028"/>
                <a:gd name="T24" fmla="*/ 0 w 1984"/>
                <a:gd name="T25" fmla="*/ 204 h 2028"/>
                <a:gd name="T26" fmla="*/ 0 w 1984"/>
                <a:gd name="T27" fmla="*/ 1011 h 2028"/>
                <a:gd name="T28" fmla="*/ 194 w 1984"/>
                <a:gd name="T29" fmla="*/ 1215 h 2028"/>
                <a:gd name="T30" fmla="*/ 1585 w 1984"/>
                <a:gd name="T31" fmla="*/ 1215 h 2028"/>
                <a:gd name="T32" fmla="*/ 1585 w 1984"/>
                <a:gd name="T33" fmla="*/ 1630 h 2028"/>
                <a:gd name="T34" fmla="*/ 398 w 1984"/>
                <a:gd name="T35" fmla="*/ 1630 h 2028"/>
                <a:gd name="T36" fmla="*/ 398 w 1984"/>
                <a:gd name="T37" fmla="*/ 1420 h 2028"/>
                <a:gd name="T38" fmla="*/ 0 w 1984"/>
                <a:gd name="T39" fmla="*/ 1420 h 2028"/>
                <a:gd name="T40" fmla="*/ 0 w 1984"/>
                <a:gd name="T41" fmla="*/ 1823 h 2028"/>
                <a:gd name="T42" fmla="*/ 194 w 1984"/>
                <a:gd name="T43" fmla="*/ 2027 h 2028"/>
                <a:gd name="T44" fmla="*/ 1784 w 1984"/>
                <a:gd name="T45" fmla="*/ 2027 h 2028"/>
                <a:gd name="T46" fmla="*/ 1983 w 1984"/>
                <a:gd name="T47"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4" h="2028">
                  <a:moveTo>
                    <a:pt x="1983" y="1823"/>
                  </a:moveTo>
                  <a:lnTo>
                    <a:pt x="1983" y="1823"/>
                  </a:lnTo>
                  <a:cubicBezTo>
                    <a:pt x="1983" y="1017"/>
                    <a:pt x="1983" y="1017"/>
                    <a:pt x="1983" y="1017"/>
                  </a:cubicBezTo>
                  <a:cubicBezTo>
                    <a:pt x="1983" y="909"/>
                    <a:pt x="1898" y="812"/>
                    <a:pt x="1784" y="812"/>
                  </a:cubicBezTo>
                  <a:cubicBezTo>
                    <a:pt x="398" y="812"/>
                    <a:pt x="398" y="812"/>
                    <a:pt x="398" y="812"/>
                  </a:cubicBezTo>
                  <a:cubicBezTo>
                    <a:pt x="398" y="398"/>
                    <a:pt x="398" y="398"/>
                    <a:pt x="398" y="398"/>
                  </a:cubicBezTo>
                  <a:cubicBezTo>
                    <a:pt x="1585" y="398"/>
                    <a:pt x="1585" y="398"/>
                    <a:pt x="1585" y="398"/>
                  </a:cubicBezTo>
                  <a:cubicBezTo>
                    <a:pt x="1585" y="613"/>
                    <a:pt x="1585" y="613"/>
                    <a:pt x="1585" y="613"/>
                  </a:cubicBezTo>
                  <a:cubicBezTo>
                    <a:pt x="1983" y="613"/>
                    <a:pt x="1983" y="613"/>
                    <a:pt x="1983" y="613"/>
                  </a:cubicBezTo>
                  <a:cubicBezTo>
                    <a:pt x="1983" y="204"/>
                    <a:pt x="1983" y="204"/>
                    <a:pt x="1983" y="204"/>
                  </a:cubicBezTo>
                  <a:cubicBezTo>
                    <a:pt x="1983" y="91"/>
                    <a:pt x="1898" y="0"/>
                    <a:pt x="1784" y="0"/>
                  </a:cubicBezTo>
                  <a:cubicBezTo>
                    <a:pt x="194" y="0"/>
                    <a:pt x="194" y="0"/>
                    <a:pt x="194" y="0"/>
                  </a:cubicBezTo>
                  <a:cubicBezTo>
                    <a:pt x="86" y="0"/>
                    <a:pt x="0" y="91"/>
                    <a:pt x="0" y="204"/>
                  </a:cubicBezTo>
                  <a:cubicBezTo>
                    <a:pt x="0" y="1011"/>
                    <a:pt x="0" y="1011"/>
                    <a:pt x="0" y="1011"/>
                  </a:cubicBezTo>
                  <a:cubicBezTo>
                    <a:pt x="0" y="1124"/>
                    <a:pt x="86" y="1215"/>
                    <a:pt x="194" y="1215"/>
                  </a:cubicBezTo>
                  <a:cubicBezTo>
                    <a:pt x="1585" y="1215"/>
                    <a:pt x="1585" y="1215"/>
                    <a:pt x="1585" y="1215"/>
                  </a:cubicBezTo>
                  <a:cubicBezTo>
                    <a:pt x="1585" y="1630"/>
                    <a:pt x="1585" y="1630"/>
                    <a:pt x="1585" y="1630"/>
                  </a:cubicBezTo>
                  <a:cubicBezTo>
                    <a:pt x="398" y="1630"/>
                    <a:pt x="398" y="1630"/>
                    <a:pt x="398" y="1630"/>
                  </a:cubicBezTo>
                  <a:cubicBezTo>
                    <a:pt x="398" y="1420"/>
                    <a:pt x="398" y="1420"/>
                    <a:pt x="398" y="1420"/>
                  </a:cubicBezTo>
                  <a:cubicBezTo>
                    <a:pt x="0" y="1420"/>
                    <a:pt x="0" y="1420"/>
                    <a:pt x="0" y="1420"/>
                  </a:cubicBezTo>
                  <a:cubicBezTo>
                    <a:pt x="0" y="1823"/>
                    <a:pt x="0" y="1823"/>
                    <a:pt x="0" y="1823"/>
                  </a:cubicBezTo>
                  <a:cubicBezTo>
                    <a:pt x="0" y="1937"/>
                    <a:pt x="86" y="2027"/>
                    <a:pt x="194" y="2027"/>
                  </a:cubicBezTo>
                  <a:cubicBezTo>
                    <a:pt x="1784" y="2027"/>
                    <a:pt x="1784" y="2027"/>
                    <a:pt x="1784" y="2027"/>
                  </a:cubicBezTo>
                  <a:cubicBezTo>
                    <a:pt x="1898" y="2027"/>
                    <a:pt x="1983" y="1937"/>
                    <a:pt x="1983" y="1823"/>
                  </a:cubicBezTo>
                </a:path>
              </a:pathLst>
            </a:custGeom>
            <a:grpFill/>
            <a:ln>
              <a:noFill/>
            </a:ln>
            <a:effectLst/>
          </p:spPr>
          <p:txBody>
            <a:bodyPr wrap="none" anchor="ctr"/>
            <a:lstStyle/>
            <a:p>
              <a:endParaRPr lang="en-US"/>
            </a:p>
          </p:txBody>
        </p:sp>
        <p:sp>
          <p:nvSpPr>
            <p:cNvPr id="22" name="Freeform 13"/>
            <p:cNvSpPr>
              <a:spLocks noChangeArrowheads="1"/>
            </p:cNvSpPr>
            <p:nvPr userDrawn="1"/>
          </p:nvSpPr>
          <p:spPr bwMode="auto">
            <a:xfrm>
              <a:off x="8887983" y="4629966"/>
              <a:ext cx="27417" cy="27417"/>
            </a:xfrm>
            <a:custGeom>
              <a:avLst/>
              <a:gdLst>
                <a:gd name="T0" fmla="*/ 370 w 740"/>
                <a:gd name="T1" fmla="*/ 738 h 739"/>
                <a:gd name="T2" fmla="*/ 370 w 740"/>
                <a:gd name="T3" fmla="*/ 738 h 739"/>
                <a:gd name="T4" fmla="*/ 0 w 740"/>
                <a:gd name="T5" fmla="*/ 369 h 739"/>
                <a:gd name="T6" fmla="*/ 370 w 740"/>
                <a:gd name="T7" fmla="*/ 0 h 739"/>
                <a:gd name="T8" fmla="*/ 739 w 740"/>
                <a:gd name="T9" fmla="*/ 363 h 739"/>
                <a:gd name="T10" fmla="*/ 370 w 740"/>
                <a:gd name="T11" fmla="*/ 738 h 739"/>
                <a:gd name="T12" fmla="*/ 370 w 740"/>
                <a:gd name="T13" fmla="*/ 34 h 739"/>
                <a:gd name="T14" fmla="*/ 370 w 740"/>
                <a:gd name="T15" fmla="*/ 34 h 739"/>
                <a:gd name="T16" fmla="*/ 35 w 740"/>
                <a:gd name="T17" fmla="*/ 369 h 739"/>
                <a:gd name="T18" fmla="*/ 370 w 740"/>
                <a:gd name="T19" fmla="*/ 704 h 739"/>
                <a:gd name="T20" fmla="*/ 705 w 740"/>
                <a:gd name="T21" fmla="*/ 369 h 739"/>
                <a:gd name="T22" fmla="*/ 370 w 740"/>
                <a:gd name="T23" fmla="*/ 34 h 739"/>
                <a:gd name="T24" fmla="*/ 461 w 740"/>
                <a:gd name="T25" fmla="*/ 602 h 739"/>
                <a:gd name="T26" fmla="*/ 461 w 740"/>
                <a:gd name="T27" fmla="*/ 602 h 739"/>
                <a:gd name="T28" fmla="*/ 364 w 740"/>
                <a:gd name="T29" fmla="*/ 397 h 739"/>
                <a:gd name="T30" fmla="*/ 290 w 740"/>
                <a:gd name="T31" fmla="*/ 397 h 739"/>
                <a:gd name="T32" fmla="*/ 290 w 740"/>
                <a:gd name="T33" fmla="*/ 602 h 739"/>
                <a:gd name="T34" fmla="*/ 233 w 740"/>
                <a:gd name="T35" fmla="*/ 602 h 739"/>
                <a:gd name="T36" fmla="*/ 233 w 740"/>
                <a:gd name="T37" fmla="*/ 136 h 739"/>
                <a:gd name="T38" fmla="*/ 370 w 740"/>
                <a:gd name="T39" fmla="*/ 136 h 739"/>
                <a:gd name="T40" fmla="*/ 517 w 740"/>
                <a:gd name="T41" fmla="*/ 267 h 739"/>
                <a:gd name="T42" fmla="*/ 426 w 740"/>
                <a:gd name="T43" fmla="*/ 392 h 739"/>
                <a:gd name="T44" fmla="*/ 523 w 740"/>
                <a:gd name="T45" fmla="*/ 602 h 739"/>
                <a:gd name="T46" fmla="*/ 461 w 740"/>
                <a:gd name="T47" fmla="*/ 602 h 739"/>
                <a:gd name="T48" fmla="*/ 290 w 740"/>
                <a:gd name="T49" fmla="*/ 346 h 739"/>
                <a:gd name="T50" fmla="*/ 290 w 740"/>
                <a:gd name="T51" fmla="*/ 346 h 739"/>
                <a:gd name="T52" fmla="*/ 370 w 740"/>
                <a:gd name="T53" fmla="*/ 346 h 739"/>
                <a:gd name="T54" fmla="*/ 461 w 740"/>
                <a:gd name="T55" fmla="*/ 267 h 739"/>
                <a:gd name="T56" fmla="*/ 364 w 740"/>
                <a:gd name="T57" fmla="*/ 187 h 739"/>
                <a:gd name="T58" fmla="*/ 290 w 740"/>
                <a:gd name="T59" fmla="*/ 187 h 739"/>
                <a:gd name="T60" fmla="*/ 290 w 740"/>
                <a:gd name="T61" fmla="*/ 346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0" h="739">
                  <a:moveTo>
                    <a:pt x="370" y="738"/>
                  </a:moveTo>
                  <a:lnTo>
                    <a:pt x="370" y="738"/>
                  </a:lnTo>
                  <a:cubicBezTo>
                    <a:pt x="165" y="738"/>
                    <a:pt x="0" y="573"/>
                    <a:pt x="0" y="369"/>
                  </a:cubicBezTo>
                  <a:cubicBezTo>
                    <a:pt x="0" y="159"/>
                    <a:pt x="165" y="0"/>
                    <a:pt x="370" y="0"/>
                  </a:cubicBezTo>
                  <a:cubicBezTo>
                    <a:pt x="574" y="0"/>
                    <a:pt x="739" y="164"/>
                    <a:pt x="739" y="363"/>
                  </a:cubicBezTo>
                  <a:cubicBezTo>
                    <a:pt x="739" y="573"/>
                    <a:pt x="574" y="738"/>
                    <a:pt x="370" y="738"/>
                  </a:cubicBezTo>
                  <a:close/>
                  <a:moveTo>
                    <a:pt x="370" y="34"/>
                  </a:moveTo>
                  <a:lnTo>
                    <a:pt x="370" y="34"/>
                  </a:lnTo>
                  <a:cubicBezTo>
                    <a:pt x="182" y="34"/>
                    <a:pt x="35" y="181"/>
                    <a:pt x="35" y="369"/>
                  </a:cubicBezTo>
                  <a:cubicBezTo>
                    <a:pt x="35" y="556"/>
                    <a:pt x="182" y="704"/>
                    <a:pt x="370" y="704"/>
                  </a:cubicBezTo>
                  <a:cubicBezTo>
                    <a:pt x="557" y="704"/>
                    <a:pt x="705" y="556"/>
                    <a:pt x="705" y="369"/>
                  </a:cubicBezTo>
                  <a:cubicBezTo>
                    <a:pt x="705" y="181"/>
                    <a:pt x="557" y="34"/>
                    <a:pt x="370" y="34"/>
                  </a:cubicBezTo>
                  <a:close/>
                  <a:moveTo>
                    <a:pt x="461" y="602"/>
                  </a:moveTo>
                  <a:lnTo>
                    <a:pt x="461" y="602"/>
                  </a:lnTo>
                  <a:cubicBezTo>
                    <a:pt x="364" y="397"/>
                    <a:pt x="364" y="397"/>
                    <a:pt x="364" y="397"/>
                  </a:cubicBezTo>
                  <a:cubicBezTo>
                    <a:pt x="290" y="397"/>
                    <a:pt x="290" y="397"/>
                    <a:pt x="290" y="397"/>
                  </a:cubicBezTo>
                  <a:cubicBezTo>
                    <a:pt x="290" y="602"/>
                    <a:pt x="290" y="602"/>
                    <a:pt x="290" y="602"/>
                  </a:cubicBezTo>
                  <a:cubicBezTo>
                    <a:pt x="233" y="602"/>
                    <a:pt x="233" y="602"/>
                    <a:pt x="233" y="602"/>
                  </a:cubicBezTo>
                  <a:cubicBezTo>
                    <a:pt x="233" y="136"/>
                    <a:pt x="233" y="136"/>
                    <a:pt x="233" y="136"/>
                  </a:cubicBezTo>
                  <a:cubicBezTo>
                    <a:pt x="370" y="136"/>
                    <a:pt x="370" y="136"/>
                    <a:pt x="370" y="136"/>
                  </a:cubicBezTo>
                  <a:cubicBezTo>
                    <a:pt x="472" y="136"/>
                    <a:pt x="517" y="181"/>
                    <a:pt x="517" y="267"/>
                  </a:cubicBezTo>
                  <a:cubicBezTo>
                    <a:pt x="517" y="335"/>
                    <a:pt x="483" y="380"/>
                    <a:pt x="426" y="392"/>
                  </a:cubicBezTo>
                  <a:cubicBezTo>
                    <a:pt x="523" y="602"/>
                    <a:pt x="523" y="602"/>
                    <a:pt x="523" y="602"/>
                  </a:cubicBezTo>
                  <a:lnTo>
                    <a:pt x="461" y="602"/>
                  </a:lnTo>
                  <a:close/>
                  <a:moveTo>
                    <a:pt x="290" y="346"/>
                  </a:moveTo>
                  <a:lnTo>
                    <a:pt x="290" y="346"/>
                  </a:lnTo>
                  <a:cubicBezTo>
                    <a:pt x="370" y="346"/>
                    <a:pt x="370" y="346"/>
                    <a:pt x="370" y="346"/>
                  </a:cubicBezTo>
                  <a:cubicBezTo>
                    <a:pt x="438" y="346"/>
                    <a:pt x="461" y="323"/>
                    <a:pt x="461" y="267"/>
                  </a:cubicBezTo>
                  <a:cubicBezTo>
                    <a:pt x="461" y="204"/>
                    <a:pt x="438" y="187"/>
                    <a:pt x="364" y="187"/>
                  </a:cubicBezTo>
                  <a:cubicBezTo>
                    <a:pt x="290" y="187"/>
                    <a:pt x="290" y="187"/>
                    <a:pt x="290" y="187"/>
                  </a:cubicBezTo>
                  <a:lnTo>
                    <a:pt x="290" y="346"/>
                  </a:lnTo>
                  <a:close/>
                </a:path>
              </a:pathLst>
            </a:custGeom>
            <a:grpFill/>
            <a:ln>
              <a:noFill/>
            </a:ln>
            <a:effectLst/>
          </p:spPr>
          <p:txBody>
            <a:bodyPr wrap="none" anchor="ctr"/>
            <a:lstStyle/>
            <a:p>
              <a:endParaRPr lang="en-US"/>
            </a:p>
          </p:txBody>
        </p:sp>
      </p:grpSp>
    </p:spTree>
    <p:extLst>
      <p:ext uri="{BB962C8B-B14F-4D97-AF65-F5344CB8AC3E}">
        <p14:creationId xmlns:p14="http://schemas.microsoft.com/office/powerpoint/2010/main" val="7631879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w Logo">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0160"/>
            <a:ext cx="8229600" cy="3307715"/>
          </a:xfrm>
        </p:spPr>
        <p:txBody>
          <a:bodyPr>
            <a:noAutofit/>
          </a:bodyPr>
          <a:lstStyle>
            <a:lvl1pPr marL="173038" indent="-173038">
              <a:buClr>
                <a:schemeClr val="tx1"/>
              </a:buClr>
              <a:buSzPct val="85000"/>
              <a:defRPr>
                <a:solidFill>
                  <a:schemeClr val="tx1"/>
                </a:solidFill>
              </a:defRPr>
            </a:lvl1pPr>
            <a:lvl2pPr marL="457200" indent="-173038">
              <a:buClr>
                <a:schemeClr val="tx1"/>
              </a:buClr>
              <a:buSzPct val="85000"/>
              <a:defRPr>
                <a:solidFill>
                  <a:schemeClr val="tx1"/>
                </a:solidFill>
              </a:defRPr>
            </a:lvl2pPr>
            <a:lvl3pPr marL="741363" indent="-173038">
              <a:buClr>
                <a:schemeClr val="tx1"/>
              </a:buClr>
              <a:buSzPct val="85000"/>
              <a:defRPr>
                <a:solidFill>
                  <a:schemeClr val="tx1"/>
                </a:solidFill>
              </a:defRPr>
            </a:lvl3pPr>
            <a:lvl4pPr marL="1031875" indent="-173038">
              <a:buClr>
                <a:schemeClr val="tx1"/>
              </a:buClr>
              <a:buSzPct val="85000"/>
              <a:defRPr sz="1600">
                <a:solidFill>
                  <a:schemeClr val="tx1"/>
                </a:solidFill>
              </a:defRPr>
            </a:lvl4pPr>
            <a:lvl5pPr marL="1316038" indent="-173038">
              <a:buClr>
                <a:schemeClr val="tx1"/>
              </a:buClr>
              <a:buSzPct val="85000"/>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5"/>
          <p:cNvSpPr>
            <a:spLocks noGrp="1"/>
          </p:cNvSpPr>
          <p:nvPr>
            <p:ph type="sldNum" sz="quarter" idx="12"/>
          </p:nvPr>
        </p:nvSpPr>
        <p:spPr/>
        <p:txBody>
          <a:bodyPr/>
          <a:lstStyle/>
          <a:p>
            <a:fld id="{AE3AD13E-0250-4DDE-87F3-DC3D88732FA2}" type="slidenum">
              <a:rPr lang="en-GB" smtClean="0"/>
              <a:pPr/>
              <a:t>‹#›</a:t>
            </a:fld>
            <a:endParaRPr lang="en-GB"/>
          </a:p>
        </p:txBody>
      </p:sp>
      <p:sp>
        <p:nvSpPr>
          <p:cNvPr id="8" name="Title 7"/>
          <p:cNvSpPr>
            <a:spLocks noGrp="1"/>
          </p:cNvSpPr>
          <p:nvPr>
            <p:ph type="title"/>
          </p:nvPr>
        </p:nvSpPr>
        <p:spPr>
          <a:xfrm>
            <a:off x="457200" y="284164"/>
            <a:ext cx="8229600" cy="883432"/>
          </a:xfrm>
        </p:spPr>
        <p:txBody>
          <a:bodyPr anchor="ctr" anchorCtr="0">
            <a:normAutofit/>
          </a:bodyPr>
          <a:lstStyle>
            <a:lvl1pPr>
              <a:defRPr sz="3000">
                <a:solidFill>
                  <a:schemeClr val="tx1"/>
                </a:solidFill>
              </a:defRPr>
            </a:lvl1pPr>
          </a:lstStyle>
          <a:p>
            <a:r>
              <a:rPr lang="en-US" smtClean="0"/>
              <a:t>Click to edit Master title style</a:t>
            </a:r>
            <a:endParaRPr lang="en-GB" dirty="0"/>
          </a:p>
        </p:txBody>
      </p:sp>
      <p:sp>
        <p:nvSpPr>
          <p:cNvPr id="7" name="Rectangle 6"/>
          <p:cNvSpPr/>
          <p:nvPr userDrawn="1"/>
        </p:nvSpPr>
        <p:spPr>
          <a:xfrm>
            <a:off x="0" y="4948014"/>
            <a:ext cx="9159498" cy="195486"/>
          </a:xfrm>
          <a:prstGeom prst="rect">
            <a:avLst/>
          </a:prstGeom>
          <a:gradFill>
            <a:gsLst>
              <a:gs pos="82000">
                <a:srgbClr val="0077F0"/>
              </a:gs>
              <a:gs pos="0">
                <a:srgbClr val="00B0F0">
                  <a:lumMod val="10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223193"/>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w/o logo">
    <p:spTree>
      <p:nvGrpSpPr>
        <p:cNvPr id="1" name=""/>
        <p:cNvGrpSpPr/>
        <p:nvPr/>
      </p:nvGrpSpPr>
      <p:grpSpPr>
        <a:xfrm>
          <a:off x="0" y="0"/>
          <a:ext cx="0" cy="0"/>
          <a:chOff x="0" y="0"/>
          <a:chExt cx="0" cy="0"/>
        </a:xfrm>
      </p:grpSpPr>
      <p:sp>
        <p:nvSpPr>
          <p:cNvPr id="2" name="Rectangle 1"/>
          <p:cNvSpPr/>
          <p:nvPr userDrawn="1"/>
        </p:nvSpPr>
        <p:spPr>
          <a:xfrm>
            <a:off x="8172400" y="4587974"/>
            <a:ext cx="79208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280160"/>
            <a:ext cx="8229600" cy="3307715"/>
          </a:xfrm>
        </p:spPr>
        <p:txBody>
          <a:bodyPr/>
          <a:lstStyle>
            <a:lvl1pPr marL="173038" indent="-173038">
              <a:buClr>
                <a:schemeClr val="tx1"/>
              </a:buClr>
              <a:buSzPct val="85000"/>
              <a:defRPr>
                <a:solidFill>
                  <a:schemeClr val="tx1"/>
                </a:solidFill>
              </a:defRPr>
            </a:lvl1pPr>
            <a:lvl2pPr marL="457200" indent="-173038">
              <a:buClr>
                <a:schemeClr val="tx1"/>
              </a:buClr>
              <a:buSzPct val="85000"/>
              <a:defRPr>
                <a:solidFill>
                  <a:schemeClr val="tx1"/>
                </a:solidFill>
              </a:defRPr>
            </a:lvl2pPr>
            <a:lvl3pPr marL="741363" indent="-173038">
              <a:buClr>
                <a:schemeClr val="tx1"/>
              </a:buClr>
              <a:buSzPct val="85000"/>
              <a:defRPr>
                <a:solidFill>
                  <a:schemeClr val="tx1"/>
                </a:solidFill>
              </a:defRPr>
            </a:lvl3pPr>
            <a:lvl4pPr marL="1031875" indent="-173038">
              <a:buClr>
                <a:schemeClr val="tx1"/>
              </a:buClr>
              <a:buSzPct val="85000"/>
              <a:defRPr sz="1600">
                <a:solidFill>
                  <a:schemeClr val="tx1"/>
                </a:solidFill>
              </a:defRPr>
            </a:lvl4pPr>
            <a:lvl5pPr marL="1316038" indent="-173038">
              <a:buClr>
                <a:schemeClr val="tx1"/>
              </a:buClr>
              <a:buSzPct val="85000"/>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5"/>
          <p:cNvSpPr>
            <a:spLocks noGrp="1"/>
          </p:cNvSpPr>
          <p:nvPr>
            <p:ph type="sldNum" sz="quarter" idx="12"/>
          </p:nvPr>
        </p:nvSpPr>
        <p:spPr/>
        <p:txBody>
          <a:bodyPr/>
          <a:lstStyle/>
          <a:p>
            <a:fld id="{AE3AD13E-0250-4DDE-87F3-DC3D88732FA2}" type="slidenum">
              <a:rPr lang="en-GB" smtClean="0"/>
              <a:pPr/>
              <a:t>‹#›</a:t>
            </a:fld>
            <a:endParaRPr lang="en-GB"/>
          </a:p>
        </p:txBody>
      </p:sp>
      <p:sp>
        <p:nvSpPr>
          <p:cNvPr id="8" name="Title 7"/>
          <p:cNvSpPr>
            <a:spLocks noGrp="1"/>
          </p:cNvSpPr>
          <p:nvPr>
            <p:ph type="title"/>
          </p:nvPr>
        </p:nvSpPr>
        <p:spPr>
          <a:xfrm>
            <a:off x="457200" y="284164"/>
            <a:ext cx="8229600" cy="883432"/>
          </a:xfrm>
        </p:spPr>
        <p:txBody>
          <a:bodyPr anchor="ctr" anchorCtr="0">
            <a:normAutofit/>
          </a:bodyPr>
          <a:lstStyle>
            <a:lvl1pPr>
              <a:defRPr sz="3000">
                <a:solidFill>
                  <a:schemeClr val="tx1"/>
                </a:solidFill>
              </a:defRPr>
            </a:lvl1pPr>
          </a:lstStyle>
          <a:p>
            <a:r>
              <a:rPr lang="en-US" smtClean="0"/>
              <a:t>Click to edit Master title style</a:t>
            </a:r>
            <a:endParaRPr lang="en-GB" dirty="0"/>
          </a:p>
        </p:txBody>
      </p:sp>
      <p:sp>
        <p:nvSpPr>
          <p:cNvPr id="7" name="Rectangle 6"/>
          <p:cNvSpPr/>
          <p:nvPr userDrawn="1"/>
        </p:nvSpPr>
        <p:spPr>
          <a:xfrm>
            <a:off x="0" y="4948014"/>
            <a:ext cx="9159498" cy="195486"/>
          </a:xfrm>
          <a:prstGeom prst="rect">
            <a:avLst/>
          </a:prstGeom>
          <a:gradFill>
            <a:gsLst>
              <a:gs pos="82000">
                <a:srgbClr val="0077F0"/>
              </a:gs>
              <a:gs pos="0">
                <a:srgbClr val="00B0F0">
                  <a:lumMod val="10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2938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Column w Logo">
    <p:spTree>
      <p:nvGrpSpPr>
        <p:cNvPr id="1" name=""/>
        <p:cNvGrpSpPr/>
        <p:nvPr/>
      </p:nvGrpSpPr>
      <p:grpSpPr>
        <a:xfrm>
          <a:off x="0" y="0"/>
          <a:ext cx="0" cy="0"/>
          <a:chOff x="0" y="0"/>
          <a:chExt cx="0" cy="0"/>
        </a:xfrm>
      </p:grpSpPr>
      <p:sp>
        <p:nvSpPr>
          <p:cNvPr id="2" name="Title 1"/>
          <p:cNvSpPr>
            <a:spLocks noGrp="1"/>
          </p:cNvSpPr>
          <p:nvPr>
            <p:ph type="title"/>
          </p:nvPr>
        </p:nvSpPr>
        <p:spPr>
          <a:xfrm>
            <a:off x="457200" y="284164"/>
            <a:ext cx="8229600" cy="883432"/>
          </a:xfrm>
        </p:spPr>
        <p:txBody>
          <a:bodyPr anchor="ctr" anchorCtr="0"/>
          <a:lstStyle/>
          <a:p>
            <a:r>
              <a:rPr lang="en-US" smtClean="0"/>
              <a:t>Click to edit Master title style</a:t>
            </a:r>
            <a:endParaRPr lang="en-GB" dirty="0"/>
          </a:p>
        </p:txBody>
      </p:sp>
      <p:sp>
        <p:nvSpPr>
          <p:cNvPr id="3" name="Content Placeholder 2"/>
          <p:cNvSpPr>
            <a:spLocks noGrp="1"/>
          </p:cNvSpPr>
          <p:nvPr>
            <p:ph sz="half" idx="1"/>
          </p:nvPr>
        </p:nvSpPr>
        <p:spPr>
          <a:xfrm>
            <a:off x="457200" y="1280160"/>
            <a:ext cx="4038600" cy="3307716"/>
          </a:xfrm>
        </p:spPr>
        <p:txBody>
          <a:bodyPr/>
          <a:lstStyle>
            <a:lvl1pPr>
              <a:defRPr sz="2400"/>
            </a:lvl1pPr>
            <a:lvl2pPr>
              <a:defRPr sz="2000"/>
            </a:lvl2pPr>
            <a:lvl3pPr>
              <a:defRPr sz="20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48200" y="1280160"/>
            <a:ext cx="4038600" cy="3307716"/>
          </a:xfrm>
        </p:spPr>
        <p:txBody>
          <a:bodyPr/>
          <a:lstStyle>
            <a:lvl1pPr>
              <a:defRPr sz="2400"/>
            </a:lvl1pPr>
            <a:lvl2pPr>
              <a:defRPr sz="2000"/>
            </a:lvl2pPr>
            <a:lvl3pPr>
              <a:defRPr sz="20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Slide Number Placeholder 6"/>
          <p:cNvSpPr>
            <a:spLocks noGrp="1"/>
          </p:cNvSpPr>
          <p:nvPr>
            <p:ph type="sldNum" sz="quarter" idx="12"/>
          </p:nvPr>
        </p:nvSpPr>
        <p:spPr/>
        <p:txBody>
          <a:bodyPr/>
          <a:lstStyle/>
          <a:p>
            <a:fld id="{AE3AD13E-0250-4DDE-87F3-DC3D88732FA2}" type="slidenum">
              <a:rPr lang="en-GB" smtClean="0"/>
              <a:pPr/>
              <a:t>‹#›</a:t>
            </a:fld>
            <a:endParaRPr lang="en-GB"/>
          </a:p>
        </p:txBody>
      </p:sp>
    </p:spTree>
    <p:extLst>
      <p:ext uri="{BB962C8B-B14F-4D97-AF65-F5344CB8AC3E}">
        <p14:creationId xmlns:p14="http://schemas.microsoft.com/office/powerpoint/2010/main" val="169168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Column w/o Logo">
    <p:spTree>
      <p:nvGrpSpPr>
        <p:cNvPr id="1" name=""/>
        <p:cNvGrpSpPr/>
        <p:nvPr/>
      </p:nvGrpSpPr>
      <p:grpSpPr>
        <a:xfrm>
          <a:off x="0" y="0"/>
          <a:ext cx="0" cy="0"/>
          <a:chOff x="0" y="0"/>
          <a:chExt cx="0" cy="0"/>
        </a:xfrm>
      </p:grpSpPr>
      <p:sp>
        <p:nvSpPr>
          <p:cNvPr id="6" name="Rectangle 5"/>
          <p:cNvSpPr/>
          <p:nvPr userDrawn="1"/>
        </p:nvSpPr>
        <p:spPr>
          <a:xfrm>
            <a:off x="8172400" y="4587974"/>
            <a:ext cx="79208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84164"/>
            <a:ext cx="8229600" cy="883432"/>
          </a:xfrm>
        </p:spPr>
        <p:txBody>
          <a:bodyPr anchor="ctr" anchorCtr="0"/>
          <a:lstStyle/>
          <a:p>
            <a:r>
              <a:rPr lang="en-US" smtClean="0"/>
              <a:t>Click to edit Master title style</a:t>
            </a:r>
            <a:endParaRPr lang="en-GB" dirty="0"/>
          </a:p>
        </p:txBody>
      </p:sp>
      <p:sp>
        <p:nvSpPr>
          <p:cNvPr id="3" name="Content Placeholder 2"/>
          <p:cNvSpPr>
            <a:spLocks noGrp="1"/>
          </p:cNvSpPr>
          <p:nvPr>
            <p:ph sz="half" idx="1"/>
          </p:nvPr>
        </p:nvSpPr>
        <p:spPr>
          <a:xfrm>
            <a:off x="457200" y="1280160"/>
            <a:ext cx="4038600" cy="3307716"/>
          </a:xfrm>
        </p:spPr>
        <p:txBody>
          <a:bodyPr/>
          <a:lstStyle>
            <a:lvl1pPr>
              <a:defRPr sz="2400"/>
            </a:lvl1pPr>
            <a:lvl2pPr>
              <a:defRPr sz="2000"/>
            </a:lvl2pPr>
            <a:lvl3pPr>
              <a:defRPr sz="20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48200" y="1280160"/>
            <a:ext cx="4038600" cy="3307716"/>
          </a:xfrm>
        </p:spPr>
        <p:txBody>
          <a:bodyPr/>
          <a:lstStyle>
            <a:lvl1pPr>
              <a:defRPr sz="2400"/>
            </a:lvl1pPr>
            <a:lvl2pPr>
              <a:defRPr sz="2000"/>
            </a:lvl2pPr>
            <a:lvl3pPr>
              <a:defRPr sz="20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7" name="Slide Number Placeholder 6"/>
          <p:cNvSpPr>
            <a:spLocks noGrp="1"/>
          </p:cNvSpPr>
          <p:nvPr>
            <p:ph type="sldNum" sz="quarter" idx="12"/>
          </p:nvPr>
        </p:nvSpPr>
        <p:spPr/>
        <p:txBody>
          <a:bodyPr/>
          <a:lstStyle/>
          <a:p>
            <a:fld id="{AE3AD13E-0250-4DDE-87F3-DC3D88732FA2}" type="slidenum">
              <a:rPr lang="en-GB" smtClean="0"/>
              <a:pPr/>
              <a:t>‹#›</a:t>
            </a:fld>
            <a:endParaRPr lang="en-GB"/>
          </a:p>
        </p:txBody>
      </p:sp>
    </p:spTree>
    <p:extLst>
      <p:ext uri="{BB962C8B-B14F-4D97-AF65-F5344CB8AC3E}">
        <p14:creationId xmlns:p14="http://schemas.microsoft.com/office/powerpoint/2010/main" val="326705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w Logo">
    <p:spTree>
      <p:nvGrpSpPr>
        <p:cNvPr id="1" name=""/>
        <p:cNvGrpSpPr/>
        <p:nvPr/>
      </p:nvGrpSpPr>
      <p:grpSpPr>
        <a:xfrm>
          <a:off x="0" y="0"/>
          <a:ext cx="0" cy="0"/>
          <a:chOff x="0" y="0"/>
          <a:chExt cx="0" cy="0"/>
        </a:xfrm>
      </p:grpSpPr>
      <p:sp>
        <p:nvSpPr>
          <p:cNvPr id="2" name="Title 1"/>
          <p:cNvSpPr>
            <a:spLocks noGrp="1"/>
          </p:cNvSpPr>
          <p:nvPr>
            <p:ph type="title"/>
          </p:nvPr>
        </p:nvSpPr>
        <p:spPr>
          <a:xfrm>
            <a:off x="457200" y="284164"/>
            <a:ext cx="8229600" cy="883432"/>
          </a:xfrm>
        </p:spPr>
        <p:txBody>
          <a:bodyPr anchor="ctr" anchorCtr="0"/>
          <a:lstStyle>
            <a:lvl1pPr>
              <a:defRPr/>
            </a:lvl1pPr>
          </a:lstStyle>
          <a:p>
            <a:r>
              <a:rPr lang="en-US" smtClean="0"/>
              <a:t>Click to edit Master title style</a:t>
            </a:r>
            <a:endParaRPr lang="en-GB" dirty="0"/>
          </a:p>
        </p:txBody>
      </p:sp>
      <p:sp>
        <p:nvSpPr>
          <p:cNvPr id="3" name="Text Placeholder 2"/>
          <p:cNvSpPr>
            <a:spLocks noGrp="1"/>
          </p:cNvSpPr>
          <p:nvPr>
            <p:ph type="body" idx="1"/>
          </p:nvPr>
        </p:nvSpPr>
        <p:spPr>
          <a:xfrm>
            <a:off x="457200" y="1280160"/>
            <a:ext cx="4040188" cy="548640"/>
          </a:xfrm>
        </p:spPr>
        <p:txBody>
          <a:bodyPr anchor="ctr" anchorCtr="0">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51670"/>
            <a:ext cx="4040188" cy="2736205"/>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p:nvPr>
        </p:nvSpPr>
        <p:spPr>
          <a:xfrm>
            <a:off x="4645028" y="1280160"/>
            <a:ext cx="4041775" cy="548640"/>
          </a:xfrm>
        </p:spPr>
        <p:txBody>
          <a:bodyPr anchor="ctr" anchorCtr="0">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851670"/>
            <a:ext cx="4041775" cy="2736205"/>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Slide Number Placeholder 8"/>
          <p:cNvSpPr>
            <a:spLocks noGrp="1"/>
          </p:cNvSpPr>
          <p:nvPr>
            <p:ph type="sldNum" sz="quarter" idx="12"/>
          </p:nvPr>
        </p:nvSpPr>
        <p:spPr/>
        <p:txBody>
          <a:bodyPr/>
          <a:lstStyle/>
          <a:p>
            <a:fld id="{AE3AD13E-0250-4DDE-87F3-DC3D88732FA2}" type="slidenum">
              <a:rPr lang="en-GB" smtClean="0"/>
              <a:pPr/>
              <a:t>‹#›</a:t>
            </a:fld>
            <a:endParaRPr lang="en-GB"/>
          </a:p>
        </p:txBody>
      </p:sp>
    </p:spTree>
    <p:extLst>
      <p:ext uri="{BB962C8B-B14F-4D97-AF65-F5344CB8AC3E}">
        <p14:creationId xmlns:p14="http://schemas.microsoft.com/office/powerpoint/2010/main" val="128824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o logo">
    <p:spTree>
      <p:nvGrpSpPr>
        <p:cNvPr id="1" name=""/>
        <p:cNvGrpSpPr/>
        <p:nvPr/>
      </p:nvGrpSpPr>
      <p:grpSpPr>
        <a:xfrm>
          <a:off x="0" y="0"/>
          <a:ext cx="0" cy="0"/>
          <a:chOff x="0" y="0"/>
          <a:chExt cx="0" cy="0"/>
        </a:xfrm>
      </p:grpSpPr>
      <p:sp>
        <p:nvSpPr>
          <p:cNvPr id="8" name="Rectangle 7"/>
          <p:cNvSpPr/>
          <p:nvPr userDrawn="1"/>
        </p:nvSpPr>
        <p:spPr>
          <a:xfrm>
            <a:off x="8172400" y="4587974"/>
            <a:ext cx="79208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84164"/>
            <a:ext cx="8229600" cy="883432"/>
          </a:xfrm>
        </p:spPr>
        <p:txBody>
          <a:bodyPr anchor="ctr" anchorCtr="0"/>
          <a:lstStyle>
            <a:lvl1pPr>
              <a:defRPr/>
            </a:lvl1pPr>
          </a:lstStyle>
          <a:p>
            <a:r>
              <a:rPr lang="en-US" smtClean="0"/>
              <a:t>Click to edit Master title style</a:t>
            </a:r>
            <a:endParaRPr lang="en-GB" dirty="0"/>
          </a:p>
        </p:txBody>
      </p:sp>
      <p:sp>
        <p:nvSpPr>
          <p:cNvPr id="3" name="Text Placeholder 2"/>
          <p:cNvSpPr>
            <a:spLocks noGrp="1"/>
          </p:cNvSpPr>
          <p:nvPr>
            <p:ph type="body" idx="1"/>
          </p:nvPr>
        </p:nvSpPr>
        <p:spPr>
          <a:xfrm>
            <a:off x="457200" y="1280160"/>
            <a:ext cx="4040188" cy="548640"/>
          </a:xfrm>
        </p:spPr>
        <p:txBody>
          <a:bodyPr anchor="ctr" anchorCtr="0">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51670"/>
            <a:ext cx="4040188" cy="2736205"/>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p:nvPr>
        </p:nvSpPr>
        <p:spPr>
          <a:xfrm>
            <a:off x="4645028" y="1280160"/>
            <a:ext cx="4041775" cy="548640"/>
          </a:xfrm>
        </p:spPr>
        <p:txBody>
          <a:bodyPr anchor="ctr" anchorCtr="0">
            <a:normAutofit/>
          </a:bodyP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851670"/>
            <a:ext cx="4041775" cy="2736205"/>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Slide Number Placeholder 8"/>
          <p:cNvSpPr>
            <a:spLocks noGrp="1"/>
          </p:cNvSpPr>
          <p:nvPr>
            <p:ph type="sldNum" sz="quarter" idx="12"/>
          </p:nvPr>
        </p:nvSpPr>
        <p:spPr/>
        <p:txBody>
          <a:bodyPr/>
          <a:lstStyle/>
          <a:p>
            <a:fld id="{AE3AD13E-0250-4DDE-87F3-DC3D88732FA2}" type="slidenum">
              <a:rPr lang="en-GB" smtClean="0"/>
              <a:pPr/>
              <a:t>‹#›</a:t>
            </a:fld>
            <a:endParaRPr lang="en-GB"/>
          </a:p>
        </p:txBody>
      </p:sp>
    </p:spTree>
    <p:extLst>
      <p:ext uri="{BB962C8B-B14F-4D97-AF65-F5344CB8AC3E}">
        <p14:creationId xmlns:p14="http://schemas.microsoft.com/office/powerpoint/2010/main" val="78036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Content -Title Only w Logo">
    <p:spTree>
      <p:nvGrpSpPr>
        <p:cNvPr id="1" name=""/>
        <p:cNvGrpSpPr/>
        <p:nvPr/>
      </p:nvGrpSpPr>
      <p:grpSpPr>
        <a:xfrm>
          <a:off x="0" y="0"/>
          <a:ext cx="0" cy="0"/>
          <a:chOff x="0" y="0"/>
          <a:chExt cx="0" cy="0"/>
        </a:xfrm>
      </p:grpSpPr>
      <p:sp>
        <p:nvSpPr>
          <p:cNvPr id="2" name="Title 1"/>
          <p:cNvSpPr>
            <a:spLocks noGrp="1"/>
          </p:cNvSpPr>
          <p:nvPr>
            <p:ph type="title"/>
          </p:nvPr>
        </p:nvSpPr>
        <p:spPr>
          <a:xfrm>
            <a:off x="457200" y="284164"/>
            <a:ext cx="8229600" cy="883432"/>
          </a:xfrm>
        </p:spPr>
        <p:txBody>
          <a:bodyPr anchor="ctr" anchorCtr="0"/>
          <a:lstStyle/>
          <a:p>
            <a:r>
              <a:rPr lang="en-US" smtClean="0"/>
              <a:t>Click to edit Master title style</a:t>
            </a:r>
            <a:endParaRPr lang="en-GB" dirty="0"/>
          </a:p>
        </p:txBody>
      </p:sp>
      <p:sp>
        <p:nvSpPr>
          <p:cNvPr id="5" name="Slide Number Placeholder 4"/>
          <p:cNvSpPr>
            <a:spLocks noGrp="1"/>
          </p:cNvSpPr>
          <p:nvPr>
            <p:ph type="sldNum" sz="quarter" idx="12"/>
          </p:nvPr>
        </p:nvSpPr>
        <p:spPr/>
        <p:txBody>
          <a:bodyPr/>
          <a:lstStyle/>
          <a:p>
            <a:fld id="{AE3AD13E-0250-4DDE-87F3-DC3D88732FA2}" type="slidenum">
              <a:rPr lang="en-GB" smtClean="0"/>
              <a:pPr/>
              <a:t>‹#›</a:t>
            </a:fld>
            <a:endParaRPr lang="en-GB"/>
          </a:p>
        </p:txBody>
      </p:sp>
    </p:spTree>
    <p:extLst>
      <p:ext uri="{BB962C8B-B14F-4D97-AF65-F5344CB8AC3E}">
        <p14:creationId xmlns:p14="http://schemas.microsoft.com/office/powerpoint/2010/main" val="1370217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8275"/>
            <a:ext cx="8229600" cy="881713"/>
          </a:xfrm>
          <a:prstGeom prst="rect">
            <a:avLst/>
          </a:prstGeom>
        </p:spPr>
        <p:txBody>
          <a:bodyPr vert="horz" lIns="91440" tIns="45720" rIns="91440" bIns="45720" rtlCol="0" anchor="ctr"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57200" y="1275607"/>
            <a:ext cx="8229600" cy="3312268"/>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5"/>
          <p:cNvSpPr>
            <a:spLocks noGrp="1"/>
          </p:cNvSpPr>
          <p:nvPr>
            <p:ph type="sldNum" sz="quarter" idx="4"/>
          </p:nvPr>
        </p:nvSpPr>
        <p:spPr>
          <a:xfrm>
            <a:off x="457200" y="4659982"/>
            <a:ext cx="874440" cy="181618"/>
          </a:xfrm>
          <a:prstGeom prst="rect">
            <a:avLst/>
          </a:prstGeom>
        </p:spPr>
        <p:txBody>
          <a:bodyPr vert="horz" lIns="91440" tIns="45720" rIns="91440" bIns="45720" rtlCol="0" anchor="ctr"/>
          <a:lstStyle>
            <a:lvl1pPr algn="l">
              <a:defRPr sz="1000" b="0">
                <a:solidFill>
                  <a:srgbClr val="4C646F"/>
                </a:solidFill>
              </a:defRPr>
            </a:lvl1pPr>
          </a:lstStyle>
          <a:p>
            <a:fld id="{AE3AD13E-0250-4DDE-87F3-DC3D88732FA2}" type="slidenum">
              <a:rPr lang="en-GB" smtClean="0"/>
              <a:pPr/>
              <a:t>‹#›</a:t>
            </a:fld>
            <a:endParaRPr lang="en-GB" dirty="0"/>
          </a:p>
        </p:txBody>
      </p:sp>
      <p:sp>
        <p:nvSpPr>
          <p:cNvPr id="7" name="Rectangle 6"/>
          <p:cNvSpPr/>
          <p:nvPr/>
        </p:nvSpPr>
        <p:spPr>
          <a:xfrm>
            <a:off x="0" y="4948014"/>
            <a:ext cx="9144000" cy="195486"/>
          </a:xfrm>
          <a:prstGeom prst="rect">
            <a:avLst/>
          </a:prstGeom>
          <a:gradFill>
            <a:gsLst>
              <a:gs pos="82000">
                <a:srgbClr val="0077F0"/>
              </a:gs>
              <a:gs pos="0">
                <a:srgbClr val="00B0F0">
                  <a:lumMod val="10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userDrawn="1"/>
        </p:nvGrpSpPr>
        <p:grpSpPr>
          <a:xfrm>
            <a:off x="8190319" y="4629150"/>
            <a:ext cx="725081" cy="173804"/>
            <a:chOff x="8190319" y="4629150"/>
            <a:chExt cx="725081" cy="173804"/>
          </a:xfrm>
        </p:grpSpPr>
        <p:sp>
          <p:nvSpPr>
            <p:cNvPr id="9" name="Freeform 1"/>
            <p:cNvSpPr>
              <a:spLocks noChangeArrowheads="1"/>
            </p:cNvSpPr>
            <p:nvPr userDrawn="1"/>
          </p:nvSpPr>
          <p:spPr bwMode="auto">
            <a:xfrm>
              <a:off x="8224101" y="4629150"/>
              <a:ext cx="140022" cy="140186"/>
            </a:xfrm>
            <a:custGeom>
              <a:avLst/>
              <a:gdLst>
                <a:gd name="T0" fmla="*/ 3783 w 3784"/>
                <a:gd name="T1" fmla="*/ 0 h 3789"/>
                <a:gd name="T2" fmla="*/ 3783 w 3784"/>
                <a:gd name="T3" fmla="*/ 3788 h 3789"/>
                <a:gd name="T4" fmla="*/ 2874 w 3784"/>
                <a:gd name="T5" fmla="*/ 3788 h 3789"/>
                <a:gd name="T6" fmla="*/ 2874 w 3784"/>
                <a:gd name="T7" fmla="*/ 914 h 3789"/>
                <a:gd name="T8" fmla="*/ 0 w 3784"/>
                <a:gd name="T9" fmla="*/ 914 h 3789"/>
                <a:gd name="T10" fmla="*/ 0 w 3784"/>
                <a:gd name="T11" fmla="*/ 0 h 3789"/>
                <a:gd name="T12" fmla="*/ 3783 w 3784"/>
                <a:gd name="T13" fmla="*/ 0 h 3789"/>
              </a:gdLst>
              <a:ahLst/>
              <a:cxnLst>
                <a:cxn ang="0">
                  <a:pos x="T0" y="T1"/>
                </a:cxn>
                <a:cxn ang="0">
                  <a:pos x="T2" y="T3"/>
                </a:cxn>
                <a:cxn ang="0">
                  <a:pos x="T4" y="T5"/>
                </a:cxn>
                <a:cxn ang="0">
                  <a:pos x="T6" y="T7"/>
                </a:cxn>
                <a:cxn ang="0">
                  <a:pos x="T8" y="T9"/>
                </a:cxn>
                <a:cxn ang="0">
                  <a:pos x="T10" y="T11"/>
                </a:cxn>
                <a:cxn ang="0">
                  <a:pos x="T12" y="T13"/>
                </a:cxn>
              </a:cxnLst>
              <a:rect l="0" t="0" r="r" b="b"/>
              <a:pathLst>
                <a:path w="3784" h="3789">
                  <a:moveTo>
                    <a:pt x="3783" y="0"/>
                  </a:moveTo>
                  <a:lnTo>
                    <a:pt x="3783" y="3788"/>
                  </a:lnTo>
                  <a:lnTo>
                    <a:pt x="2874" y="3788"/>
                  </a:lnTo>
                  <a:lnTo>
                    <a:pt x="2874" y="914"/>
                  </a:lnTo>
                  <a:lnTo>
                    <a:pt x="0" y="914"/>
                  </a:lnTo>
                  <a:lnTo>
                    <a:pt x="0" y="0"/>
                  </a:lnTo>
                  <a:lnTo>
                    <a:pt x="3783" y="0"/>
                  </a:lnTo>
                </a:path>
              </a:pathLst>
            </a:custGeom>
            <a:solidFill>
              <a:srgbClr val="0078EF"/>
            </a:solidFill>
            <a:ln>
              <a:noFill/>
            </a:ln>
            <a:effectLst/>
          </p:spPr>
          <p:txBody>
            <a:bodyPr wrap="none" anchor="ctr"/>
            <a:lstStyle/>
            <a:p>
              <a:endParaRPr lang="en-US"/>
            </a:p>
          </p:txBody>
        </p:sp>
        <p:sp>
          <p:nvSpPr>
            <p:cNvPr id="10" name="Freeform 2"/>
            <p:cNvSpPr>
              <a:spLocks noChangeArrowheads="1"/>
            </p:cNvSpPr>
            <p:nvPr userDrawn="1"/>
          </p:nvSpPr>
          <p:spPr bwMode="auto">
            <a:xfrm>
              <a:off x="8190319" y="4662932"/>
              <a:ext cx="140186" cy="140022"/>
            </a:xfrm>
            <a:custGeom>
              <a:avLst/>
              <a:gdLst>
                <a:gd name="T0" fmla="*/ 3788 w 3789"/>
                <a:gd name="T1" fmla="*/ 2874 h 3784"/>
                <a:gd name="T2" fmla="*/ 3788 w 3789"/>
                <a:gd name="T3" fmla="*/ 3783 h 3784"/>
                <a:gd name="T4" fmla="*/ 0 w 3789"/>
                <a:gd name="T5" fmla="*/ 3783 h 3784"/>
                <a:gd name="T6" fmla="*/ 0 w 3789"/>
                <a:gd name="T7" fmla="*/ 0 h 3784"/>
                <a:gd name="T8" fmla="*/ 914 w 3789"/>
                <a:gd name="T9" fmla="*/ 0 h 3784"/>
                <a:gd name="T10" fmla="*/ 914 w 3789"/>
                <a:gd name="T11" fmla="*/ 2874 h 3784"/>
                <a:gd name="T12" fmla="*/ 3788 w 3789"/>
                <a:gd name="T13" fmla="*/ 2874 h 3784"/>
              </a:gdLst>
              <a:ahLst/>
              <a:cxnLst>
                <a:cxn ang="0">
                  <a:pos x="T0" y="T1"/>
                </a:cxn>
                <a:cxn ang="0">
                  <a:pos x="T2" y="T3"/>
                </a:cxn>
                <a:cxn ang="0">
                  <a:pos x="T4" y="T5"/>
                </a:cxn>
                <a:cxn ang="0">
                  <a:pos x="T6" y="T7"/>
                </a:cxn>
                <a:cxn ang="0">
                  <a:pos x="T8" y="T9"/>
                </a:cxn>
                <a:cxn ang="0">
                  <a:pos x="T10" y="T11"/>
                </a:cxn>
                <a:cxn ang="0">
                  <a:pos x="T12" y="T13"/>
                </a:cxn>
              </a:cxnLst>
              <a:rect l="0" t="0" r="r" b="b"/>
              <a:pathLst>
                <a:path w="3789" h="3784">
                  <a:moveTo>
                    <a:pt x="3788" y="2874"/>
                  </a:moveTo>
                  <a:lnTo>
                    <a:pt x="3788" y="3783"/>
                  </a:lnTo>
                  <a:lnTo>
                    <a:pt x="0" y="3783"/>
                  </a:lnTo>
                  <a:lnTo>
                    <a:pt x="0" y="0"/>
                  </a:lnTo>
                  <a:lnTo>
                    <a:pt x="914" y="0"/>
                  </a:lnTo>
                  <a:lnTo>
                    <a:pt x="914" y="2874"/>
                  </a:lnTo>
                  <a:lnTo>
                    <a:pt x="3788" y="2874"/>
                  </a:lnTo>
                </a:path>
              </a:pathLst>
            </a:custGeom>
            <a:solidFill>
              <a:srgbClr val="0078EF"/>
            </a:solidFill>
            <a:ln>
              <a:noFill/>
            </a:ln>
            <a:effectLst/>
          </p:spPr>
          <p:txBody>
            <a:bodyPr wrap="none" anchor="ctr"/>
            <a:lstStyle/>
            <a:p>
              <a:endParaRPr lang="en-US"/>
            </a:p>
          </p:txBody>
        </p:sp>
        <p:sp>
          <p:nvSpPr>
            <p:cNvPr id="11" name="Freeform 3"/>
            <p:cNvSpPr>
              <a:spLocks noChangeArrowheads="1"/>
            </p:cNvSpPr>
            <p:nvPr userDrawn="1"/>
          </p:nvSpPr>
          <p:spPr bwMode="auto">
            <a:xfrm>
              <a:off x="8405085" y="4629313"/>
              <a:ext cx="80945" cy="74907"/>
            </a:xfrm>
            <a:custGeom>
              <a:avLst/>
              <a:gdLst>
                <a:gd name="T0" fmla="*/ 2186 w 2187"/>
                <a:gd name="T1" fmla="*/ 2021 h 2022"/>
                <a:gd name="T2" fmla="*/ 2186 w 2187"/>
                <a:gd name="T3" fmla="*/ 0 h 2022"/>
                <a:gd name="T4" fmla="*/ 1795 w 2187"/>
                <a:gd name="T5" fmla="*/ 0 h 2022"/>
                <a:gd name="T6" fmla="*/ 1096 w 2187"/>
                <a:gd name="T7" fmla="*/ 1005 h 2022"/>
                <a:gd name="T8" fmla="*/ 397 w 2187"/>
                <a:gd name="T9" fmla="*/ 0 h 2022"/>
                <a:gd name="T10" fmla="*/ 0 w 2187"/>
                <a:gd name="T11" fmla="*/ 0 h 2022"/>
                <a:gd name="T12" fmla="*/ 0 w 2187"/>
                <a:gd name="T13" fmla="*/ 2021 h 2022"/>
                <a:gd name="T14" fmla="*/ 397 w 2187"/>
                <a:gd name="T15" fmla="*/ 2021 h 2022"/>
                <a:gd name="T16" fmla="*/ 397 w 2187"/>
                <a:gd name="T17" fmla="*/ 693 h 2022"/>
                <a:gd name="T18" fmla="*/ 977 w 2187"/>
                <a:gd name="T19" fmla="*/ 1533 h 2022"/>
                <a:gd name="T20" fmla="*/ 1215 w 2187"/>
                <a:gd name="T21" fmla="*/ 1533 h 2022"/>
                <a:gd name="T22" fmla="*/ 1789 w 2187"/>
                <a:gd name="T23" fmla="*/ 693 h 2022"/>
                <a:gd name="T24" fmla="*/ 1789 w 2187"/>
                <a:gd name="T25" fmla="*/ 2021 h 2022"/>
                <a:gd name="T26" fmla="*/ 2186 w 2187"/>
                <a:gd name="T27" fmla="*/ 2021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022">
                  <a:moveTo>
                    <a:pt x="2186" y="2021"/>
                  </a:moveTo>
                  <a:lnTo>
                    <a:pt x="2186" y="0"/>
                  </a:lnTo>
                  <a:lnTo>
                    <a:pt x="1795" y="0"/>
                  </a:lnTo>
                  <a:lnTo>
                    <a:pt x="1096" y="1005"/>
                  </a:lnTo>
                  <a:lnTo>
                    <a:pt x="397" y="0"/>
                  </a:lnTo>
                  <a:lnTo>
                    <a:pt x="0" y="0"/>
                  </a:lnTo>
                  <a:lnTo>
                    <a:pt x="0" y="2021"/>
                  </a:lnTo>
                  <a:lnTo>
                    <a:pt x="397" y="2021"/>
                  </a:lnTo>
                  <a:lnTo>
                    <a:pt x="397" y="693"/>
                  </a:lnTo>
                  <a:lnTo>
                    <a:pt x="977" y="1533"/>
                  </a:lnTo>
                  <a:lnTo>
                    <a:pt x="1215" y="1533"/>
                  </a:lnTo>
                  <a:lnTo>
                    <a:pt x="1789" y="693"/>
                  </a:lnTo>
                  <a:lnTo>
                    <a:pt x="1789" y="2021"/>
                  </a:lnTo>
                  <a:lnTo>
                    <a:pt x="2186" y="2021"/>
                  </a:lnTo>
                </a:path>
              </a:pathLst>
            </a:custGeom>
            <a:solidFill>
              <a:srgbClr val="0078EF"/>
            </a:solidFill>
            <a:ln>
              <a:noFill/>
            </a:ln>
            <a:effectLst/>
          </p:spPr>
          <p:txBody>
            <a:bodyPr wrap="none" anchor="ctr"/>
            <a:lstStyle/>
            <a:p>
              <a:endParaRPr lang="en-US"/>
            </a:p>
          </p:txBody>
        </p:sp>
        <p:sp>
          <p:nvSpPr>
            <p:cNvPr id="12" name="Freeform 4"/>
            <p:cNvSpPr>
              <a:spLocks noChangeArrowheads="1"/>
            </p:cNvSpPr>
            <p:nvPr userDrawn="1"/>
          </p:nvSpPr>
          <p:spPr bwMode="auto">
            <a:xfrm>
              <a:off x="8523729" y="4629313"/>
              <a:ext cx="14688" cy="74907"/>
            </a:xfrm>
            <a:custGeom>
              <a:avLst/>
              <a:gdLst>
                <a:gd name="T0" fmla="*/ 0 w 399"/>
                <a:gd name="T1" fmla="*/ 2021 h 2022"/>
                <a:gd name="T2" fmla="*/ 398 w 399"/>
                <a:gd name="T3" fmla="*/ 2021 h 2022"/>
                <a:gd name="T4" fmla="*/ 398 w 399"/>
                <a:gd name="T5" fmla="*/ 0 h 2022"/>
                <a:gd name="T6" fmla="*/ 0 w 399"/>
                <a:gd name="T7" fmla="*/ 0 h 2022"/>
                <a:gd name="T8" fmla="*/ 0 w 399"/>
                <a:gd name="T9" fmla="*/ 2021 h 2022"/>
              </a:gdLst>
              <a:ahLst/>
              <a:cxnLst>
                <a:cxn ang="0">
                  <a:pos x="T0" y="T1"/>
                </a:cxn>
                <a:cxn ang="0">
                  <a:pos x="T2" y="T3"/>
                </a:cxn>
                <a:cxn ang="0">
                  <a:pos x="T4" y="T5"/>
                </a:cxn>
                <a:cxn ang="0">
                  <a:pos x="T6" y="T7"/>
                </a:cxn>
                <a:cxn ang="0">
                  <a:pos x="T8" y="T9"/>
                </a:cxn>
              </a:cxnLst>
              <a:rect l="0" t="0" r="r" b="b"/>
              <a:pathLst>
                <a:path w="399" h="2022">
                  <a:moveTo>
                    <a:pt x="0" y="2021"/>
                  </a:moveTo>
                  <a:lnTo>
                    <a:pt x="398" y="2021"/>
                  </a:lnTo>
                  <a:lnTo>
                    <a:pt x="398" y="0"/>
                  </a:lnTo>
                  <a:lnTo>
                    <a:pt x="0" y="0"/>
                  </a:lnTo>
                  <a:lnTo>
                    <a:pt x="0" y="2021"/>
                  </a:lnTo>
                </a:path>
              </a:pathLst>
            </a:custGeom>
            <a:solidFill>
              <a:srgbClr val="0078EF"/>
            </a:solidFill>
            <a:ln>
              <a:noFill/>
            </a:ln>
            <a:effectLst/>
          </p:spPr>
          <p:txBody>
            <a:bodyPr wrap="none" anchor="ctr"/>
            <a:lstStyle/>
            <a:p>
              <a:endParaRPr lang="en-US"/>
            </a:p>
          </p:txBody>
        </p:sp>
        <p:sp>
          <p:nvSpPr>
            <p:cNvPr id="13" name="Freeform 5"/>
            <p:cNvSpPr>
              <a:spLocks noChangeArrowheads="1"/>
            </p:cNvSpPr>
            <p:nvPr userDrawn="1"/>
          </p:nvSpPr>
          <p:spPr bwMode="auto">
            <a:xfrm>
              <a:off x="8575952" y="4629313"/>
              <a:ext cx="73602" cy="74907"/>
            </a:xfrm>
            <a:custGeom>
              <a:avLst/>
              <a:gdLst>
                <a:gd name="T0" fmla="*/ 1988 w 1989"/>
                <a:gd name="T1" fmla="*/ 1823 h 2022"/>
                <a:gd name="T2" fmla="*/ 1988 w 1989"/>
                <a:gd name="T3" fmla="*/ 1823 h 2022"/>
                <a:gd name="T4" fmla="*/ 1988 w 1989"/>
                <a:gd name="T5" fmla="*/ 1368 h 2022"/>
                <a:gd name="T6" fmla="*/ 1591 w 1989"/>
                <a:gd name="T7" fmla="*/ 1374 h 2022"/>
                <a:gd name="T8" fmla="*/ 1591 w 1989"/>
                <a:gd name="T9" fmla="*/ 1630 h 2022"/>
                <a:gd name="T10" fmla="*/ 398 w 1989"/>
                <a:gd name="T11" fmla="*/ 1630 h 2022"/>
                <a:gd name="T12" fmla="*/ 398 w 1989"/>
                <a:gd name="T13" fmla="*/ 392 h 2022"/>
                <a:gd name="T14" fmla="*/ 1591 w 1989"/>
                <a:gd name="T15" fmla="*/ 392 h 2022"/>
                <a:gd name="T16" fmla="*/ 1591 w 1989"/>
                <a:gd name="T17" fmla="*/ 653 h 2022"/>
                <a:gd name="T18" fmla="*/ 1988 w 1989"/>
                <a:gd name="T19" fmla="*/ 653 h 2022"/>
                <a:gd name="T20" fmla="*/ 1988 w 1989"/>
                <a:gd name="T21" fmla="*/ 204 h 2022"/>
                <a:gd name="T22" fmla="*/ 1790 w 1989"/>
                <a:gd name="T23" fmla="*/ 0 h 2022"/>
                <a:gd name="T24" fmla="*/ 199 w 1989"/>
                <a:gd name="T25" fmla="*/ 0 h 2022"/>
                <a:gd name="T26" fmla="*/ 0 w 1989"/>
                <a:gd name="T27" fmla="*/ 204 h 2022"/>
                <a:gd name="T28" fmla="*/ 0 w 1989"/>
                <a:gd name="T29" fmla="*/ 1823 h 2022"/>
                <a:gd name="T30" fmla="*/ 199 w 1989"/>
                <a:gd name="T31" fmla="*/ 2021 h 2022"/>
                <a:gd name="T32" fmla="*/ 1790 w 1989"/>
                <a:gd name="T33" fmla="*/ 2021 h 2022"/>
                <a:gd name="T34" fmla="*/ 1988 w 1989"/>
                <a:gd name="T35" fmla="*/ 1823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9" h="2022">
                  <a:moveTo>
                    <a:pt x="1988" y="1823"/>
                  </a:moveTo>
                  <a:lnTo>
                    <a:pt x="1988" y="1823"/>
                  </a:lnTo>
                  <a:cubicBezTo>
                    <a:pt x="1988" y="1368"/>
                    <a:pt x="1988" y="1368"/>
                    <a:pt x="1988" y="1368"/>
                  </a:cubicBezTo>
                  <a:cubicBezTo>
                    <a:pt x="1591" y="1374"/>
                    <a:pt x="1591" y="1374"/>
                    <a:pt x="1591" y="1374"/>
                  </a:cubicBezTo>
                  <a:cubicBezTo>
                    <a:pt x="1591" y="1630"/>
                    <a:pt x="1591" y="1630"/>
                    <a:pt x="1591" y="1630"/>
                  </a:cubicBezTo>
                  <a:cubicBezTo>
                    <a:pt x="398" y="1630"/>
                    <a:pt x="398" y="1630"/>
                    <a:pt x="398" y="1630"/>
                  </a:cubicBezTo>
                  <a:cubicBezTo>
                    <a:pt x="398" y="392"/>
                    <a:pt x="398" y="392"/>
                    <a:pt x="398" y="392"/>
                  </a:cubicBezTo>
                  <a:cubicBezTo>
                    <a:pt x="1591" y="392"/>
                    <a:pt x="1591" y="392"/>
                    <a:pt x="1591" y="392"/>
                  </a:cubicBezTo>
                  <a:cubicBezTo>
                    <a:pt x="1591" y="653"/>
                    <a:pt x="1591" y="653"/>
                    <a:pt x="1591" y="653"/>
                  </a:cubicBezTo>
                  <a:cubicBezTo>
                    <a:pt x="1988" y="653"/>
                    <a:pt x="1988" y="653"/>
                    <a:pt x="1988" y="653"/>
                  </a:cubicBezTo>
                  <a:cubicBezTo>
                    <a:pt x="1988" y="204"/>
                    <a:pt x="1988" y="204"/>
                    <a:pt x="1988" y="204"/>
                  </a:cubicBezTo>
                  <a:cubicBezTo>
                    <a:pt x="1988" y="85"/>
                    <a:pt x="1903" y="0"/>
                    <a:pt x="1790" y="0"/>
                  </a:cubicBezTo>
                  <a:cubicBezTo>
                    <a:pt x="199" y="0"/>
                    <a:pt x="199" y="0"/>
                    <a:pt x="199" y="0"/>
                  </a:cubicBezTo>
                  <a:cubicBezTo>
                    <a:pt x="91" y="0"/>
                    <a:pt x="0" y="85"/>
                    <a:pt x="0" y="204"/>
                  </a:cubicBezTo>
                  <a:cubicBezTo>
                    <a:pt x="0" y="1823"/>
                    <a:pt x="0" y="1823"/>
                    <a:pt x="0" y="1823"/>
                  </a:cubicBezTo>
                  <a:cubicBezTo>
                    <a:pt x="0" y="1936"/>
                    <a:pt x="91" y="2021"/>
                    <a:pt x="199" y="2021"/>
                  </a:cubicBezTo>
                  <a:cubicBezTo>
                    <a:pt x="1790" y="2021"/>
                    <a:pt x="1790" y="2021"/>
                    <a:pt x="1790" y="2021"/>
                  </a:cubicBezTo>
                  <a:cubicBezTo>
                    <a:pt x="1903" y="2021"/>
                    <a:pt x="1988" y="1936"/>
                    <a:pt x="1988" y="1823"/>
                  </a:cubicBezTo>
                </a:path>
              </a:pathLst>
            </a:custGeom>
            <a:solidFill>
              <a:srgbClr val="0078EF"/>
            </a:solidFill>
            <a:ln>
              <a:noFill/>
            </a:ln>
            <a:effectLst/>
          </p:spPr>
          <p:txBody>
            <a:bodyPr wrap="none" anchor="ctr"/>
            <a:lstStyle/>
            <a:p>
              <a:endParaRPr lang="en-US"/>
            </a:p>
          </p:txBody>
        </p:sp>
        <p:sp>
          <p:nvSpPr>
            <p:cNvPr id="14" name="Freeform 6"/>
            <p:cNvSpPr>
              <a:spLocks noChangeArrowheads="1"/>
            </p:cNvSpPr>
            <p:nvPr userDrawn="1"/>
          </p:nvSpPr>
          <p:spPr bwMode="auto">
            <a:xfrm>
              <a:off x="8687415" y="4629313"/>
              <a:ext cx="73438" cy="74907"/>
            </a:xfrm>
            <a:custGeom>
              <a:avLst/>
              <a:gdLst>
                <a:gd name="T0" fmla="*/ 1982 w 1983"/>
                <a:gd name="T1" fmla="*/ 2021 h 2022"/>
                <a:gd name="T2" fmla="*/ 1982 w 1983"/>
                <a:gd name="T3" fmla="*/ 2021 h 2022"/>
                <a:gd name="T4" fmla="*/ 1386 w 1983"/>
                <a:gd name="T5" fmla="*/ 1215 h 2022"/>
                <a:gd name="T6" fmla="*/ 1783 w 1983"/>
                <a:gd name="T7" fmla="*/ 1215 h 2022"/>
                <a:gd name="T8" fmla="*/ 1982 w 1983"/>
                <a:gd name="T9" fmla="*/ 1011 h 2022"/>
                <a:gd name="T10" fmla="*/ 1982 w 1983"/>
                <a:gd name="T11" fmla="*/ 204 h 2022"/>
                <a:gd name="T12" fmla="*/ 1783 w 1983"/>
                <a:gd name="T13" fmla="*/ 0 h 2022"/>
                <a:gd name="T14" fmla="*/ 0 w 1983"/>
                <a:gd name="T15" fmla="*/ 0 h 2022"/>
                <a:gd name="T16" fmla="*/ 0 w 1983"/>
                <a:gd name="T17" fmla="*/ 2021 h 2022"/>
                <a:gd name="T18" fmla="*/ 397 w 1983"/>
                <a:gd name="T19" fmla="*/ 2021 h 2022"/>
                <a:gd name="T20" fmla="*/ 397 w 1983"/>
                <a:gd name="T21" fmla="*/ 1215 h 2022"/>
                <a:gd name="T22" fmla="*/ 886 w 1983"/>
                <a:gd name="T23" fmla="*/ 1215 h 2022"/>
                <a:gd name="T24" fmla="*/ 1482 w 1983"/>
                <a:gd name="T25" fmla="*/ 2021 h 2022"/>
                <a:gd name="T26" fmla="*/ 1982 w 1983"/>
                <a:gd name="T27" fmla="*/ 2021 h 2022"/>
                <a:gd name="T28" fmla="*/ 397 w 1983"/>
                <a:gd name="T29" fmla="*/ 392 h 2022"/>
                <a:gd name="T30" fmla="*/ 397 w 1983"/>
                <a:gd name="T31" fmla="*/ 392 h 2022"/>
                <a:gd name="T32" fmla="*/ 1585 w 1983"/>
                <a:gd name="T33" fmla="*/ 392 h 2022"/>
                <a:gd name="T34" fmla="*/ 1585 w 1983"/>
                <a:gd name="T35" fmla="*/ 817 h 2022"/>
                <a:gd name="T36" fmla="*/ 397 w 1983"/>
                <a:gd name="T37" fmla="*/ 817 h 2022"/>
                <a:gd name="T38" fmla="*/ 397 w 1983"/>
                <a:gd name="T39" fmla="*/ 3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3" h="2022">
                  <a:moveTo>
                    <a:pt x="1982" y="2021"/>
                  </a:moveTo>
                  <a:lnTo>
                    <a:pt x="1982" y="2021"/>
                  </a:lnTo>
                  <a:cubicBezTo>
                    <a:pt x="1386" y="1215"/>
                    <a:pt x="1386" y="1215"/>
                    <a:pt x="1386" y="1215"/>
                  </a:cubicBezTo>
                  <a:cubicBezTo>
                    <a:pt x="1783" y="1215"/>
                    <a:pt x="1783" y="1215"/>
                    <a:pt x="1783" y="1215"/>
                  </a:cubicBezTo>
                  <a:cubicBezTo>
                    <a:pt x="1897" y="1215"/>
                    <a:pt x="1982" y="1124"/>
                    <a:pt x="1982" y="1011"/>
                  </a:cubicBezTo>
                  <a:cubicBezTo>
                    <a:pt x="1982" y="204"/>
                    <a:pt x="1982" y="204"/>
                    <a:pt x="1982" y="204"/>
                  </a:cubicBezTo>
                  <a:cubicBezTo>
                    <a:pt x="1982" y="85"/>
                    <a:pt x="1897" y="0"/>
                    <a:pt x="1783" y="0"/>
                  </a:cubicBezTo>
                  <a:cubicBezTo>
                    <a:pt x="0" y="0"/>
                    <a:pt x="0" y="0"/>
                    <a:pt x="0" y="0"/>
                  </a:cubicBezTo>
                  <a:cubicBezTo>
                    <a:pt x="0" y="2021"/>
                    <a:pt x="0" y="2021"/>
                    <a:pt x="0" y="2021"/>
                  </a:cubicBezTo>
                  <a:cubicBezTo>
                    <a:pt x="397" y="2021"/>
                    <a:pt x="397" y="2021"/>
                    <a:pt x="397" y="2021"/>
                  </a:cubicBezTo>
                  <a:cubicBezTo>
                    <a:pt x="397" y="1215"/>
                    <a:pt x="397" y="1215"/>
                    <a:pt x="397" y="1215"/>
                  </a:cubicBezTo>
                  <a:cubicBezTo>
                    <a:pt x="886" y="1215"/>
                    <a:pt x="886" y="1215"/>
                    <a:pt x="886" y="1215"/>
                  </a:cubicBezTo>
                  <a:cubicBezTo>
                    <a:pt x="1482" y="2021"/>
                    <a:pt x="1482" y="2021"/>
                    <a:pt x="1482" y="2021"/>
                  </a:cubicBezTo>
                  <a:cubicBezTo>
                    <a:pt x="1982" y="2021"/>
                    <a:pt x="1982" y="2021"/>
                    <a:pt x="1982" y="2021"/>
                  </a:cubicBezTo>
                  <a:close/>
                  <a:moveTo>
                    <a:pt x="397" y="392"/>
                  </a:moveTo>
                  <a:lnTo>
                    <a:pt x="397" y="392"/>
                  </a:lnTo>
                  <a:cubicBezTo>
                    <a:pt x="1585" y="392"/>
                    <a:pt x="1585" y="392"/>
                    <a:pt x="1585" y="392"/>
                  </a:cubicBezTo>
                  <a:cubicBezTo>
                    <a:pt x="1585" y="817"/>
                    <a:pt x="1585" y="817"/>
                    <a:pt x="1585" y="817"/>
                  </a:cubicBezTo>
                  <a:cubicBezTo>
                    <a:pt x="397" y="817"/>
                    <a:pt x="397" y="817"/>
                    <a:pt x="397" y="817"/>
                  </a:cubicBezTo>
                  <a:cubicBezTo>
                    <a:pt x="397" y="392"/>
                    <a:pt x="397" y="392"/>
                    <a:pt x="397" y="392"/>
                  </a:cubicBezTo>
                  <a:close/>
                </a:path>
              </a:pathLst>
            </a:custGeom>
            <a:solidFill>
              <a:srgbClr val="0078EF"/>
            </a:solidFill>
            <a:ln>
              <a:noFill/>
            </a:ln>
            <a:effectLst/>
          </p:spPr>
          <p:txBody>
            <a:bodyPr wrap="none" anchor="ctr"/>
            <a:lstStyle/>
            <a:p>
              <a:endParaRPr lang="en-US"/>
            </a:p>
          </p:txBody>
        </p:sp>
        <p:sp>
          <p:nvSpPr>
            <p:cNvPr id="15" name="Freeform 7"/>
            <p:cNvSpPr>
              <a:spLocks noChangeArrowheads="1"/>
            </p:cNvSpPr>
            <p:nvPr userDrawn="1"/>
          </p:nvSpPr>
          <p:spPr bwMode="auto">
            <a:xfrm>
              <a:off x="8798551" y="4629313"/>
              <a:ext cx="73438" cy="74907"/>
            </a:xfrm>
            <a:custGeom>
              <a:avLst/>
              <a:gdLst>
                <a:gd name="T0" fmla="*/ 1983 w 1984"/>
                <a:gd name="T1" fmla="*/ 1823 h 2022"/>
                <a:gd name="T2" fmla="*/ 1983 w 1984"/>
                <a:gd name="T3" fmla="*/ 1823 h 2022"/>
                <a:gd name="T4" fmla="*/ 1983 w 1984"/>
                <a:gd name="T5" fmla="*/ 204 h 2022"/>
                <a:gd name="T6" fmla="*/ 1784 w 1984"/>
                <a:gd name="T7" fmla="*/ 0 h 2022"/>
                <a:gd name="T8" fmla="*/ 194 w 1984"/>
                <a:gd name="T9" fmla="*/ 0 h 2022"/>
                <a:gd name="T10" fmla="*/ 0 w 1984"/>
                <a:gd name="T11" fmla="*/ 204 h 2022"/>
                <a:gd name="T12" fmla="*/ 0 w 1984"/>
                <a:gd name="T13" fmla="*/ 1823 h 2022"/>
                <a:gd name="T14" fmla="*/ 194 w 1984"/>
                <a:gd name="T15" fmla="*/ 2021 h 2022"/>
                <a:gd name="T16" fmla="*/ 1784 w 1984"/>
                <a:gd name="T17" fmla="*/ 2021 h 2022"/>
                <a:gd name="T18" fmla="*/ 1983 w 1984"/>
                <a:gd name="T19" fmla="*/ 1823 h 2022"/>
                <a:gd name="T20" fmla="*/ 398 w 1984"/>
                <a:gd name="T21" fmla="*/ 392 h 2022"/>
                <a:gd name="T22" fmla="*/ 398 w 1984"/>
                <a:gd name="T23" fmla="*/ 392 h 2022"/>
                <a:gd name="T24" fmla="*/ 1585 w 1984"/>
                <a:gd name="T25" fmla="*/ 392 h 2022"/>
                <a:gd name="T26" fmla="*/ 1585 w 1984"/>
                <a:gd name="T27" fmla="*/ 1630 h 2022"/>
                <a:gd name="T28" fmla="*/ 398 w 1984"/>
                <a:gd name="T29" fmla="*/ 1630 h 2022"/>
                <a:gd name="T30" fmla="*/ 398 w 1984"/>
                <a:gd name="T31" fmla="*/ 3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4" h="2022">
                  <a:moveTo>
                    <a:pt x="1983" y="1823"/>
                  </a:moveTo>
                  <a:lnTo>
                    <a:pt x="1983" y="1823"/>
                  </a:lnTo>
                  <a:cubicBezTo>
                    <a:pt x="1983" y="204"/>
                    <a:pt x="1983" y="204"/>
                    <a:pt x="1983" y="204"/>
                  </a:cubicBezTo>
                  <a:cubicBezTo>
                    <a:pt x="1983" y="85"/>
                    <a:pt x="1898" y="0"/>
                    <a:pt x="1784" y="0"/>
                  </a:cubicBezTo>
                  <a:cubicBezTo>
                    <a:pt x="194" y="0"/>
                    <a:pt x="194" y="0"/>
                    <a:pt x="194" y="0"/>
                  </a:cubicBezTo>
                  <a:cubicBezTo>
                    <a:pt x="86" y="0"/>
                    <a:pt x="0" y="85"/>
                    <a:pt x="0" y="204"/>
                  </a:cubicBezTo>
                  <a:cubicBezTo>
                    <a:pt x="0" y="1823"/>
                    <a:pt x="0" y="1823"/>
                    <a:pt x="0" y="1823"/>
                  </a:cubicBezTo>
                  <a:cubicBezTo>
                    <a:pt x="0" y="1936"/>
                    <a:pt x="86" y="2021"/>
                    <a:pt x="194" y="2021"/>
                  </a:cubicBezTo>
                  <a:cubicBezTo>
                    <a:pt x="1784" y="2021"/>
                    <a:pt x="1784" y="2021"/>
                    <a:pt x="1784" y="2021"/>
                  </a:cubicBezTo>
                  <a:cubicBezTo>
                    <a:pt x="1898" y="2021"/>
                    <a:pt x="1983" y="1936"/>
                    <a:pt x="1983" y="1823"/>
                  </a:cubicBezTo>
                  <a:close/>
                  <a:moveTo>
                    <a:pt x="398" y="392"/>
                  </a:moveTo>
                  <a:lnTo>
                    <a:pt x="398" y="392"/>
                  </a:lnTo>
                  <a:cubicBezTo>
                    <a:pt x="1585" y="392"/>
                    <a:pt x="1585" y="392"/>
                    <a:pt x="1585" y="392"/>
                  </a:cubicBezTo>
                  <a:cubicBezTo>
                    <a:pt x="1585" y="1630"/>
                    <a:pt x="1585" y="1630"/>
                    <a:pt x="1585" y="1630"/>
                  </a:cubicBezTo>
                  <a:cubicBezTo>
                    <a:pt x="398" y="1630"/>
                    <a:pt x="398" y="1630"/>
                    <a:pt x="398" y="1630"/>
                  </a:cubicBezTo>
                  <a:cubicBezTo>
                    <a:pt x="398" y="392"/>
                    <a:pt x="398" y="392"/>
                    <a:pt x="398" y="392"/>
                  </a:cubicBezTo>
                  <a:close/>
                </a:path>
              </a:pathLst>
            </a:custGeom>
            <a:solidFill>
              <a:srgbClr val="0078EF"/>
            </a:solidFill>
            <a:ln>
              <a:noFill/>
            </a:ln>
            <a:effectLst/>
          </p:spPr>
          <p:txBody>
            <a:bodyPr wrap="none" anchor="ctr"/>
            <a:lstStyle/>
            <a:p>
              <a:endParaRPr lang="en-US"/>
            </a:p>
          </p:txBody>
        </p:sp>
        <p:sp>
          <p:nvSpPr>
            <p:cNvPr id="16" name="Freeform 8"/>
            <p:cNvSpPr>
              <a:spLocks noChangeArrowheads="1"/>
            </p:cNvSpPr>
            <p:nvPr userDrawn="1"/>
          </p:nvSpPr>
          <p:spPr bwMode="auto">
            <a:xfrm>
              <a:off x="8405085" y="4727557"/>
              <a:ext cx="73601" cy="75070"/>
            </a:xfrm>
            <a:custGeom>
              <a:avLst/>
              <a:gdLst>
                <a:gd name="T0" fmla="*/ 1988 w 1989"/>
                <a:gd name="T1" fmla="*/ 398 h 2028"/>
                <a:gd name="T2" fmla="*/ 1988 w 1989"/>
                <a:gd name="T3" fmla="*/ 0 h 2028"/>
                <a:gd name="T4" fmla="*/ 0 w 1989"/>
                <a:gd name="T5" fmla="*/ 0 h 2028"/>
                <a:gd name="T6" fmla="*/ 0 w 1989"/>
                <a:gd name="T7" fmla="*/ 2027 h 2028"/>
                <a:gd name="T8" fmla="*/ 397 w 1989"/>
                <a:gd name="T9" fmla="*/ 2027 h 2028"/>
                <a:gd name="T10" fmla="*/ 397 w 1989"/>
                <a:gd name="T11" fmla="*/ 1215 h 2028"/>
                <a:gd name="T12" fmla="*/ 1590 w 1989"/>
                <a:gd name="T13" fmla="*/ 1215 h 2028"/>
                <a:gd name="T14" fmla="*/ 1590 w 1989"/>
                <a:gd name="T15" fmla="*/ 812 h 2028"/>
                <a:gd name="T16" fmla="*/ 397 w 1989"/>
                <a:gd name="T17" fmla="*/ 812 h 2028"/>
                <a:gd name="T18" fmla="*/ 397 w 1989"/>
                <a:gd name="T19" fmla="*/ 398 h 2028"/>
                <a:gd name="T20" fmla="*/ 1988 w 1989"/>
                <a:gd name="T21" fmla="*/ 39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9" h="2028">
                  <a:moveTo>
                    <a:pt x="1988" y="398"/>
                  </a:moveTo>
                  <a:lnTo>
                    <a:pt x="1988" y="0"/>
                  </a:lnTo>
                  <a:lnTo>
                    <a:pt x="0" y="0"/>
                  </a:lnTo>
                  <a:lnTo>
                    <a:pt x="0" y="2027"/>
                  </a:lnTo>
                  <a:lnTo>
                    <a:pt x="397" y="2027"/>
                  </a:lnTo>
                  <a:lnTo>
                    <a:pt x="397" y="1215"/>
                  </a:lnTo>
                  <a:lnTo>
                    <a:pt x="1590" y="1215"/>
                  </a:lnTo>
                  <a:lnTo>
                    <a:pt x="1590" y="812"/>
                  </a:lnTo>
                  <a:lnTo>
                    <a:pt x="397" y="812"/>
                  </a:lnTo>
                  <a:lnTo>
                    <a:pt x="397" y="398"/>
                  </a:lnTo>
                  <a:lnTo>
                    <a:pt x="1988" y="398"/>
                  </a:lnTo>
                </a:path>
              </a:pathLst>
            </a:custGeom>
            <a:solidFill>
              <a:srgbClr val="0078EF"/>
            </a:solidFill>
            <a:ln>
              <a:noFill/>
            </a:ln>
            <a:effectLst/>
          </p:spPr>
          <p:txBody>
            <a:bodyPr wrap="none" anchor="ctr"/>
            <a:lstStyle/>
            <a:p>
              <a:endParaRPr lang="en-US"/>
            </a:p>
          </p:txBody>
        </p:sp>
        <p:sp>
          <p:nvSpPr>
            <p:cNvPr id="17" name="Freeform 9"/>
            <p:cNvSpPr>
              <a:spLocks noChangeArrowheads="1"/>
            </p:cNvSpPr>
            <p:nvPr userDrawn="1"/>
          </p:nvSpPr>
          <p:spPr bwMode="auto">
            <a:xfrm>
              <a:off x="8499086" y="4727557"/>
              <a:ext cx="73601" cy="75070"/>
            </a:xfrm>
            <a:custGeom>
              <a:avLst/>
              <a:gdLst>
                <a:gd name="T0" fmla="*/ 1988 w 1989"/>
                <a:gd name="T1" fmla="*/ 1823 h 2028"/>
                <a:gd name="T2" fmla="*/ 1988 w 1989"/>
                <a:gd name="T3" fmla="*/ 1823 h 2028"/>
                <a:gd name="T4" fmla="*/ 1988 w 1989"/>
                <a:gd name="T5" fmla="*/ 204 h 2028"/>
                <a:gd name="T6" fmla="*/ 1789 w 1989"/>
                <a:gd name="T7" fmla="*/ 0 h 2028"/>
                <a:gd name="T8" fmla="*/ 199 w 1989"/>
                <a:gd name="T9" fmla="*/ 0 h 2028"/>
                <a:gd name="T10" fmla="*/ 0 w 1989"/>
                <a:gd name="T11" fmla="*/ 204 h 2028"/>
                <a:gd name="T12" fmla="*/ 0 w 1989"/>
                <a:gd name="T13" fmla="*/ 1823 h 2028"/>
                <a:gd name="T14" fmla="*/ 199 w 1989"/>
                <a:gd name="T15" fmla="*/ 2027 h 2028"/>
                <a:gd name="T16" fmla="*/ 1789 w 1989"/>
                <a:gd name="T17" fmla="*/ 2027 h 2028"/>
                <a:gd name="T18" fmla="*/ 1988 w 1989"/>
                <a:gd name="T19" fmla="*/ 1823 h 2028"/>
                <a:gd name="T20" fmla="*/ 397 w 1989"/>
                <a:gd name="T21" fmla="*/ 398 h 2028"/>
                <a:gd name="T22" fmla="*/ 397 w 1989"/>
                <a:gd name="T23" fmla="*/ 398 h 2028"/>
                <a:gd name="T24" fmla="*/ 1590 w 1989"/>
                <a:gd name="T25" fmla="*/ 398 h 2028"/>
                <a:gd name="T26" fmla="*/ 1590 w 1989"/>
                <a:gd name="T27" fmla="*/ 1630 h 2028"/>
                <a:gd name="T28" fmla="*/ 397 w 1989"/>
                <a:gd name="T29" fmla="*/ 1630 h 2028"/>
                <a:gd name="T30" fmla="*/ 397 w 1989"/>
                <a:gd name="T31" fmla="*/ 39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9" h="2028">
                  <a:moveTo>
                    <a:pt x="1988" y="1823"/>
                  </a:moveTo>
                  <a:lnTo>
                    <a:pt x="1988" y="1823"/>
                  </a:lnTo>
                  <a:cubicBezTo>
                    <a:pt x="1988" y="204"/>
                    <a:pt x="1988" y="204"/>
                    <a:pt x="1988" y="204"/>
                  </a:cubicBezTo>
                  <a:cubicBezTo>
                    <a:pt x="1988" y="91"/>
                    <a:pt x="1902" y="0"/>
                    <a:pt x="1789" y="0"/>
                  </a:cubicBezTo>
                  <a:cubicBezTo>
                    <a:pt x="199" y="0"/>
                    <a:pt x="199" y="0"/>
                    <a:pt x="199" y="0"/>
                  </a:cubicBezTo>
                  <a:cubicBezTo>
                    <a:pt x="85" y="0"/>
                    <a:pt x="0" y="91"/>
                    <a:pt x="0" y="204"/>
                  </a:cubicBezTo>
                  <a:cubicBezTo>
                    <a:pt x="0" y="1823"/>
                    <a:pt x="0" y="1823"/>
                    <a:pt x="0" y="1823"/>
                  </a:cubicBezTo>
                  <a:cubicBezTo>
                    <a:pt x="0" y="1937"/>
                    <a:pt x="85" y="2027"/>
                    <a:pt x="199" y="2027"/>
                  </a:cubicBezTo>
                  <a:cubicBezTo>
                    <a:pt x="1789" y="2027"/>
                    <a:pt x="1789" y="2027"/>
                    <a:pt x="1789" y="2027"/>
                  </a:cubicBezTo>
                  <a:cubicBezTo>
                    <a:pt x="1902" y="2027"/>
                    <a:pt x="1988" y="1937"/>
                    <a:pt x="1988" y="1823"/>
                  </a:cubicBezTo>
                  <a:close/>
                  <a:moveTo>
                    <a:pt x="397" y="398"/>
                  </a:moveTo>
                  <a:lnTo>
                    <a:pt x="397" y="398"/>
                  </a:lnTo>
                  <a:cubicBezTo>
                    <a:pt x="1590" y="398"/>
                    <a:pt x="1590" y="398"/>
                    <a:pt x="1590" y="398"/>
                  </a:cubicBezTo>
                  <a:cubicBezTo>
                    <a:pt x="1590" y="1630"/>
                    <a:pt x="1590" y="1630"/>
                    <a:pt x="1590" y="1630"/>
                  </a:cubicBezTo>
                  <a:cubicBezTo>
                    <a:pt x="397" y="1630"/>
                    <a:pt x="397" y="1630"/>
                    <a:pt x="397" y="1630"/>
                  </a:cubicBezTo>
                  <a:cubicBezTo>
                    <a:pt x="397" y="398"/>
                    <a:pt x="397" y="398"/>
                    <a:pt x="397" y="398"/>
                  </a:cubicBezTo>
                  <a:close/>
                </a:path>
              </a:pathLst>
            </a:custGeom>
            <a:solidFill>
              <a:srgbClr val="0078EF"/>
            </a:solidFill>
            <a:ln>
              <a:noFill/>
            </a:ln>
            <a:effectLst/>
          </p:spPr>
          <p:txBody>
            <a:bodyPr wrap="none" anchor="ctr"/>
            <a:lstStyle/>
            <a:p>
              <a:endParaRPr lang="en-US"/>
            </a:p>
          </p:txBody>
        </p:sp>
        <p:sp>
          <p:nvSpPr>
            <p:cNvPr id="18" name="Freeform 10"/>
            <p:cNvSpPr>
              <a:spLocks noChangeArrowheads="1"/>
            </p:cNvSpPr>
            <p:nvPr userDrawn="1"/>
          </p:nvSpPr>
          <p:spPr bwMode="auto">
            <a:xfrm>
              <a:off x="8598962" y="4727557"/>
              <a:ext cx="73601" cy="75070"/>
            </a:xfrm>
            <a:custGeom>
              <a:avLst/>
              <a:gdLst>
                <a:gd name="T0" fmla="*/ 1988 w 1989"/>
                <a:gd name="T1" fmla="*/ 1823 h 2028"/>
                <a:gd name="T2" fmla="*/ 1988 w 1989"/>
                <a:gd name="T3" fmla="*/ 1823 h 2028"/>
                <a:gd name="T4" fmla="*/ 1988 w 1989"/>
                <a:gd name="T5" fmla="*/ 1374 h 2028"/>
                <a:gd name="T6" fmla="*/ 1590 w 1989"/>
                <a:gd name="T7" fmla="*/ 1374 h 2028"/>
                <a:gd name="T8" fmla="*/ 1590 w 1989"/>
                <a:gd name="T9" fmla="*/ 1630 h 2028"/>
                <a:gd name="T10" fmla="*/ 397 w 1989"/>
                <a:gd name="T11" fmla="*/ 1630 h 2028"/>
                <a:gd name="T12" fmla="*/ 397 w 1989"/>
                <a:gd name="T13" fmla="*/ 398 h 2028"/>
                <a:gd name="T14" fmla="*/ 1590 w 1989"/>
                <a:gd name="T15" fmla="*/ 398 h 2028"/>
                <a:gd name="T16" fmla="*/ 1590 w 1989"/>
                <a:gd name="T17" fmla="*/ 653 h 2028"/>
                <a:gd name="T18" fmla="*/ 1988 w 1989"/>
                <a:gd name="T19" fmla="*/ 659 h 2028"/>
                <a:gd name="T20" fmla="*/ 1988 w 1989"/>
                <a:gd name="T21" fmla="*/ 204 h 2028"/>
                <a:gd name="T22" fmla="*/ 1783 w 1989"/>
                <a:gd name="T23" fmla="*/ 0 h 2028"/>
                <a:gd name="T24" fmla="*/ 198 w 1989"/>
                <a:gd name="T25" fmla="*/ 0 h 2028"/>
                <a:gd name="T26" fmla="*/ 0 w 1989"/>
                <a:gd name="T27" fmla="*/ 204 h 2028"/>
                <a:gd name="T28" fmla="*/ 0 w 1989"/>
                <a:gd name="T29" fmla="*/ 1823 h 2028"/>
                <a:gd name="T30" fmla="*/ 198 w 1989"/>
                <a:gd name="T31" fmla="*/ 2027 h 2028"/>
                <a:gd name="T32" fmla="*/ 1783 w 1989"/>
                <a:gd name="T33" fmla="*/ 2027 h 2028"/>
                <a:gd name="T34" fmla="*/ 1988 w 1989"/>
                <a:gd name="T35"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9" h="2028">
                  <a:moveTo>
                    <a:pt x="1988" y="1823"/>
                  </a:moveTo>
                  <a:lnTo>
                    <a:pt x="1988" y="1823"/>
                  </a:lnTo>
                  <a:cubicBezTo>
                    <a:pt x="1988" y="1374"/>
                    <a:pt x="1988" y="1374"/>
                    <a:pt x="1988" y="1374"/>
                  </a:cubicBezTo>
                  <a:cubicBezTo>
                    <a:pt x="1590" y="1374"/>
                    <a:pt x="1590" y="1374"/>
                    <a:pt x="1590" y="1374"/>
                  </a:cubicBezTo>
                  <a:cubicBezTo>
                    <a:pt x="1590" y="1630"/>
                    <a:pt x="1590" y="1630"/>
                    <a:pt x="1590" y="1630"/>
                  </a:cubicBezTo>
                  <a:cubicBezTo>
                    <a:pt x="397" y="1630"/>
                    <a:pt x="397" y="1630"/>
                    <a:pt x="397" y="1630"/>
                  </a:cubicBezTo>
                  <a:cubicBezTo>
                    <a:pt x="397" y="398"/>
                    <a:pt x="397" y="398"/>
                    <a:pt x="397" y="398"/>
                  </a:cubicBezTo>
                  <a:cubicBezTo>
                    <a:pt x="1590" y="398"/>
                    <a:pt x="1590" y="398"/>
                    <a:pt x="1590" y="398"/>
                  </a:cubicBezTo>
                  <a:cubicBezTo>
                    <a:pt x="1590" y="653"/>
                    <a:pt x="1590" y="653"/>
                    <a:pt x="1590" y="653"/>
                  </a:cubicBezTo>
                  <a:cubicBezTo>
                    <a:pt x="1988" y="659"/>
                    <a:pt x="1988" y="659"/>
                    <a:pt x="1988" y="659"/>
                  </a:cubicBezTo>
                  <a:cubicBezTo>
                    <a:pt x="1988" y="204"/>
                    <a:pt x="1988" y="204"/>
                    <a:pt x="1988" y="204"/>
                  </a:cubicBezTo>
                  <a:cubicBezTo>
                    <a:pt x="1988" y="91"/>
                    <a:pt x="1897" y="0"/>
                    <a:pt x="1783" y="0"/>
                  </a:cubicBezTo>
                  <a:cubicBezTo>
                    <a:pt x="198" y="0"/>
                    <a:pt x="198" y="0"/>
                    <a:pt x="198" y="0"/>
                  </a:cubicBezTo>
                  <a:cubicBezTo>
                    <a:pt x="85" y="0"/>
                    <a:pt x="0" y="91"/>
                    <a:pt x="0" y="204"/>
                  </a:cubicBezTo>
                  <a:cubicBezTo>
                    <a:pt x="0" y="1823"/>
                    <a:pt x="0" y="1823"/>
                    <a:pt x="0" y="1823"/>
                  </a:cubicBezTo>
                  <a:cubicBezTo>
                    <a:pt x="0" y="1937"/>
                    <a:pt x="85" y="2027"/>
                    <a:pt x="198" y="2027"/>
                  </a:cubicBezTo>
                  <a:cubicBezTo>
                    <a:pt x="1783" y="2027"/>
                    <a:pt x="1783" y="2027"/>
                    <a:pt x="1783" y="2027"/>
                  </a:cubicBezTo>
                  <a:cubicBezTo>
                    <a:pt x="1897" y="2027"/>
                    <a:pt x="1988" y="1937"/>
                    <a:pt x="1988" y="1823"/>
                  </a:cubicBezTo>
                </a:path>
              </a:pathLst>
            </a:custGeom>
            <a:solidFill>
              <a:srgbClr val="0078EF"/>
            </a:solidFill>
            <a:ln>
              <a:noFill/>
            </a:ln>
            <a:effectLst/>
          </p:spPr>
          <p:txBody>
            <a:bodyPr wrap="none" anchor="ctr"/>
            <a:lstStyle/>
            <a:p>
              <a:endParaRPr lang="en-US"/>
            </a:p>
          </p:txBody>
        </p:sp>
        <p:sp>
          <p:nvSpPr>
            <p:cNvPr id="19" name="Freeform 11"/>
            <p:cNvSpPr>
              <a:spLocks noChangeArrowheads="1"/>
            </p:cNvSpPr>
            <p:nvPr userDrawn="1"/>
          </p:nvSpPr>
          <p:spPr bwMode="auto">
            <a:xfrm>
              <a:off x="8698675" y="4727557"/>
              <a:ext cx="73438" cy="75070"/>
            </a:xfrm>
            <a:custGeom>
              <a:avLst/>
              <a:gdLst>
                <a:gd name="T0" fmla="*/ 1983 w 1984"/>
                <a:gd name="T1" fmla="*/ 1823 h 2028"/>
                <a:gd name="T2" fmla="*/ 1983 w 1984"/>
                <a:gd name="T3" fmla="*/ 1823 h 2028"/>
                <a:gd name="T4" fmla="*/ 1983 w 1984"/>
                <a:gd name="T5" fmla="*/ 0 h 2028"/>
                <a:gd name="T6" fmla="*/ 1591 w 1984"/>
                <a:gd name="T7" fmla="*/ 0 h 2028"/>
                <a:gd name="T8" fmla="*/ 1591 w 1984"/>
                <a:gd name="T9" fmla="*/ 1630 h 2028"/>
                <a:gd name="T10" fmla="*/ 398 w 1984"/>
                <a:gd name="T11" fmla="*/ 1630 h 2028"/>
                <a:gd name="T12" fmla="*/ 398 w 1984"/>
                <a:gd name="T13" fmla="*/ 0 h 2028"/>
                <a:gd name="T14" fmla="*/ 0 w 1984"/>
                <a:gd name="T15" fmla="*/ 0 h 2028"/>
                <a:gd name="T16" fmla="*/ 0 w 1984"/>
                <a:gd name="T17" fmla="*/ 1823 h 2028"/>
                <a:gd name="T18" fmla="*/ 199 w 1984"/>
                <a:gd name="T19" fmla="*/ 2027 h 2028"/>
                <a:gd name="T20" fmla="*/ 1784 w 1984"/>
                <a:gd name="T21" fmla="*/ 2027 h 2028"/>
                <a:gd name="T22" fmla="*/ 1983 w 1984"/>
                <a:gd name="T23"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4" h="2028">
                  <a:moveTo>
                    <a:pt x="1983" y="1823"/>
                  </a:moveTo>
                  <a:lnTo>
                    <a:pt x="1983" y="1823"/>
                  </a:lnTo>
                  <a:cubicBezTo>
                    <a:pt x="1983" y="0"/>
                    <a:pt x="1983" y="0"/>
                    <a:pt x="1983" y="0"/>
                  </a:cubicBezTo>
                  <a:cubicBezTo>
                    <a:pt x="1591" y="0"/>
                    <a:pt x="1591" y="0"/>
                    <a:pt x="1591" y="0"/>
                  </a:cubicBezTo>
                  <a:cubicBezTo>
                    <a:pt x="1591" y="1630"/>
                    <a:pt x="1591" y="1630"/>
                    <a:pt x="1591" y="1630"/>
                  </a:cubicBezTo>
                  <a:cubicBezTo>
                    <a:pt x="398" y="1630"/>
                    <a:pt x="398" y="1630"/>
                    <a:pt x="398" y="1630"/>
                  </a:cubicBezTo>
                  <a:cubicBezTo>
                    <a:pt x="398" y="0"/>
                    <a:pt x="398" y="0"/>
                    <a:pt x="398" y="0"/>
                  </a:cubicBezTo>
                  <a:cubicBezTo>
                    <a:pt x="0" y="0"/>
                    <a:pt x="0" y="0"/>
                    <a:pt x="0" y="0"/>
                  </a:cubicBezTo>
                  <a:cubicBezTo>
                    <a:pt x="0" y="1823"/>
                    <a:pt x="0" y="1823"/>
                    <a:pt x="0" y="1823"/>
                  </a:cubicBezTo>
                  <a:cubicBezTo>
                    <a:pt x="0" y="1937"/>
                    <a:pt x="86" y="2027"/>
                    <a:pt x="199" y="2027"/>
                  </a:cubicBezTo>
                  <a:cubicBezTo>
                    <a:pt x="1784" y="2027"/>
                    <a:pt x="1784" y="2027"/>
                    <a:pt x="1784" y="2027"/>
                  </a:cubicBezTo>
                  <a:cubicBezTo>
                    <a:pt x="1898" y="2027"/>
                    <a:pt x="1983" y="1937"/>
                    <a:pt x="1983" y="1823"/>
                  </a:cubicBezTo>
                </a:path>
              </a:pathLst>
            </a:custGeom>
            <a:solidFill>
              <a:srgbClr val="0078EF"/>
            </a:solidFill>
            <a:ln>
              <a:noFill/>
            </a:ln>
            <a:effectLst/>
          </p:spPr>
          <p:txBody>
            <a:bodyPr wrap="none" anchor="ctr"/>
            <a:lstStyle/>
            <a:p>
              <a:endParaRPr lang="en-US"/>
            </a:p>
          </p:txBody>
        </p:sp>
        <p:sp>
          <p:nvSpPr>
            <p:cNvPr id="20" name="Freeform 12"/>
            <p:cNvSpPr>
              <a:spLocks noChangeArrowheads="1"/>
            </p:cNvSpPr>
            <p:nvPr userDrawn="1"/>
          </p:nvSpPr>
          <p:spPr bwMode="auto">
            <a:xfrm>
              <a:off x="8798551" y="4727557"/>
              <a:ext cx="73438" cy="75070"/>
            </a:xfrm>
            <a:custGeom>
              <a:avLst/>
              <a:gdLst>
                <a:gd name="T0" fmla="*/ 1983 w 1984"/>
                <a:gd name="T1" fmla="*/ 1823 h 2028"/>
                <a:gd name="T2" fmla="*/ 1983 w 1984"/>
                <a:gd name="T3" fmla="*/ 1823 h 2028"/>
                <a:gd name="T4" fmla="*/ 1983 w 1984"/>
                <a:gd name="T5" fmla="*/ 1017 h 2028"/>
                <a:gd name="T6" fmla="*/ 1784 w 1984"/>
                <a:gd name="T7" fmla="*/ 812 h 2028"/>
                <a:gd name="T8" fmla="*/ 398 w 1984"/>
                <a:gd name="T9" fmla="*/ 812 h 2028"/>
                <a:gd name="T10" fmla="*/ 398 w 1984"/>
                <a:gd name="T11" fmla="*/ 398 h 2028"/>
                <a:gd name="T12" fmla="*/ 1585 w 1984"/>
                <a:gd name="T13" fmla="*/ 398 h 2028"/>
                <a:gd name="T14" fmla="*/ 1585 w 1984"/>
                <a:gd name="T15" fmla="*/ 613 h 2028"/>
                <a:gd name="T16" fmla="*/ 1983 w 1984"/>
                <a:gd name="T17" fmla="*/ 613 h 2028"/>
                <a:gd name="T18" fmla="*/ 1983 w 1984"/>
                <a:gd name="T19" fmla="*/ 204 h 2028"/>
                <a:gd name="T20" fmla="*/ 1784 w 1984"/>
                <a:gd name="T21" fmla="*/ 0 h 2028"/>
                <a:gd name="T22" fmla="*/ 194 w 1984"/>
                <a:gd name="T23" fmla="*/ 0 h 2028"/>
                <a:gd name="T24" fmla="*/ 0 w 1984"/>
                <a:gd name="T25" fmla="*/ 204 h 2028"/>
                <a:gd name="T26" fmla="*/ 0 w 1984"/>
                <a:gd name="T27" fmla="*/ 1011 h 2028"/>
                <a:gd name="T28" fmla="*/ 194 w 1984"/>
                <a:gd name="T29" fmla="*/ 1215 h 2028"/>
                <a:gd name="T30" fmla="*/ 1585 w 1984"/>
                <a:gd name="T31" fmla="*/ 1215 h 2028"/>
                <a:gd name="T32" fmla="*/ 1585 w 1984"/>
                <a:gd name="T33" fmla="*/ 1630 h 2028"/>
                <a:gd name="T34" fmla="*/ 398 w 1984"/>
                <a:gd name="T35" fmla="*/ 1630 h 2028"/>
                <a:gd name="T36" fmla="*/ 398 w 1984"/>
                <a:gd name="T37" fmla="*/ 1420 h 2028"/>
                <a:gd name="T38" fmla="*/ 0 w 1984"/>
                <a:gd name="T39" fmla="*/ 1420 h 2028"/>
                <a:gd name="T40" fmla="*/ 0 w 1984"/>
                <a:gd name="T41" fmla="*/ 1823 h 2028"/>
                <a:gd name="T42" fmla="*/ 194 w 1984"/>
                <a:gd name="T43" fmla="*/ 2027 h 2028"/>
                <a:gd name="T44" fmla="*/ 1784 w 1984"/>
                <a:gd name="T45" fmla="*/ 2027 h 2028"/>
                <a:gd name="T46" fmla="*/ 1983 w 1984"/>
                <a:gd name="T47" fmla="*/ 1823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4" h="2028">
                  <a:moveTo>
                    <a:pt x="1983" y="1823"/>
                  </a:moveTo>
                  <a:lnTo>
                    <a:pt x="1983" y="1823"/>
                  </a:lnTo>
                  <a:cubicBezTo>
                    <a:pt x="1983" y="1017"/>
                    <a:pt x="1983" y="1017"/>
                    <a:pt x="1983" y="1017"/>
                  </a:cubicBezTo>
                  <a:cubicBezTo>
                    <a:pt x="1983" y="909"/>
                    <a:pt x="1898" y="812"/>
                    <a:pt x="1784" y="812"/>
                  </a:cubicBezTo>
                  <a:cubicBezTo>
                    <a:pt x="398" y="812"/>
                    <a:pt x="398" y="812"/>
                    <a:pt x="398" y="812"/>
                  </a:cubicBezTo>
                  <a:cubicBezTo>
                    <a:pt x="398" y="398"/>
                    <a:pt x="398" y="398"/>
                    <a:pt x="398" y="398"/>
                  </a:cubicBezTo>
                  <a:cubicBezTo>
                    <a:pt x="1585" y="398"/>
                    <a:pt x="1585" y="398"/>
                    <a:pt x="1585" y="398"/>
                  </a:cubicBezTo>
                  <a:cubicBezTo>
                    <a:pt x="1585" y="613"/>
                    <a:pt x="1585" y="613"/>
                    <a:pt x="1585" y="613"/>
                  </a:cubicBezTo>
                  <a:cubicBezTo>
                    <a:pt x="1983" y="613"/>
                    <a:pt x="1983" y="613"/>
                    <a:pt x="1983" y="613"/>
                  </a:cubicBezTo>
                  <a:cubicBezTo>
                    <a:pt x="1983" y="204"/>
                    <a:pt x="1983" y="204"/>
                    <a:pt x="1983" y="204"/>
                  </a:cubicBezTo>
                  <a:cubicBezTo>
                    <a:pt x="1983" y="91"/>
                    <a:pt x="1898" y="0"/>
                    <a:pt x="1784" y="0"/>
                  </a:cubicBezTo>
                  <a:cubicBezTo>
                    <a:pt x="194" y="0"/>
                    <a:pt x="194" y="0"/>
                    <a:pt x="194" y="0"/>
                  </a:cubicBezTo>
                  <a:cubicBezTo>
                    <a:pt x="86" y="0"/>
                    <a:pt x="0" y="91"/>
                    <a:pt x="0" y="204"/>
                  </a:cubicBezTo>
                  <a:cubicBezTo>
                    <a:pt x="0" y="1011"/>
                    <a:pt x="0" y="1011"/>
                    <a:pt x="0" y="1011"/>
                  </a:cubicBezTo>
                  <a:cubicBezTo>
                    <a:pt x="0" y="1124"/>
                    <a:pt x="86" y="1215"/>
                    <a:pt x="194" y="1215"/>
                  </a:cubicBezTo>
                  <a:cubicBezTo>
                    <a:pt x="1585" y="1215"/>
                    <a:pt x="1585" y="1215"/>
                    <a:pt x="1585" y="1215"/>
                  </a:cubicBezTo>
                  <a:cubicBezTo>
                    <a:pt x="1585" y="1630"/>
                    <a:pt x="1585" y="1630"/>
                    <a:pt x="1585" y="1630"/>
                  </a:cubicBezTo>
                  <a:cubicBezTo>
                    <a:pt x="398" y="1630"/>
                    <a:pt x="398" y="1630"/>
                    <a:pt x="398" y="1630"/>
                  </a:cubicBezTo>
                  <a:cubicBezTo>
                    <a:pt x="398" y="1420"/>
                    <a:pt x="398" y="1420"/>
                    <a:pt x="398" y="1420"/>
                  </a:cubicBezTo>
                  <a:cubicBezTo>
                    <a:pt x="0" y="1420"/>
                    <a:pt x="0" y="1420"/>
                    <a:pt x="0" y="1420"/>
                  </a:cubicBezTo>
                  <a:cubicBezTo>
                    <a:pt x="0" y="1823"/>
                    <a:pt x="0" y="1823"/>
                    <a:pt x="0" y="1823"/>
                  </a:cubicBezTo>
                  <a:cubicBezTo>
                    <a:pt x="0" y="1937"/>
                    <a:pt x="86" y="2027"/>
                    <a:pt x="194" y="2027"/>
                  </a:cubicBezTo>
                  <a:cubicBezTo>
                    <a:pt x="1784" y="2027"/>
                    <a:pt x="1784" y="2027"/>
                    <a:pt x="1784" y="2027"/>
                  </a:cubicBezTo>
                  <a:cubicBezTo>
                    <a:pt x="1898" y="2027"/>
                    <a:pt x="1983" y="1937"/>
                    <a:pt x="1983" y="1823"/>
                  </a:cubicBezTo>
                </a:path>
              </a:pathLst>
            </a:custGeom>
            <a:solidFill>
              <a:srgbClr val="0078EF"/>
            </a:solidFill>
            <a:ln>
              <a:noFill/>
            </a:ln>
            <a:effectLst/>
          </p:spPr>
          <p:txBody>
            <a:bodyPr wrap="none" anchor="ctr"/>
            <a:lstStyle/>
            <a:p>
              <a:endParaRPr lang="en-US"/>
            </a:p>
          </p:txBody>
        </p:sp>
        <p:sp>
          <p:nvSpPr>
            <p:cNvPr id="21" name="Freeform 13"/>
            <p:cNvSpPr>
              <a:spLocks noChangeArrowheads="1"/>
            </p:cNvSpPr>
            <p:nvPr userDrawn="1"/>
          </p:nvSpPr>
          <p:spPr bwMode="auto">
            <a:xfrm>
              <a:off x="8887983" y="4629966"/>
              <a:ext cx="27417" cy="27417"/>
            </a:xfrm>
            <a:custGeom>
              <a:avLst/>
              <a:gdLst>
                <a:gd name="T0" fmla="*/ 370 w 740"/>
                <a:gd name="T1" fmla="*/ 738 h 739"/>
                <a:gd name="T2" fmla="*/ 370 w 740"/>
                <a:gd name="T3" fmla="*/ 738 h 739"/>
                <a:gd name="T4" fmla="*/ 0 w 740"/>
                <a:gd name="T5" fmla="*/ 369 h 739"/>
                <a:gd name="T6" fmla="*/ 370 w 740"/>
                <a:gd name="T7" fmla="*/ 0 h 739"/>
                <a:gd name="T8" fmla="*/ 739 w 740"/>
                <a:gd name="T9" fmla="*/ 363 h 739"/>
                <a:gd name="T10" fmla="*/ 370 w 740"/>
                <a:gd name="T11" fmla="*/ 738 h 739"/>
                <a:gd name="T12" fmla="*/ 370 w 740"/>
                <a:gd name="T13" fmla="*/ 34 h 739"/>
                <a:gd name="T14" fmla="*/ 370 w 740"/>
                <a:gd name="T15" fmla="*/ 34 h 739"/>
                <a:gd name="T16" fmla="*/ 35 w 740"/>
                <a:gd name="T17" fmla="*/ 369 h 739"/>
                <a:gd name="T18" fmla="*/ 370 w 740"/>
                <a:gd name="T19" fmla="*/ 704 h 739"/>
                <a:gd name="T20" fmla="*/ 705 w 740"/>
                <a:gd name="T21" fmla="*/ 369 h 739"/>
                <a:gd name="T22" fmla="*/ 370 w 740"/>
                <a:gd name="T23" fmla="*/ 34 h 739"/>
                <a:gd name="T24" fmla="*/ 461 w 740"/>
                <a:gd name="T25" fmla="*/ 602 h 739"/>
                <a:gd name="T26" fmla="*/ 461 w 740"/>
                <a:gd name="T27" fmla="*/ 602 h 739"/>
                <a:gd name="T28" fmla="*/ 364 w 740"/>
                <a:gd name="T29" fmla="*/ 397 h 739"/>
                <a:gd name="T30" fmla="*/ 290 w 740"/>
                <a:gd name="T31" fmla="*/ 397 h 739"/>
                <a:gd name="T32" fmla="*/ 290 w 740"/>
                <a:gd name="T33" fmla="*/ 602 h 739"/>
                <a:gd name="T34" fmla="*/ 233 w 740"/>
                <a:gd name="T35" fmla="*/ 602 h 739"/>
                <a:gd name="T36" fmla="*/ 233 w 740"/>
                <a:gd name="T37" fmla="*/ 136 h 739"/>
                <a:gd name="T38" fmla="*/ 370 w 740"/>
                <a:gd name="T39" fmla="*/ 136 h 739"/>
                <a:gd name="T40" fmla="*/ 517 w 740"/>
                <a:gd name="T41" fmla="*/ 267 h 739"/>
                <a:gd name="T42" fmla="*/ 426 w 740"/>
                <a:gd name="T43" fmla="*/ 392 h 739"/>
                <a:gd name="T44" fmla="*/ 523 w 740"/>
                <a:gd name="T45" fmla="*/ 602 h 739"/>
                <a:gd name="T46" fmla="*/ 461 w 740"/>
                <a:gd name="T47" fmla="*/ 602 h 739"/>
                <a:gd name="T48" fmla="*/ 290 w 740"/>
                <a:gd name="T49" fmla="*/ 346 h 739"/>
                <a:gd name="T50" fmla="*/ 290 w 740"/>
                <a:gd name="T51" fmla="*/ 346 h 739"/>
                <a:gd name="T52" fmla="*/ 370 w 740"/>
                <a:gd name="T53" fmla="*/ 346 h 739"/>
                <a:gd name="T54" fmla="*/ 461 w 740"/>
                <a:gd name="T55" fmla="*/ 267 h 739"/>
                <a:gd name="T56" fmla="*/ 364 w 740"/>
                <a:gd name="T57" fmla="*/ 187 h 739"/>
                <a:gd name="T58" fmla="*/ 290 w 740"/>
                <a:gd name="T59" fmla="*/ 187 h 739"/>
                <a:gd name="T60" fmla="*/ 290 w 740"/>
                <a:gd name="T61" fmla="*/ 346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0" h="739">
                  <a:moveTo>
                    <a:pt x="370" y="738"/>
                  </a:moveTo>
                  <a:lnTo>
                    <a:pt x="370" y="738"/>
                  </a:lnTo>
                  <a:cubicBezTo>
                    <a:pt x="165" y="738"/>
                    <a:pt x="0" y="573"/>
                    <a:pt x="0" y="369"/>
                  </a:cubicBezTo>
                  <a:cubicBezTo>
                    <a:pt x="0" y="159"/>
                    <a:pt x="165" y="0"/>
                    <a:pt x="370" y="0"/>
                  </a:cubicBezTo>
                  <a:cubicBezTo>
                    <a:pt x="574" y="0"/>
                    <a:pt x="739" y="164"/>
                    <a:pt x="739" y="363"/>
                  </a:cubicBezTo>
                  <a:cubicBezTo>
                    <a:pt x="739" y="573"/>
                    <a:pt x="574" y="738"/>
                    <a:pt x="370" y="738"/>
                  </a:cubicBezTo>
                  <a:close/>
                  <a:moveTo>
                    <a:pt x="370" y="34"/>
                  </a:moveTo>
                  <a:lnTo>
                    <a:pt x="370" y="34"/>
                  </a:lnTo>
                  <a:cubicBezTo>
                    <a:pt x="182" y="34"/>
                    <a:pt x="35" y="181"/>
                    <a:pt x="35" y="369"/>
                  </a:cubicBezTo>
                  <a:cubicBezTo>
                    <a:pt x="35" y="556"/>
                    <a:pt x="182" y="704"/>
                    <a:pt x="370" y="704"/>
                  </a:cubicBezTo>
                  <a:cubicBezTo>
                    <a:pt x="557" y="704"/>
                    <a:pt x="705" y="556"/>
                    <a:pt x="705" y="369"/>
                  </a:cubicBezTo>
                  <a:cubicBezTo>
                    <a:pt x="705" y="181"/>
                    <a:pt x="557" y="34"/>
                    <a:pt x="370" y="34"/>
                  </a:cubicBezTo>
                  <a:close/>
                  <a:moveTo>
                    <a:pt x="461" y="602"/>
                  </a:moveTo>
                  <a:lnTo>
                    <a:pt x="461" y="602"/>
                  </a:lnTo>
                  <a:cubicBezTo>
                    <a:pt x="364" y="397"/>
                    <a:pt x="364" y="397"/>
                    <a:pt x="364" y="397"/>
                  </a:cubicBezTo>
                  <a:cubicBezTo>
                    <a:pt x="290" y="397"/>
                    <a:pt x="290" y="397"/>
                    <a:pt x="290" y="397"/>
                  </a:cubicBezTo>
                  <a:cubicBezTo>
                    <a:pt x="290" y="602"/>
                    <a:pt x="290" y="602"/>
                    <a:pt x="290" y="602"/>
                  </a:cubicBezTo>
                  <a:cubicBezTo>
                    <a:pt x="233" y="602"/>
                    <a:pt x="233" y="602"/>
                    <a:pt x="233" y="602"/>
                  </a:cubicBezTo>
                  <a:cubicBezTo>
                    <a:pt x="233" y="136"/>
                    <a:pt x="233" y="136"/>
                    <a:pt x="233" y="136"/>
                  </a:cubicBezTo>
                  <a:cubicBezTo>
                    <a:pt x="370" y="136"/>
                    <a:pt x="370" y="136"/>
                    <a:pt x="370" y="136"/>
                  </a:cubicBezTo>
                  <a:cubicBezTo>
                    <a:pt x="472" y="136"/>
                    <a:pt x="517" y="181"/>
                    <a:pt x="517" y="267"/>
                  </a:cubicBezTo>
                  <a:cubicBezTo>
                    <a:pt x="517" y="335"/>
                    <a:pt x="483" y="380"/>
                    <a:pt x="426" y="392"/>
                  </a:cubicBezTo>
                  <a:cubicBezTo>
                    <a:pt x="523" y="602"/>
                    <a:pt x="523" y="602"/>
                    <a:pt x="523" y="602"/>
                  </a:cubicBezTo>
                  <a:lnTo>
                    <a:pt x="461" y="602"/>
                  </a:lnTo>
                  <a:close/>
                  <a:moveTo>
                    <a:pt x="290" y="346"/>
                  </a:moveTo>
                  <a:lnTo>
                    <a:pt x="290" y="346"/>
                  </a:lnTo>
                  <a:cubicBezTo>
                    <a:pt x="370" y="346"/>
                    <a:pt x="370" y="346"/>
                    <a:pt x="370" y="346"/>
                  </a:cubicBezTo>
                  <a:cubicBezTo>
                    <a:pt x="438" y="346"/>
                    <a:pt x="461" y="323"/>
                    <a:pt x="461" y="267"/>
                  </a:cubicBezTo>
                  <a:cubicBezTo>
                    <a:pt x="461" y="204"/>
                    <a:pt x="438" y="187"/>
                    <a:pt x="364" y="187"/>
                  </a:cubicBezTo>
                  <a:cubicBezTo>
                    <a:pt x="290" y="187"/>
                    <a:pt x="290" y="187"/>
                    <a:pt x="290" y="187"/>
                  </a:cubicBezTo>
                  <a:lnTo>
                    <a:pt x="290" y="346"/>
                  </a:lnTo>
                  <a:close/>
                </a:path>
              </a:pathLst>
            </a:custGeom>
            <a:solidFill>
              <a:srgbClr val="0078EF"/>
            </a:solidFill>
            <a:ln>
              <a:noFill/>
            </a:ln>
            <a:effectLst/>
          </p:spPr>
          <p:txBody>
            <a:bodyPr wrap="none" anchor="ctr"/>
            <a:lstStyle/>
            <a:p>
              <a:endParaRPr lang="en-US"/>
            </a:p>
          </p:txBody>
        </p:sp>
      </p:grpSp>
    </p:spTree>
    <p:extLst>
      <p:ext uri="{BB962C8B-B14F-4D97-AF65-F5344CB8AC3E}">
        <p14:creationId xmlns:p14="http://schemas.microsoft.com/office/powerpoint/2010/main" val="410780700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9" r:id="rId4"/>
    <p:sldLayoutId id="2147483652" r:id="rId5"/>
    <p:sldLayoutId id="2147483671" r:id="rId6"/>
    <p:sldLayoutId id="2147483653" r:id="rId7"/>
    <p:sldLayoutId id="2147483672" r:id="rId8"/>
    <p:sldLayoutId id="2147483654" r:id="rId9"/>
    <p:sldLayoutId id="2147483670" r:id="rId10"/>
    <p:sldLayoutId id="2147483655" r:id="rId11"/>
    <p:sldLayoutId id="2147483662" r:id="rId12"/>
    <p:sldLayoutId id="2147483660" r:id="rId13"/>
    <p:sldLayoutId id="2147483651" r:id="rId14"/>
    <p:sldLayoutId id="2147483668" r:id="rId15"/>
    <p:sldLayoutId id="2147483661" r:id="rId16"/>
    <p:sldLayoutId id="2147483673" r:id="rId17"/>
    <p:sldLayoutId id="2147483674" r:id="rId18"/>
  </p:sldLayoutIdLst>
  <p:timing>
    <p:tnLst>
      <p:par>
        <p:cTn id="1" dur="indefinite" restart="never" nodeType="tmRoot"/>
      </p:par>
    </p:tnLst>
  </p:timing>
  <p:hf sldNum="0" hdr="0" ftr="0" dt="0"/>
  <p:txStyles>
    <p:titleStyle>
      <a:lvl1pPr algn="l" defTabSz="914400" rtl="0" eaLnBrk="1" latinLnBrk="0" hangingPunct="1">
        <a:spcBef>
          <a:spcPct val="0"/>
        </a:spcBef>
        <a:buNone/>
        <a:defRPr sz="3000" kern="1200">
          <a:solidFill>
            <a:schemeClr val="tx1"/>
          </a:solidFill>
          <a:latin typeface="Arial" charset="0"/>
          <a:ea typeface="Arial" charset="0"/>
          <a:cs typeface="Arial" charset="0"/>
        </a:defRPr>
      </a:lvl1pPr>
    </p:titleStyle>
    <p:bodyStyle>
      <a:lvl1pPr marL="173038" indent="-173038" algn="l" defTabSz="914400" rtl="0" eaLnBrk="1" latinLnBrk="0" hangingPunct="1">
        <a:spcBef>
          <a:spcPts val="0"/>
        </a:spcBef>
        <a:spcAft>
          <a:spcPts val="600"/>
        </a:spcAft>
        <a:buClr>
          <a:schemeClr val="tx1"/>
        </a:buClr>
        <a:buSzPct val="80000"/>
        <a:buFont typeface="Arial" charset="0"/>
        <a:buChar char="•"/>
        <a:tabLst/>
        <a:defRPr sz="2400" kern="1200">
          <a:solidFill>
            <a:schemeClr val="tx1"/>
          </a:solidFill>
          <a:latin typeface="Arial" charset="0"/>
          <a:ea typeface="Arial" charset="0"/>
          <a:cs typeface="Arial" charset="0"/>
        </a:defRPr>
      </a:lvl1pPr>
      <a:lvl2pPr marL="457200" indent="-173038" algn="l" defTabSz="914400" rtl="0" eaLnBrk="1" latinLnBrk="0" hangingPunct="1">
        <a:spcBef>
          <a:spcPts val="0"/>
        </a:spcBef>
        <a:spcAft>
          <a:spcPts val="600"/>
        </a:spcAft>
        <a:buClr>
          <a:schemeClr val="tx1"/>
        </a:buClr>
        <a:buSzPct val="80000"/>
        <a:buFont typeface="Arial" charset="0"/>
        <a:buChar char="•"/>
        <a:tabLst/>
        <a:defRPr sz="2000" kern="1200">
          <a:solidFill>
            <a:schemeClr val="tx1"/>
          </a:solidFill>
          <a:latin typeface="Arial" charset="0"/>
          <a:ea typeface="Arial" charset="0"/>
          <a:cs typeface="Arial" charset="0"/>
        </a:defRPr>
      </a:lvl2pPr>
      <a:lvl3pPr marL="741363" indent="-173038" algn="l" defTabSz="914400" rtl="0" eaLnBrk="1" latinLnBrk="0" hangingPunct="1">
        <a:spcBef>
          <a:spcPts val="0"/>
        </a:spcBef>
        <a:spcAft>
          <a:spcPts val="600"/>
        </a:spcAft>
        <a:buClr>
          <a:schemeClr val="tx1"/>
        </a:buClr>
        <a:buSzPct val="80000"/>
        <a:buFont typeface="Arial" charset="0"/>
        <a:buChar char="•"/>
        <a:tabLst/>
        <a:defRPr sz="1800" kern="1200">
          <a:solidFill>
            <a:schemeClr val="tx1"/>
          </a:solidFill>
          <a:latin typeface="Arial" charset="0"/>
          <a:ea typeface="Arial" charset="0"/>
          <a:cs typeface="Arial" charset="0"/>
        </a:defRPr>
      </a:lvl3pPr>
      <a:lvl4pPr marL="1031875" indent="-173038" algn="l" defTabSz="914400" rtl="0" eaLnBrk="1" latinLnBrk="0" hangingPunct="1">
        <a:spcBef>
          <a:spcPts val="0"/>
        </a:spcBef>
        <a:spcAft>
          <a:spcPts val="600"/>
        </a:spcAft>
        <a:buClr>
          <a:schemeClr val="tx1"/>
        </a:buClr>
        <a:buSzPct val="80000"/>
        <a:buFont typeface="Arial" charset="0"/>
        <a:buChar char="•"/>
        <a:tabLst/>
        <a:defRPr sz="1600" kern="1200">
          <a:solidFill>
            <a:schemeClr val="tx1"/>
          </a:solidFill>
          <a:latin typeface="Arial" charset="0"/>
          <a:ea typeface="Arial" charset="0"/>
          <a:cs typeface="Arial" charset="0"/>
        </a:defRPr>
      </a:lvl4pPr>
      <a:lvl5pPr marL="1316038" indent="-173038" algn="l" defTabSz="914400" rtl="0" eaLnBrk="1" latinLnBrk="0" hangingPunct="1">
        <a:spcBef>
          <a:spcPts val="0"/>
        </a:spcBef>
        <a:spcAft>
          <a:spcPts val="600"/>
        </a:spcAft>
        <a:buClr>
          <a:schemeClr val="tx1"/>
        </a:buClr>
        <a:buSzPct val="80000"/>
        <a:buFont typeface="Arial" charset="0"/>
        <a:buChar char="•"/>
        <a:tabLst/>
        <a:defRPr sz="1600" kern="1200">
          <a:solidFill>
            <a:schemeClr val="tx1"/>
          </a:solidFill>
          <a:latin typeface="Arial" charset="0"/>
          <a:ea typeface="Arial" charset="0"/>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88" userDrawn="1">
          <p15:clr>
            <a:srgbClr val="F26B43"/>
          </p15:clr>
        </p15:guide>
        <p15:guide id="4" pos="5472" userDrawn="1">
          <p15:clr>
            <a:srgbClr val="F26B43"/>
          </p15:clr>
        </p15:guide>
        <p15:guide id="5" orient="horz" pos="2890" userDrawn="1">
          <p15:clr>
            <a:srgbClr val="F26B43"/>
          </p15:clr>
        </p15:guide>
        <p15:guide id="6" orient="horz" pos="804" userDrawn="1">
          <p15:clr>
            <a:srgbClr val="F26B43"/>
          </p15:clr>
        </p15:guide>
        <p15:guide id="7" orient="horz" pos="741" userDrawn="1">
          <p15:clr>
            <a:srgbClr val="F26B43"/>
          </p15:clr>
        </p15:guide>
        <p15:guide id="10" orient="horz" pos="1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2.jpe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nl-BE" dirty="0" smtClean="0"/>
              <a:t>Jan De Coster</a:t>
            </a:r>
          </a:p>
          <a:p>
            <a:r>
              <a:rPr lang="nl-BE" dirty="0" smtClean="0"/>
              <a:t>Solution Architect ,Micro Focus</a:t>
            </a:r>
            <a:endParaRPr lang="en-US" dirty="0"/>
          </a:p>
        </p:txBody>
      </p:sp>
      <p:sp>
        <p:nvSpPr>
          <p:cNvPr id="2" name="Title 1"/>
          <p:cNvSpPr>
            <a:spLocks noGrp="1"/>
          </p:cNvSpPr>
          <p:nvPr>
            <p:ph type="title"/>
          </p:nvPr>
        </p:nvSpPr>
        <p:spPr/>
        <p:txBody>
          <a:bodyPr/>
          <a:lstStyle/>
          <a:p>
            <a:r>
              <a:rPr lang="en-US" dirty="0" err="1" smtClean="0"/>
              <a:t>Devops</a:t>
            </a:r>
            <a:r>
              <a:rPr lang="en-US" dirty="0" smtClean="0"/>
              <a:t> Performance Testing</a:t>
            </a:r>
            <a:endParaRPr lang="en-US" dirty="0"/>
          </a:p>
        </p:txBody>
      </p:sp>
    </p:spTree>
    <p:extLst>
      <p:ext uri="{BB962C8B-B14F-4D97-AF65-F5344CB8AC3E}">
        <p14:creationId xmlns:p14="http://schemas.microsoft.com/office/powerpoint/2010/main" val="210081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2" name="Title 1"/>
          <p:cNvSpPr>
            <a:spLocks noGrp="1"/>
          </p:cNvSpPr>
          <p:nvPr>
            <p:ph type="title"/>
          </p:nvPr>
        </p:nvSpPr>
        <p:spPr/>
        <p:txBody>
          <a:bodyPr>
            <a:normAutofit/>
          </a:bodyPr>
          <a:lstStyle/>
          <a:p>
            <a:r>
              <a:rPr lang="en-US" dirty="0" smtClean="0"/>
              <a:t/>
            </a:r>
            <a:br>
              <a:rPr lang="en-US" dirty="0" smtClean="0"/>
            </a:br>
            <a:r>
              <a:rPr lang="en-US" dirty="0" smtClean="0"/>
              <a:t>Performance Testing for DevOps </a:t>
            </a:r>
            <a:endParaRPr lang="en-US" dirty="0"/>
          </a:p>
        </p:txBody>
      </p:sp>
    </p:spTree>
    <p:extLst>
      <p:ext uri="{BB962C8B-B14F-4D97-AF65-F5344CB8AC3E}">
        <p14:creationId xmlns:p14="http://schemas.microsoft.com/office/powerpoint/2010/main" val="182287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843" y="1220088"/>
            <a:ext cx="3650110" cy="741692"/>
          </a:xfrm>
        </p:spPr>
        <p:txBody>
          <a:bodyPr/>
          <a:lstStyle/>
          <a:p>
            <a:pPr marL="0" indent="0">
              <a:spcAft>
                <a:spcPts val="3600"/>
              </a:spcAft>
              <a:buNone/>
            </a:pPr>
            <a:r>
              <a:rPr lang="en-US" sz="1800" dirty="0" smtClean="0"/>
              <a:t>Quickly build cross platform/device performance tests</a:t>
            </a:r>
          </a:p>
        </p:txBody>
      </p:sp>
      <p:sp>
        <p:nvSpPr>
          <p:cNvPr id="2" name="Title 1"/>
          <p:cNvSpPr>
            <a:spLocks noGrp="1"/>
          </p:cNvSpPr>
          <p:nvPr>
            <p:ph type="title"/>
          </p:nvPr>
        </p:nvSpPr>
        <p:spPr/>
        <p:txBody>
          <a:bodyPr/>
          <a:lstStyle/>
          <a:p>
            <a:r>
              <a:rPr lang="en-US" dirty="0" smtClean="0"/>
              <a:t>Performance Testing</a:t>
            </a:r>
            <a:endParaRPr lang="en-US" dirty="0"/>
          </a:p>
        </p:txBody>
      </p:sp>
      <p:grpSp>
        <p:nvGrpSpPr>
          <p:cNvPr id="4" name="Group 3"/>
          <p:cNvGrpSpPr/>
          <p:nvPr/>
        </p:nvGrpSpPr>
        <p:grpSpPr>
          <a:xfrm>
            <a:off x="3484498" y="1273224"/>
            <a:ext cx="1090613" cy="660400"/>
            <a:chOff x="3565885" y="1280160"/>
            <a:chExt cx="1090613" cy="660400"/>
          </a:xfrm>
        </p:grpSpPr>
        <p:sp>
          <p:nvSpPr>
            <p:cNvPr id="5" name="Freeform 5"/>
            <p:cNvSpPr>
              <a:spLocks noEditPoints="1"/>
            </p:cNvSpPr>
            <p:nvPr/>
          </p:nvSpPr>
          <p:spPr bwMode="auto">
            <a:xfrm>
              <a:off x="3565885" y="1280160"/>
              <a:ext cx="1090613" cy="660400"/>
            </a:xfrm>
            <a:custGeom>
              <a:avLst/>
              <a:gdLst>
                <a:gd name="T0" fmla="*/ 282 w 288"/>
                <a:gd name="T1" fmla="*/ 173 h 173"/>
                <a:gd name="T2" fmla="*/ 7 w 288"/>
                <a:gd name="T3" fmla="*/ 173 h 173"/>
                <a:gd name="T4" fmla="*/ 0 w 288"/>
                <a:gd name="T5" fmla="*/ 166 h 173"/>
                <a:gd name="T6" fmla="*/ 0 w 288"/>
                <a:gd name="T7" fmla="*/ 7 h 173"/>
                <a:gd name="T8" fmla="*/ 7 w 288"/>
                <a:gd name="T9" fmla="*/ 0 h 173"/>
                <a:gd name="T10" fmla="*/ 282 w 288"/>
                <a:gd name="T11" fmla="*/ 0 h 173"/>
                <a:gd name="T12" fmla="*/ 288 w 288"/>
                <a:gd name="T13" fmla="*/ 7 h 173"/>
                <a:gd name="T14" fmla="*/ 288 w 288"/>
                <a:gd name="T15" fmla="*/ 166 h 173"/>
                <a:gd name="T16" fmla="*/ 282 w 288"/>
                <a:gd name="T17" fmla="*/ 173 h 173"/>
                <a:gd name="T18" fmla="*/ 281 w 288"/>
                <a:gd name="T19" fmla="*/ 28 h 173"/>
                <a:gd name="T20" fmla="*/ 8 w 288"/>
                <a:gd name="T21" fmla="*/ 28 h 173"/>
                <a:gd name="T22" fmla="*/ 8 w 288"/>
                <a:gd name="T23" fmla="*/ 164 h 173"/>
                <a:gd name="T24" fmla="*/ 281 w 288"/>
                <a:gd name="T25" fmla="*/ 164 h 173"/>
                <a:gd name="T26" fmla="*/ 281 w 288"/>
                <a:gd name="T27" fmla="*/ 28 h 173"/>
                <a:gd name="T28" fmla="*/ 272 w 288"/>
                <a:gd name="T29" fmla="*/ 8 h 173"/>
                <a:gd name="T30" fmla="*/ 265 w 288"/>
                <a:gd name="T31" fmla="*/ 15 h 173"/>
                <a:gd name="T32" fmla="*/ 272 w 288"/>
                <a:gd name="T33" fmla="*/ 22 h 173"/>
                <a:gd name="T34" fmla="*/ 280 w 288"/>
                <a:gd name="T35" fmla="*/ 15 h 173"/>
                <a:gd name="T36" fmla="*/ 272 w 288"/>
                <a:gd name="T37" fmla="*/ 8 h 173"/>
                <a:gd name="T38" fmla="*/ 253 w 288"/>
                <a:gd name="T39" fmla="*/ 8 h 173"/>
                <a:gd name="T40" fmla="*/ 246 w 288"/>
                <a:gd name="T41" fmla="*/ 15 h 173"/>
                <a:gd name="T42" fmla="*/ 253 w 288"/>
                <a:gd name="T43" fmla="*/ 22 h 173"/>
                <a:gd name="T44" fmla="*/ 261 w 288"/>
                <a:gd name="T45" fmla="*/ 15 h 173"/>
                <a:gd name="T46" fmla="*/ 253 w 288"/>
                <a:gd name="T47" fmla="*/ 8 h 173"/>
                <a:gd name="T48" fmla="*/ 234 w 288"/>
                <a:gd name="T49" fmla="*/ 8 h 173"/>
                <a:gd name="T50" fmla="*/ 227 w 288"/>
                <a:gd name="T51" fmla="*/ 15 h 173"/>
                <a:gd name="T52" fmla="*/ 234 w 288"/>
                <a:gd name="T53" fmla="*/ 22 h 173"/>
                <a:gd name="T54" fmla="*/ 241 w 288"/>
                <a:gd name="T55" fmla="*/ 15 h 173"/>
                <a:gd name="T56" fmla="*/ 234 w 288"/>
                <a:gd name="T57" fmla="*/ 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173">
                  <a:moveTo>
                    <a:pt x="282" y="173"/>
                  </a:moveTo>
                  <a:cubicBezTo>
                    <a:pt x="7" y="173"/>
                    <a:pt x="7" y="173"/>
                    <a:pt x="7" y="173"/>
                  </a:cubicBezTo>
                  <a:cubicBezTo>
                    <a:pt x="3" y="173"/>
                    <a:pt x="0" y="170"/>
                    <a:pt x="0" y="166"/>
                  </a:cubicBezTo>
                  <a:cubicBezTo>
                    <a:pt x="0" y="7"/>
                    <a:pt x="0" y="7"/>
                    <a:pt x="0" y="7"/>
                  </a:cubicBezTo>
                  <a:cubicBezTo>
                    <a:pt x="0" y="3"/>
                    <a:pt x="3" y="0"/>
                    <a:pt x="7" y="0"/>
                  </a:cubicBezTo>
                  <a:cubicBezTo>
                    <a:pt x="282" y="0"/>
                    <a:pt x="282" y="0"/>
                    <a:pt x="282" y="0"/>
                  </a:cubicBezTo>
                  <a:cubicBezTo>
                    <a:pt x="285" y="0"/>
                    <a:pt x="288" y="3"/>
                    <a:pt x="288" y="7"/>
                  </a:cubicBezTo>
                  <a:cubicBezTo>
                    <a:pt x="288" y="166"/>
                    <a:pt x="288" y="166"/>
                    <a:pt x="288" y="166"/>
                  </a:cubicBezTo>
                  <a:cubicBezTo>
                    <a:pt x="288" y="170"/>
                    <a:pt x="285" y="173"/>
                    <a:pt x="282" y="173"/>
                  </a:cubicBezTo>
                  <a:close/>
                  <a:moveTo>
                    <a:pt x="281" y="28"/>
                  </a:moveTo>
                  <a:cubicBezTo>
                    <a:pt x="8" y="28"/>
                    <a:pt x="8" y="28"/>
                    <a:pt x="8" y="28"/>
                  </a:cubicBezTo>
                  <a:cubicBezTo>
                    <a:pt x="8" y="164"/>
                    <a:pt x="8" y="164"/>
                    <a:pt x="8" y="164"/>
                  </a:cubicBezTo>
                  <a:cubicBezTo>
                    <a:pt x="281" y="164"/>
                    <a:pt x="281" y="164"/>
                    <a:pt x="281" y="164"/>
                  </a:cubicBezTo>
                  <a:lnTo>
                    <a:pt x="281" y="28"/>
                  </a:lnTo>
                  <a:close/>
                  <a:moveTo>
                    <a:pt x="272" y="8"/>
                  </a:moveTo>
                  <a:cubicBezTo>
                    <a:pt x="268" y="8"/>
                    <a:pt x="265" y="11"/>
                    <a:pt x="265" y="15"/>
                  </a:cubicBezTo>
                  <a:cubicBezTo>
                    <a:pt x="265" y="19"/>
                    <a:pt x="268" y="22"/>
                    <a:pt x="272" y="22"/>
                  </a:cubicBezTo>
                  <a:cubicBezTo>
                    <a:pt x="276" y="22"/>
                    <a:pt x="280" y="19"/>
                    <a:pt x="280" y="15"/>
                  </a:cubicBezTo>
                  <a:cubicBezTo>
                    <a:pt x="280" y="11"/>
                    <a:pt x="276" y="8"/>
                    <a:pt x="272" y="8"/>
                  </a:cubicBezTo>
                  <a:close/>
                  <a:moveTo>
                    <a:pt x="253" y="8"/>
                  </a:moveTo>
                  <a:cubicBezTo>
                    <a:pt x="249" y="8"/>
                    <a:pt x="246" y="11"/>
                    <a:pt x="246" y="15"/>
                  </a:cubicBezTo>
                  <a:cubicBezTo>
                    <a:pt x="246" y="19"/>
                    <a:pt x="249" y="22"/>
                    <a:pt x="253" y="22"/>
                  </a:cubicBezTo>
                  <a:cubicBezTo>
                    <a:pt x="257" y="22"/>
                    <a:pt x="261" y="19"/>
                    <a:pt x="261" y="15"/>
                  </a:cubicBezTo>
                  <a:cubicBezTo>
                    <a:pt x="261" y="11"/>
                    <a:pt x="257" y="8"/>
                    <a:pt x="253" y="8"/>
                  </a:cubicBezTo>
                  <a:close/>
                  <a:moveTo>
                    <a:pt x="234" y="8"/>
                  </a:moveTo>
                  <a:cubicBezTo>
                    <a:pt x="230" y="8"/>
                    <a:pt x="227" y="11"/>
                    <a:pt x="227" y="15"/>
                  </a:cubicBezTo>
                  <a:cubicBezTo>
                    <a:pt x="227" y="19"/>
                    <a:pt x="230" y="22"/>
                    <a:pt x="234" y="22"/>
                  </a:cubicBezTo>
                  <a:cubicBezTo>
                    <a:pt x="238" y="22"/>
                    <a:pt x="241" y="19"/>
                    <a:pt x="241" y="15"/>
                  </a:cubicBezTo>
                  <a:cubicBezTo>
                    <a:pt x="241" y="11"/>
                    <a:pt x="238" y="8"/>
                    <a:pt x="234"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noEditPoints="1"/>
            </p:cNvSpPr>
            <p:nvPr/>
          </p:nvSpPr>
          <p:spPr bwMode="auto">
            <a:xfrm>
              <a:off x="3814886" y="1434617"/>
              <a:ext cx="229243" cy="238482"/>
            </a:xfrm>
            <a:custGeom>
              <a:avLst/>
              <a:gdLst>
                <a:gd name="T0" fmla="*/ 3093 w 3431"/>
                <a:gd name="T1" fmla="*/ 1685 h 3409"/>
                <a:gd name="T2" fmla="*/ 3342 w 3431"/>
                <a:gd name="T3" fmla="*/ 1574 h 3409"/>
                <a:gd name="T4" fmla="*/ 3407 w 3431"/>
                <a:gd name="T5" fmla="*/ 1394 h 3409"/>
                <a:gd name="T6" fmla="*/ 3190 w 3431"/>
                <a:gd name="T7" fmla="*/ 1341 h 3409"/>
                <a:gd name="T8" fmla="*/ 2990 w 3431"/>
                <a:gd name="T9" fmla="*/ 1210 h 3409"/>
                <a:gd name="T10" fmla="*/ 2735 w 3431"/>
                <a:gd name="T11" fmla="*/ 804 h 3409"/>
                <a:gd name="T12" fmla="*/ 2833 w 3431"/>
                <a:gd name="T13" fmla="*/ 602 h 3409"/>
                <a:gd name="T14" fmla="*/ 2676 w 3431"/>
                <a:gd name="T15" fmla="*/ 398 h 3409"/>
                <a:gd name="T16" fmla="*/ 2455 w 3431"/>
                <a:gd name="T17" fmla="*/ 569 h 3409"/>
                <a:gd name="T18" fmla="*/ 1977 w 3431"/>
                <a:gd name="T19" fmla="*/ 378 h 3409"/>
                <a:gd name="T20" fmla="*/ 1858 w 3431"/>
                <a:gd name="T21" fmla="*/ 311 h 3409"/>
                <a:gd name="T22" fmla="*/ 1677 w 3431"/>
                <a:gd name="T23" fmla="*/ 4 h 3409"/>
                <a:gd name="T24" fmla="*/ 1575 w 3431"/>
                <a:gd name="T25" fmla="*/ 305 h 3409"/>
                <a:gd name="T26" fmla="*/ 1424 w 3431"/>
                <a:gd name="T27" fmla="*/ 385 h 3409"/>
                <a:gd name="T28" fmla="*/ 982 w 3431"/>
                <a:gd name="T29" fmla="*/ 565 h 3409"/>
                <a:gd name="T30" fmla="*/ 800 w 3431"/>
                <a:gd name="T31" fmla="*/ 439 h 3409"/>
                <a:gd name="T32" fmla="*/ 558 w 3431"/>
                <a:gd name="T33" fmla="*/ 541 h 3409"/>
                <a:gd name="T34" fmla="*/ 649 w 3431"/>
                <a:gd name="T35" fmla="*/ 859 h 3409"/>
                <a:gd name="T36" fmla="*/ 420 w 3431"/>
                <a:gd name="T37" fmla="*/ 1265 h 3409"/>
                <a:gd name="T38" fmla="*/ 355 w 3431"/>
                <a:gd name="T39" fmla="*/ 1343 h 3409"/>
                <a:gd name="T40" fmla="*/ 12 w 3431"/>
                <a:gd name="T41" fmla="*/ 1428 h 3409"/>
                <a:gd name="T42" fmla="*/ 59 w 3431"/>
                <a:gd name="T43" fmla="*/ 1561 h 3409"/>
                <a:gd name="T44" fmla="*/ 338 w 3431"/>
                <a:gd name="T45" fmla="*/ 1745 h 3409"/>
                <a:gd name="T46" fmla="*/ 412 w 3431"/>
                <a:gd name="T47" fmla="*/ 2174 h 3409"/>
                <a:gd name="T48" fmla="*/ 423 w 3431"/>
                <a:gd name="T49" fmla="*/ 2307 h 3409"/>
                <a:gd name="T50" fmla="*/ 229 w 3431"/>
                <a:gd name="T51" fmla="*/ 2620 h 3409"/>
                <a:gd name="T52" fmla="*/ 518 w 3431"/>
                <a:gd name="T53" fmla="*/ 2581 h 3409"/>
                <a:gd name="T54" fmla="*/ 696 w 3431"/>
                <a:gd name="T55" fmla="*/ 2655 h 3409"/>
                <a:gd name="T56" fmla="*/ 1070 w 3431"/>
                <a:gd name="T57" fmla="*/ 2946 h 3409"/>
                <a:gd name="T58" fmla="*/ 1048 w 3431"/>
                <a:gd name="T59" fmla="*/ 3175 h 3409"/>
                <a:gd name="T60" fmla="*/ 1259 w 3431"/>
                <a:gd name="T61" fmla="*/ 3325 h 3409"/>
                <a:gd name="T62" fmla="*/ 1454 w 3431"/>
                <a:gd name="T63" fmla="*/ 3082 h 3409"/>
                <a:gd name="T64" fmla="*/ 1898 w 3431"/>
                <a:gd name="T65" fmla="*/ 3094 h 3409"/>
                <a:gd name="T66" fmla="*/ 2053 w 3431"/>
                <a:gd name="T67" fmla="*/ 3101 h 3409"/>
                <a:gd name="T68" fmla="*/ 2340 w 3431"/>
                <a:gd name="T69" fmla="*/ 3344 h 3409"/>
                <a:gd name="T70" fmla="*/ 2337 w 3431"/>
                <a:gd name="T71" fmla="*/ 3046 h 3409"/>
                <a:gd name="T72" fmla="*/ 2442 w 3431"/>
                <a:gd name="T73" fmla="*/ 2899 h 3409"/>
                <a:gd name="T74" fmla="*/ 2799 w 3431"/>
                <a:gd name="T75" fmla="*/ 2579 h 3409"/>
                <a:gd name="T76" fmla="*/ 3024 w 3431"/>
                <a:gd name="T77" fmla="*/ 2641 h 3409"/>
                <a:gd name="T78" fmla="*/ 3196 w 3431"/>
                <a:gd name="T79" fmla="*/ 2452 h 3409"/>
                <a:gd name="T80" fmla="*/ 2987 w 3431"/>
                <a:gd name="T81" fmla="*/ 2256 h 3409"/>
                <a:gd name="T82" fmla="*/ 3093 w 3431"/>
                <a:gd name="T83" fmla="*/ 1768 h 3409"/>
                <a:gd name="T84" fmla="*/ 580 w 3431"/>
                <a:gd name="T85" fmla="*/ 1718 h 3409"/>
                <a:gd name="T86" fmla="*/ 2851 w 3431"/>
                <a:gd name="T87" fmla="*/ 1730 h 3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31" h="3409">
                  <a:moveTo>
                    <a:pt x="3093" y="1768"/>
                  </a:moveTo>
                  <a:cubicBezTo>
                    <a:pt x="3098" y="1741"/>
                    <a:pt x="3096" y="1713"/>
                    <a:pt x="3093" y="1685"/>
                  </a:cubicBezTo>
                  <a:cubicBezTo>
                    <a:pt x="3090" y="1653"/>
                    <a:pt x="3104" y="1639"/>
                    <a:pt x="3134" y="1631"/>
                  </a:cubicBezTo>
                  <a:cubicBezTo>
                    <a:pt x="3204" y="1613"/>
                    <a:pt x="3273" y="1594"/>
                    <a:pt x="3342" y="1574"/>
                  </a:cubicBezTo>
                  <a:cubicBezTo>
                    <a:pt x="3420" y="1553"/>
                    <a:pt x="3431" y="1535"/>
                    <a:pt x="3418" y="1457"/>
                  </a:cubicBezTo>
                  <a:cubicBezTo>
                    <a:pt x="3414" y="1436"/>
                    <a:pt x="3411" y="1415"/>
                    <a:pt x="3407" y="1394"/>
                  </a:cubicBezTo>
                  <a:cubicBezTo>
                    <a:pt x="3398" y="1346"/>
                    <a:pt x="3377" y="1329"/>
                    <a:pt x="3327" y="1331"/>
                  </a:cubicBezTo>
                  <a:cubicBezTo>
                    <a:pt x="3281" y="1333"/>
                    <a:pt x="3236" y="1339"/>
                    <a:pt x="3190" y="1341"/>
                  </a:cubicBezTo>
                  <a:cubicBezTo>
                    <a:pt x="3142" y="1344"/>
                    <a:pt x="3081" y="1362"/>
                    <a:pt x="3048" y="1341"/>
                  </a:cubicBezTo>
                  <a:cubicBezTo>
                    <a:pt x="3015" y="1319"/>
                    <a:pt x="3010" y="1255"/>
                    <a:pt x="2990" y="1210"/>
                  </a:cubicBezTo>
                  <a:cubicBezTo>
                    <a:pt x="2980" y="1186"/>
                    <a:pt x="2821" y="913"/>
                    <a:pt x="2802" y="885"/>
                  </a:cubicBezTo>
                  <a:cubicBezTo>
                    <a:pt x="2782" y="856"/>
                    <a:pt x="2759" y="829"/>
                    <a:pt x="2735" y="804"/>
                  </a:cubicBezTo>
                  <a:cubicBezTo>
                    <a:pt x="2716" y="785"/>
                    <a:pt x="2715" y="770"/>
                    <a:pt x="2731" y="749"/>
                  </a:cubicBezTo>
                  <a:cubicBezTo>
                    <a:pt x="2766" y="701"/>
                    <a:pt x="2799" y="651"/>
                    <a:pt x="2833" y="602"/>
                  </a:cubicBezTo>
                  <a:cubicBezTo>
                    <a:pt x="2914" y="484"/>
                    <a:pt x="2914" y="484"/>
                    <a:pt x="2803" y="392"/>
                  </a:cubicBezTo>
                  <a:cubicBezTo>
                    <a:pt x="2752" y="350"/>
                    <a:pt x="2725" y="351"/>
                    <a:pt x="2676" y="398"/>
                  </a:cubicBezTo>
                  <a:cubicBezTo>
                    <a:pt x="2621" y="453"/>
                    <a:pt x="2564" y="507"/>
                    <a:pt x="2510" y="563"/>
                  </a:cubicBezTo>
                  <a:cubicBezTo>
                    <a:pt x="2491" y="582"/>
                    <a:pt x="2476" y="583"/>
                    <a:pt x="2455" y="569"/>
                  </a:cubicBezTo>
                  <a:cubicBezTo>
                    <a:pt x="2423" y="548"/>
                    <a:pt x="2390" y="528"/>
                    <a:pt x="2355" y="511"/>
                  </a:cubicBezTo>
                  <a:cubicBezTo>
                    <a:pt x="2332" y="499"/>
                    <a:pt x="2048" y="390"/>
                    <a:pt x="1977" y="378"/>
                  </a:cubicBezTo>
                  <a:cubicBezTo>
                    <a:pt x="1956" y="375"/>
                    <a:pt x="1935" y="370"/>
                    <a:pt x="1914" y="369"/>
                  </a:cubicBezTo>
                  <a:cubicBezTo>
                    <a:pt x="1877" y="367"/>
                    <a:pt x="1860" y="348"/>
                    <a:pt x="1858" y="311"/>
                  </a:cubicBezTo>
                  <a:cubicBezTo>
                    <a:pt x="1854" y="253"/>
                    <a:pt x="1847" y="195"/>
                    <a:pt x="1843" y="138"/>
                  </a:cubicBezTo>
                  <a:cubicBezTo>
                    <a:pt x="1833" y="7"/>
                    <a:pt x="1825" y="0"/>
                    <a:pt x="1677" y="4"/>
                  </a:cubicBezTo>
                  <a:cubicBezTo>
                    <a:pt x="1621" y="5"/>
                    <a:pt x="1599" y="29"/>
                    <a:pt x="1594" y="86"/>
                  </a:cubicBezTo>
                  <a:cubicBezTo>
                    <a:pt x="1588" y="159"/>
                    <a:pt x="1580" y="232"/>
                    <a:pt x="1575" y="305"/>
                  </a:cubicBezTo>
                  <a:cubicBezTo>
                    <a:pt x="1572" y="345"/>
                    <a:pt x="1557" y="367"/>
                    <a:pt x="1514" y="369"/>
                  </a:cubicBezTo>
                  <a:cubicBezTo>
                    <a:pt x="1484" y="371"/>
                    <a:pt x="1454" y="379"/>
                    <a:pt x="1424" y="385"/>
                  </a:cubicBezTo>
                  <a:cubicBezTo>
                    <a:pt x="1398" y="391"/>
                    <a:pt x="1103" y="503"/>
                    <a:pt x="1062" y="519"/>
                  </a:cubicBezTo>
                  <a:cubicBezTo>
                    <a:pt x="1033" y="530"/>
                    <a:pt x="1007" y="548"/>
                    <a:pt x="982" y="565"/>
                  </a:cubicBezTo>
                  <a:cubicBezTo>
                    <a:pt x="958" y="582"/>
                    <a:pt x="941" y="582"/>
                    <a:pt x="920" y="559"/>
                  </a:cubicBezTo>
                  <a:cubicBezTo>
                    <a:pt x="881" y="518"/>
                    <a:pt x="840" y="479"/>
                    <a:pt x="800" y="439"/>
                  </a:cubicBezTo>
                  <a:cubicBezTo>
                    <a:pt x="692" y="332"/>
                    <a:pt x="688" y="331"/>
                    <a:pt x="574" y="433"/>
                  </a:cubicBezTo>
                  <a:cubicBezTo>
                    <a:pt x="534" y="469"/>
                    <a:pt x="529" y="496"/>
                    <a:pt x="558" y="541"/>
                  </a:cubicBezTo>
                  <a:cubicBezTo>
                    <a:pt x="589" y="588"/>
                    <a:pt x="622" y="634"/>
                    <a:pt x="655" y="681"/>
                  </a:cubicBezTo>
                  <a:cubicBezTo>
                    <a:pt x="719" y="774"/>
                    <a:pt x="719" y="774"/>
                    <a:pt x="649" y="859"/>
                  </a:cubicBezTo>
                  <a:cubicBezTo>
                    <a:pt x="642" y="867"/>
                    <a:pt x="634" y="875"/>
                    <a:pt x="629" y="884"/>
                  </a:cubicBezTo>
                  <a:cubicBezTo>
                    <a:pt x="613" y="913"/>
                    <a:pt x="453" y="1173"/>
                    <a:pt x="420" y="1265"/>
                  </a:cubicBezTo>
                  <a:cubicBezTo>
                    <a:pt x="415" y="1279"/>
                    <a:pt x="409" y="1294"/>
                    <a:pt x="405" y="1308"/>
                  </a:cubicBezTo>
                  <a:cubicBezTo>
                    <a:pt x="399" y="1336"/>
                    <a:pt x="382" y="1345"/>
                    <a:pt x="355" y="1343"/>
                  </a:cubicBezTo>
                  <a:cubicBezTo>
                    <a:pt x="288" y="1337"/>
                    <a:pt x="221" y="1332"/>
                    <a:pt x="154" y="1327"/>
                  </a:cubicBezTo>
                  <a:cubicBezTo>
                    <a:pt x="66" y="1319"/>
                    <a:pt x="23" y="1313"/>
                    <a:pt x="12" y="1428"/>
                  </a:cubicBezTo>
                  <a:cubicBezTo>
                    <a:pt x="11" y="1447"/>
                    <a:pt x="6" y="1465"/>
                    <a:pt x="4" y="1483"/>
                  </a:cubicBezTo>
                  <a:cubicBezTo>
                    <a:pt x="0" y="1524"/>
                    <a:pt x="18" y="1550"/>
                    <a:pt x="59" y="1561"/>
                  </a:cubicBezTo>
                  <a:cubicBezTo>
                    <a:pt x="116" y="1576"/>
                    <a:pt x="173" y="1593"/>
                    <a:pt x="231" y="1608"/>
                  </a:cubicBezTo>
                  <a:cubicBezTo>
                    <a:pt x="337" y="1638"/>
                    <a:pt x="337" y="1637"/>
                    <a:pt x="338" y="1745"/>
                  </a:cubicBezTo>
                  <a:cubicBezTo>
                    <a:pt x="338" y="1757"/>
                    <a:pt x="337" y="1769"/>
                    <a:pt x="338" y="1781"/>
                  </a:cubicBezTo>
                  <a:cubicBezTo>
                    <a:pt x="342" y="1812"/>
                    <a:pt x="392" y="2116"/>
                    <a:pt x="412" y="2174"/>
                  </a:cubicBezTo>
                  <a:cubicBezTo>
                    <a:pt x="421" y="2198"/>
                    <a:pt x="428" y="2223"/>
                    <a:pt x="440" y="2246"/>
                  </a:cubicBezTo>
                  <a:cubicBezTo>
                    <a:pt x="453" y="2273"/>
                    <a:pt x="448" y="2290"/>
                    <a:pt x="423" y="2307"/>
                  </a:cubicBezTo>
                  <a:cubicBezTo>
                    <a:pt x="372" y="2341"/>
                    <a:pt x="323" y="2378"/>
                    <a:pt x="273" y="2413"/>
                  </a:cubicBezTo>
                  <a:cubicBezTo>
                    <a:pt x="156" y="2497"/>
                    <a:pt x="156" y="2497"/>
                    <a:pt x="229" y="2620"/>
                  </a:cubicBezTo>
                  <a:cubicBezTo>
                    <a:pt x="261" y="2674"/>
                    <a:pt x="289" y="2684"/>
                    <a:pt x="347" y="2659"/>
                  </a:cubicBezTo>
                  <a:cubicBezTo>
                    <a:pt x="405" y="2634"/>
                    <a:pt x="461" y="2607"/>
                    <a:pt x="518" y="2581"/>
                  </a:cubicBezTo>
                  <a:cubicBezTo>
                    <a:pt x="601" y="2543"/>
                    <a:pt x="601" y="2543"/>
                    <a:pt x="657" y="2610"/>
                  </a:cubicBezTo>
                  <a:cubicBezTo>
                    <a:pt x="670" y="2626"/>
                    <a:pt x="682" y="2642"/>
                    <a:pt x="696" y="2655"/>
                  </a:cubicBezTo>
                  <a:cubicBezTo>
                    <a:pt x="717" y="2674"/>
                    <a:pt x="946" y="2875"/>
                    <a:pt x="1022" y="2919"/>
                  </a:cubicBezTo>
                  <a:cubicBezTo>
                    <a:pt x="1038" y="2928"/>
                    <a:pt x="1053" y="2938"/>
                    <a:pt x="1070" y="2946"/>
                  </a:cubicBezTo>
                  <a:cubicBezTo>
                    <a:pt x="1095" y="2958"/>
                    <a:pt x="1102" y="2975"/>
                    <a:pt x="1094" y="3002"/>
                  </a:cubicBezTo>
                  <a:cubicBezTo>
                    <a:pt x="1077" y="3059"/>
                    <a:pt x="1064" y="3117"/>
                    <a:pt x="1048" y="3175"/>
                  </a:cubicBezTo>
                  <a:cubicBezTo>
                    <a:pt x="1011" y="3317"/>
                    <a:pt x="1014" y="3324"/>
                    <a:pt x="1155" y="3369"/>
                  </a:cubicBezTo>
                  <a:cubicBezTo>
                    <a:pt x="1208" y="3386"/>
                    <a:pt x="1235" y="3375"/>
                    <a:pt x="1259" y="3325"/>
                  </a:cubicBezTo>
                  <a:cubicBezTo>
                    <a:pt x="1289" y="3263"/>
                    <a:pt x="1318" y="3200"/>
                    <a:pt x="1348" y="3139"/>
                  </a:cubicBezTo>
                  <a:cubicBezTo>
                    <a:pt x="1388" y="3057"/>
                    <a:pt x="1370" y="3066"/>
                    <a:pt x="1454" y="3082"/>
                  </a:cubicBezTo>
                  <a:cubicBezTo>
                    <a:pt x="1474" y="3085"/>
                    <a:pt x="1494" y="3090"/>
                    <a:pt x="1513" y="3091"/>
                  </a:cubicBezTo>
                  <a:cubicBezTo>
                    <a:pt x="1552" y="3093"/>
                    <a:pt x="1870" y="3098"/>
                    <a:pt x="1898" y="3094"/>
                  </a:cubicBezTo>
                  <a:cubicBezTo>
                    <a:pt x="1933" y="3089"/>
                    <a:pt x="1968" y="3084"/>
                    <a:pt x="2002" y="3076"/>
                  </a:cubicBezTo>
                  <a:cubicBezTo>
                    <a:pt x="2027" y="3070"/>
                    <a:pt x="2042" y="3077"/>
                    <a:pt x="2053" y="3101"/>
                  </a:cubicBezTo>
                  <a:cubicBezTo>
                    <a:pt x="2078" y="3155"/>
                    <a:pt x="2104" y="3209"/>
                    <a:pt x="2129" y="3262"/>
                  </a:cubicBezTo>
                  <a:cubicBezTo>
                    <a:pt x="2186" y="3381"/>
                    <a:pt x="2175" y="3409"/>
                    <a:pt x="2340" y="3344"/>
                  </a:cubicBezTo>
                  <a:cubicBezTo>
                    <a:pt x="2386" y="3325"/>
                    <a:pt x="2401" y="3299"/>
                    <a:pt x="2389" y="3250"/>
                  </a:cubicBezTo>
                  <a:cubicBezTo>
                    <a:pt x="2373" y="3182"/>
                    <a:pt x="2354" y="3114"/>
                    <a:pt x="2337" y="3046"/>
                  </a:cubicBezTo>
                  <a:cubicBezTo>
                    <a:pt x="2315" y="2957"/>
                    <a:pt x="2309" y="2976"/>
                    <a:pt x="2383" y="2934"/>
                  </a:cubicBezTo>
                  <a:cubicBezTo>
                    <a:pt x="2403" y="2923"/>
                    <a:pt x="2423" y="2912"/>
                    <a:pt x="2442" y="2899"/>
                  </a:cubicBezTo>
                  <a:cubicBezTo>
                    <a:pt x="2466" y="2882"/>
                    <a:pt x="2709" y="2682"/>
                    <a:pt x="2728" y="2663"/>
                  </a:cubicBezTo>
                  <a:cubicBezTo>
                    <a:pt x="2754" y="2637"/>
                    <a:pt x="2778" y="2609"/>
                    <a:pt x="2799" y="2579"/>
                  </a:cubicBezTo>
                  <a:cubicBezTo>
                    <a:pt x="2817" y="2554"/>
                    <a:pt x="2835" y="2553"/>
                    <a:pt x="2861" y="2566"/>
                  </a:cubicBezTo>
                  <a:cubicBezTo>
                    <a:pt x="2915" y="2592"/>
                    <a:pt x="2970" y="2616"/>
                    <a:pt x="3024" y="2641"/>
                  </a:cubicBezTo>
                  <a:cubicBezTo>
                    <a:pt x="3149" y="2699"/>
                    <a:pt x="3153" y="2698"/>
                    <a:pt x="3222" y="2576"/>
                  </a:cubicBezTo>
                  <a:cubicBezTo>
                    <a:pt x="3255" y="2517"/>
                    <a:pt x="3250" y="2490"/>
                    <a:pt x="3196" y="2452"/>
                  </a:cubicBezTo>
                  <a:cubicBezTo>
                    <a:pt x="3132" y="2406"/>
                    <a:pt x="3069" y="2360"/>
                    <a:pt x="3005" y="2316"/>
                  </a:cubicBezTo>
                  <a:cubicBezTo>
                    <a:pt x="2979" y="2299"/>
                    <a:pt x="2975" y="2283"/>
                    <a:pt x="2987" y="2256"/>
                  </a:cubicBezTo>
                  <a:cubicBezTo>
                    <a:pt x="3003" y="2222"/>
                    <a:pt x="3011" y="2186"/>
                    <a:pt x="3027" y="2153"/>
                  </a:cubicBezTo>
                  <a:cubicBezTo>
                    <a:pt x="3034" y="2140"/>
                    <a:pt x="3082" y="1820"/>
                    <a:pt x="3093" y="1768"/>
                  </a:cubicBezTo>
                  <a:close/>
                  <a:moveTo>
                    <a:pt x="1710" y="2866"/>
                  </a:moveTo>
                  <a:cubicBezTo>
                    <a:pt x="1071" y="2862"/>
                    <a:pt x="573" y="2357"/>
                    <a:pt x="580" y="1718"/>
                  </a:cubicBezTo>
                  <a:cubicBezTo>
                    <a:pt x="587" y="1079"/>
                    <a:pt x="1094" y="584"/>
                    <a:pt x="1733" y="594"/>
                  </a:cubicBezTo>
                  <a:cubicBezTo>
                    <a:pt x="2364" y="604"/>
                    <a:pt x="2852" y="1100"/>
                    <a:pt x="2851" y="1730"/>
                  </a:cubicBezTo>
                  <a:cubicBezTo>
                    <a:pt x="2851" y="2370"/>
                    <a:pt x="2349" y="2869"/>
                    <a:pt x="1710" y="28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p:cNvSpPr>
              <a:spLocks noEditPoints="1"/>
            </p:cNvSpPr>
            <p:nvPr/>
          </p:nvSpPr>
          <p:spPr bwMode="auto">
            <a:xfrm>
              <a:off x="4006609" y="1473750"/>
              <a:ext cx="396510" cy="398699"/>
            </a:xfrm>
            <a:custGeom>
              <a:avLst/>
              <a:gdLst>
                <a:gd name="T0" fmla="*/ 3102 w 3440"/>
                <a:gd name="T1" fmla="*/ 1768 h 3459"/>
                <a:gd name="T2" fmla="*/ 3351 w 3440"/>
                <a:gd name="T3" fmla="*/ 1574 h 3459"/>
                <a:gd name="T4" fmla="*/ 3336 w 3440"/>
                <a:gd name="T5" fmla="*/ 1331 h 3459"/>
                <a:gd name="T6" fmla="*/ 2999 w 3440"/>
                <a:gd name="T7" fmla="*/ 1210 h 3459"/>
                <a:gd name="T8" fmla="*/ 3205 w 3440"/>
                <a:gd name="T9" fmla="*/ 846 h 3459"/>
                <a:gd name="T10" fmla="*/ 2811 w 3440"/>
                <a:gd name="T11" fmla="*/ 885 h 3459"/>
                <a:gd name="T12" fmla="*/ 2842 w 3440"/>
                <a:gd name="T13" fmla="*/ 602 h 3459"/>
                <a:gd name="T14" fmla="*/ 2519 w 3440"/>
                <a:gd name="T15" fmla="*/ 563 h 3459"/>
                <a:gd name="T16" fmla="*/ 2342 w 3440"/>
                <a:gd name="T17" fmla="*/ 460 h 3459"/>
                <a:gd name="T18" fmla="*/ 2177 w 3440"/>
                <a:gd name="T19" fmla="*/ 138 h 3459"/>
                <a:gd name="T20" fmla="*/ 1923 w 3440"/>
                <a:gd name="T21" fmla="*/ 369 h 3459"/>
                <a:gd name="T22" fmla="*/ 1686 w 3440"/>
                <a:gd name="T23" fmla="*/ 4 h 3459"/>
                <a:gd name="T24" fmla="*/ 1523 w 3440"/>
                <a:gd name="T25" fmla="*/ 369 h 3459"/>
                <a:gd name="T26" fmla="*/ 1302 w 3440"/>
                <a:gd name="T27" fmla="*/ 196 h 3459"/>
                <a:gd name="T28" fmla="*/ 1103 w 3440"/>
                <a:gd name="T29" fmla="*/ 441 h 3459"/>
                <a:gd name="T30" fmla="*/ 929 w 3440"/>
                <a:gd name="T31" fmla="*/ 559 h 3459"/>
                <a:gd name="T32" fmla="*/ 567 w 3440"/>
                <a:gd name="T33" fmla="*/ 541 h 3459"/>
                <a:gd name="T34" fmla="*/ 638 w 3440"/>
                <a:gd name="T35" fmla="*/ 884 h 3459"/>
                <a:gd name="T36" fmla="*/ 245 w 3440"/>
                <a:gd name="T37" fmla="*/ 835 h 3459"/>
                <a:gd name="T38" fmla="*/ 380 w 3440"/>
                <a:gd name="T39" fmla="*/ 1115 h 3459"/>
                <a:gd name="T40" fmla="*/ 364 w 3440"/>
                <a:gd name="T41" fmla="*/ 1343 h 3459"/>
                <a:gd name="T42" fmla="*/ 13 w 3440"/>
                <a:gd name="T43" fmla="*/ 1483 h 3459"/>
                <a:gd name="T44" fmla="*/ 347 w 3440"/>
                <a:gd name="T45" fmla="*/ 1745 h 3459"/>
                <a:gd name="T46" fmla="*/ 141 w 3440"/>
                <a:gd name="T47" fmla="*/ 1879 h 3459"/>
                <a:gd name="T48" fmla="*/ 341 w 3440"/>
                <a:gd name="T49" fmla="*/ 2118 h 3459"/>
                <a:gd name="T50" fmla="*/ 432 w 3440"/>
                <a:gd name="T51" fmla="*/ 2307 h 3459"/>
                <a:gd name="T52" fmla="*/ 356 w 3440"/>
                <a:gd name="T53" fmla="*/ 2659 h 3459"/>
                <a:gd name="T54" fmla="*/ 705 w 3440"/>
                <a:gd name="T55" fmla="*/ 2655 h 3459"/>
                <a:gd name="T56" fmla="*/ 636 w 3440"/>
                <a:gd name="T57" fmla="*/ 3078 h 3459"/>
                <a:gd name="T58" fmla="*/ 1031 w 3440"/>
                <a:gd name="T59" fmla="*/ 2919 h 3459"/>
                <a:gd name="T60" fmla="*/ 1057 w 3440"/>
                <a:gd name="T61" fmla="*/ 3175 h 3459"/>
                <a:gd name="T62" fmla="*/ 1357 w 3440"/>
                <a:gd name="T63" fmla="*/ 3139 h 3459"/>
                <a:gd name="T64" fmla="*/ 1576 w 3440"/>
                <a:gd name="T65" fmla="*/ 3150 h 3459"/>
                <a:gd name="T66" fmla="*/ 1762 w 3440"/>
                <a:gd name="T67" fmla="*/ 3459 h 3459"/>
                <a:gd name="T68" fmla="*/ 1907 w 3440"/>
                <a:gd name="T69" fmla="*/ 3094 h 3459"/>
                <a:gd name="T70" fmla="*/ 2138 w 3440"/>
                <a:gd name="T71" fmla="*/ 3262 h 3459"/>
                <a:gd name="T72" fmla="*/ 2346 w 3440"/>
                <a:gd name="T73" fmla="*/ 3046 h 3459"/>
                <a:gd name="T74" fmla="*/ 2514 w 3440"/>
                <a:gd name="T75" fmla="*/ 2906 h 3459"/>
                <a:gd name="T76" fmla="*/ 2872 w 3440"/>
                <a:gd name="T77" fmla="*/ 2919 h 3459"/>
                <a:gd name="T78" fmla="*/ 2808 w 3440"/>
                <a:gd name="T79" fmla="*/ 2579 h 3459"/>
                <a:gd name="T80" fmla="*/ 3231 w 3440"/>
                <a:gd name="T81" fmla="*/ 2576 h 3459"/>
                <a:gd name="T82" fmla="*/ 2996 w 3440"/>
                <a:gd name="T83" fmla="*/ 2256 h 3459"/>
                <a:gd name="T84" fmla="*/ 3315 w 3440"/>
                <a:gd name="T85" fmla="*/ 2143 h 3459"/>
                <a:gd name="T86" fmla="*/ 3370 w 3440"/>
                <a:gd name="T87" fmla="*/ 1904 h 3459"/>
                <a:gd name="T88" fmla="*/ 1742 w 3440"/>
                <a:gd name="T89" fmla="*/ 594 h 3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40" h="3459">
                  <a:moveTo>
                    <a:pt x="3370" y="1904"/>
                  </a:moveTo>
                  <a:cubicBezTo>
                    <a:pt x="3301" y="1884"/>
                    <a:pt x="3232" y="1863"/>
                    <a:pt x="3162" y="1847"/>
                  </a:cubicBezTo>
                  <a:cubicBezTo>
                    <a:pt x="3116" y="1837"/>
                    <a:pt x="3091" y="1820"/>
                    <a:pt x="3102" y="1768"/>
                  </a:cubicBezTo>
                  <a:cubicBezTo>
                    <a:pt x="3107" y="1741"/>
                    <a:pt x="3105" y="1713"/>
                    <a:pt x="3102" y="1685"/>
                  </a:cubicBezTo>
                  <a:cubicBezTo>
                    <a:pt x="3099" y="1653"/>
                    <a:pt x="3113" y="1639"/>
                    <a:pt x="3143" y="1631"/>
                  </a:cubicBezTo>
                  <a:cubicBezTo>
                    <a:pt x="3213" y="1613"/>
                    <a:pt x="3282" y="1594"/>
                    <a:pt x="3351" y="1574"/>
                  </a:cubicBezTo>
                  <a:cubicBezTo>
                    <a:pt x="3429" y="1553"/>
                    <a:pt x="3440" y="1535"/>
                    <a:pt x="3427" y="1457"/>
                  </a:cubicBezTo>
                  <a:cubicBezTo>
                    <a:pt x="3423" y="1436"/>
                    <a:pt x="3420" y="1415"/>
                    <a:pt x="3416" y="1394"/>
                  </a:cubicBezTo>
                  <a:cubicBezTo>
                    <a:pt x="3407" y="1346"/>
                    <a:pt x="3386" y="1329"/>
                    <a:pt x="3336" y="1331"/>
                  </a:cubicBezTo>
                  <a:cubicBezTo>
                    <a:pt x="3290" y="1333"/>
                    <a:pt x="3245" y="1339"/>
                    <a:pt x="3199" y="1341"/>
                  </a:cubicBezTo>
                  <a:cubicBezTo>
                    <a:pt x="3151" y="1344"/>
                    <a:pt x="3090" y="1362"/>
                    <a:pt x="3057" y="1341"/>
                  </a:cubicBezTo>
                  <a:cubicBezTo>
                    <a:pt x="3024" y="1319"/>
                    <a:pt x="3019" y="1255"/>
                    <a:pt x="2999" y="1210"/>
                  </a:cubicBezTo>
                  <a:cubicBezTo>
                    <a:pt x="2989" y="1186"/>
                    <a:pt x="2994" y="1171"/>
                    <a:pt x="3015" y="1156"/>
                  </a:cubicBezTo>
                  <a:cubicBezTo>
                    <a:pt x="3064" y="1123"/>
                    <a:pt x="3113" y="1088"/>
                    <a:pt x="3161" y="1053"/>
                  </a:cubicBezTo>
                  <a:cubicBezTo>
                    <a:pt x="3278" y="970"/>
                    <a:pt x="3278" y="969"/>
                    <a:pt x="3205" y="846"/>
                  </a:cubicBezTo>
                  <a:cubicBezTo>
                    <a:pt x="3171" y="789"/>
                    <a:pt x="3148" y="781"/>
                    <a:pt x="3088" y="807"/>
                  </a:cubicBezTo>
                  <a:cubicBezTo>
                    <a:pt x="3018" y="838"/>
                    <a:pt x="2948" y="869"/>
                    <a:pt x="2879" y="903"/>
                  </a:cubicBezTo>
                  <a:cubicBezTo>
                    <a:pt x="2848" y="918"/>
                    <a:pt x="2830" y="913"/>
                    <a:pt x="2811" y="885"/>
                  </a:cubicBezTo>
                  <a:cubicBezTo>
                    <a:pt x="2791" y="856"/>
                    <a:pt x="2768" y="829"/>
                    <a:pt x="2744" y="804"/>
                  </a:cubicBezTo>
                  <a:cubicBezTo>
                    <a:pt x="2725" y="785"/>
                    <a:pt x="2724" y="770"/>
                    <a:pt x="2740" y="749"/>
                  </a:cubicBezTo>
                  <a:cubicBezTo>
                    <a:pt x="2775" y="701"/>
                    <a:pt x="2808" y="651"/>
                    <a:pt x="2842" y="602"/>
                  </a:cubicBezTo>
                  <a:cubicBezTo>
                    <a:pt x="2923" y="484"/>
                    <a:pt x="2923" y="484"/>
                    <a:pt x="2812" y="392"/>
                  </a:cubicBezTo>
                  <a:cubicBezTo>
                    <a:pt x="2761" y="350"/>
                    <a:pt x="2734" y="351"/>
                    <a:pt x="2685" y="398"/>
                  </a:cubicBezTo>
                  <a:cubicBezTo>
                    <a:pt x="2630" y="453"/>
                    <a:pt x="2573" y="507"/>
                    <a:pt x="2519" y="563"/>
                  </a:cubicBezTo>
                  <a:cubicBezTo>
                    <a:pt x="2500" y="582"/>
                    <a:pt x="2485" y="583"/>
                    <a:pt x="2464" y="569"/>
                  </a:cubicBezTo>
                  <a:cubicBezTo>
                    <a:pt x="2432" y="548"/>
                    <a:pt x="2399" y="528"/>
                    <a:pt x="2364" y="511"/>
                  </a:cubicBezTo>
                  <a:cubicBezTo>
                    <a:pt x="2341" y="499"/>
                    <a:pt x="2335" y="485"/>
                    <a:pt x="2342" y="460"/>
                  </a:cubicBezTo>
                  <a:cubicBezTo>
                    <a:pt x="2358" y="404"/>
                    <a:pt x="2371" y="347"/>
                    <a:pt x="2387" y="292"/>
                  </a:cubicBezTo>
                  <a:cubicBezTo>
                    <a:pt x="2429" y="139"/>
                    <a:pt x="2412" y="143"/>
                    <a:pt x="2274" y="96"/>
                  </a:cubicBezTo>
                  <a:cubicBezTo>
                    <a:pt x="2226" y="80"/>
                    <a:pt x="2199" y="93"/>
                    <a:pt x="2177" y="138"/>
                  </a:cubicBezTo>
                  <a:cubicBezTo>
                    <a:pt x="2146" y="200"/>
                    <a:pt x="2118" y="263"/>
                    <a:pt x="2088" y="325"/>
                  </a:cubicBezTo>
                  <a:cubicBezTo>
                    <a:pt x="2057" y="391"/>
                    <a:pt x="2057" y="390"/>
                    <a:pt x="1986" y="378"/>
                  </a:cubicBezTo>
                  <a:cubicBezTo>
                    <a:pt x="1965" y="375"/>
                    <a:pt x="1944" y="370"/>
                    <a:pt x="1923" y="369"/>
                  </a:cubicBezTo>
                  <a:cubicBezTo>
                    <a:pt x="1886" y="367"/>
                    <a:pt x="1869" y="348"/>
                    <a:pt x="1867" y="311"/>
                  </a:cubicBezTo>
                  <a:cubicBezTo>
                    <a:pt x="1863" y="253"/>
                    <a:pt x="1856" y="195"/>
                    <a:pt x="1852" y="138"/>
                  </a:cubicBezTo>
                  <a:cubicBezTo>
                    <a:pt x="1842" y="7"/>
                    <a:pt x="1834" y="0"/>
                    <a:pt x="1686" y="4"/>
                  </a:cubicBezTo>
                  <a:cubicBezTo>
                    <a:pt x="1630" y="5"/>
                    <a:pt x="1608" y="29"/>
                    <a:pt x="1603" y="86"/>
                  </a:cubicBezTo>
                  <a:cubicBezTo>
                    <a:pt x="1597" y="159"/>
                    <a:pt x="1589" y="232"/>
                    <a:pt x="1584" y="305"/>
                  </a:cubicBezTo>
                  <a:cubicBezTo>
                    <a:pt x="1581" y="345"/>
                    <a:pt x="1566" y="367"/>
                    <a:pt x="1523" y="369"/>
                  </a:cubicBezTo>
                  <a:cubicBezTo>
                    <a:pt x="1493" y="371"/>
                    <a:pt x="1463" y="379"/>
                    <a:pt x="1433" y="385"/>
                  </a:cubicBezTo>
                  <a:cubicBezTo>
                    <a:pt x="1407" y="391"/>
                    <a:pt x="1390" y="384"/>
                    <a:pt x="1378" y="358"/>
                  </a:cubicBezTo>
                  <a:cubicBezTo>
                    <a:pt x="1354" y="304"/>
                    <a:pt x="1327" y="250"/>
                    <a:pt x="1302" y="196"/>
                  </a:cubicBezTo>
                  <a:cubicBezTo>
                    <a:pt x="1241" y="68"/>
                    <a:pt x="1240" y="68"/>
                    <a:pt x="1105" y="119"/>
                  </a:cubicBezTo>
                  <a:cubicBezTo>
                    <a:pt x="1045" y="142"/>
                    <a:pt x="1032" y="166"/>
                    <a:pt x="1047" y="228"/>
                  </a:cubicBezTo>
                  <a:cubicBezTo>
                    <a:pt x="1065" y="299"/>
                    <a:pt x="1082" y="370"/>
                    <a:pt x="1103" y="441"/>
                  </a:cubicBezTo>
                  <a:cubicBezTo>
                    <a:pt x="1115" y="479"/>
                    <a:pt x="1112" y="503"/>
                    <a:pt x="1071" y="519"/>
                  </a:cubicBezTo>
                  <a:cubicBezTo>
                    <a:pt x="1042" y="530"/>
                    <a:pt x="1016" y="548"/>
                    <a:pt x="991" y="565"/>
                  </a:cubicBezTo>
                  <a:cubicBezTo>
                    <a:pt x="967" y="582"/>
                    <a:pt x="950" y="582"/>
                    <a:pt x="929" y="559"/>
                  </a:cubicBezTo>
                  <a:cubicBezTo>
                    <a:pt x="890" y="518"/>
                    <a:pt x="849" y="479"/>
                    <a:pt x="809" y="439"/>
                  </a:cubicBezTo>
                  <a:cubicBezTo>
                    <a:pt x="701" y="332"/>
                    <a:pt x="697" y="331"/>
                    <a:pt x="583" y="433"/>
                  </a:cubicBezTo>
                  <a:cubicBezTo>
                    <a:pt x="543" y="469"/>
                    <a:pt x="538" y="496"/>
                    <a:pt x="567" y="541"/>
                  </a:cubicBezTo>
                  <a:cubicBezTo>
                    <a:pt x="598" y="588"/>
                    <a:pt x="631" y="634"/>
                    <a:pt x="664" y="681"/>
                  </a:cubicBezTo>
                  <a:cubicBezTo>
                    <a:pt x="728" y="774"/>
                    <a:pt x="728" y="774"/>
                    <a:pt x="658" y="859"/>
                  </a:cubicBezTo>
                  <a:cubicBezTo>
                    <a:pt x="651" y="867"/>
                    <a:pt x="643" y="875"/>
                    <a:pt x="638" y="884"/>
                  </a:cubicBezTo>
                  <a:cubicBezTo>
                    <a:pt x="622" y="913"/>
                    <a:pt x="602" y="915"/>
                    <a:pt x="573" y="901"/>
                  </a:cubicBezTo>
                  <a:cubicBezTo>
                    <a:pt x="501" y="865"/>
                    <a:pt x="427" y="832"/>
                    <a:pt x="352" y="800"/>
                  </a:cubicBezTo>
                  <a:cubicBezTo>
                    <a:pt x="301" y="777"/>
                    <a:pt x="273" y="787"/>
                    <a:pt x="245" y="835"/>
                  </a:cubicBezTo>
                  <a:cubicBezTo>
                    <a:pt x="231" y="857"/>
                    <a:pt x="218" y="880"/>
                    <a:pt x="206" y="902"/>
                  </a:cubicBezTo>
                  <a:cubicBezTo>
                    <a:pt x="181" y="949"/>
                    <a:pt x="188" y="978"/>
                    <a:pt x="231" y="1009"/>
                  </a:cubicBezTo>
                  <a:cubicBezTo>
                    <a:pt x="280" y="1045"/>
                    <a:pt x="331" y="1080"/>
                    <a:pt x="380" y="1115"/>
                  </a:cubicBezTo>
                  <a:cubicBezTo>
                    <a:pt x="462" y="1173"/>
                    <a:pt x="462" y="1173"/>
                    <a:pt x="429" y="1265"/>
                  </a:cubicBezTo>
                  <a:cubicBezTo>
                    <a:pt x="424" y="1279"/>
                    <a:pt x="418" y="1294"/>
                    <a:pt x="414" y="1308"/>
                  </a:cubicBezTo>
                  <a:cubicBezTo>
                    <a:pt x="408" y="1336"/>
                    <a:pt x="391" y="1345"/>
                    <a:pt x="364" y="1343"/>
                  </a:cubicBezTo>
                  <a:cubicBezTo>
                    <a:pt x="297" y="1337"/>
                    <a:pt x="230" y="1332"/>
                    <a:pt x="163" y="1327"/>
                  </a:cubicBezTo>
                  <a:cubicBezTo>
                    <a:pt x="75" y="1319"/>
                    <a:pt x="32" y="1313"/>
                    <a:pt x="21" y="1428"/>
                  </a:cubicBezTo>
                  <a:cubicBezTo>
                    <a:pt x="20" y="1447"/>
                    <a:pt x="15" y="1465"/>
                    <a:pt x="13" y="1483"/>
                  </a:cubicBezTo>
                  <a:cubicBezTo>
                    <a:pt x="9" y="1524"/>
                    <a:pt x="27" y="1550"/>
                    <a:pt x="68" y="1561"/>
                  </a:cubicBezTo>
                  <a:cubicBezTo>
                    <a:pt x="125" y="1576"/>
                    <a:pt x="182" y="1593"/>
                    <a:pt x="240" y="1608"/>
                  </a:cubicBezTo>
                  <a:cubicBezTo>
                    <a:pt x="346" y="1638"/>
                    <a:pt x="346" y="1637"/>
                    <a:pt x="347" y="1745"/>
                  </a:cubicBezTo>
                  <a:cubicBezTo>
                    <a:pt x="347" y="1757"/>
                    <a:pt x="346" y="1769"/>
                    <a:pt x="347" y="1781"/>
                  </a:cubicBezTo>
                  <a:cubicBezTo>
                    <a:pt x="351" y="1812"/>
                    <a:pt x="337" y="1826"/>
                    <a:pt x="309" y="1833"/>
                  </a:cubicBezTo>
                  <a:cubicBezTo>
                    <a:pt x="252" y="1847"/>
                    <a:pt x="196" y="1863"/>
                    <a:pt x="141" y="1879"/>
                  </a:cubicBezTo>
                  <a:cubicBezTo>
                    <a:pt x="0" y="1917"/>
                    <a:pt x="0" y="1917"/>
                    <a:pt x="24" y="2060"/>
                  </a:cubicBezTo>
                  <a:cubicBezTo>
                    <a:pt x="35" y="2120"/>
                    <a:pt x="55" y="2139"/>
                    <a:pt x="117" y="2136"/>
                  </a:cubicBezTo>
                  <a:cubicBezTo>
                    <a:pt x="192" y="2132"/>
                    <a:pt x="266" y="2124"/>
                    <a:pt x="341" y="2118"/>
                  </a:cubicBezTo>
                  <a:cubicBezTo>
                    <a:pt x="401" y="2116"/>
                    <a:pt x="401" y="2116"/>
                    <a:pt x="421" y="2174"/>
                  </a:cubicBezTo>
                  <a:cubicBezTo>
                    <a:pt x="430" y="2198"/>
                    <a:pt x="437" y="2223"/>
                    <a:pt x="449" y="2246"/>
                  </a:cubicBezTo>
                  <a:cubicBezTo>
                    <a:pt x="462" y="2273"/>
                    <a:pt x="457" y="2290"/>
                    <a:pt x="432" y="2307"/>
                  </a:cubicBezTo>
                  <a:cubicBezTo>
                    <a:pt x="381" y="2341"/>
                    <a:pt x="332" y="2378"/>
                    <a:pt x="282" y="2413"/>
                  </a:cubicBezTo>
                  <a:cubicBezTo>
                    <a:pt x="165" y="2497"/>
                    <a:pt x="165" y="2497"/>
                    <a:pt x="238" y="2620"/>
                  </a:cubicBezTo>
                  <a:cubicBezTo>
                    <a:pt x="270" y="2674"/>
                    <a:pt x="298" y="2684"/>
                    <a:pt x="356" y="2659"/>
                  </a:cubicBezTo>
                  <a:cubicBezTo>
                    <a:pt x="414" y="2634"/>
                    <a:pt x="470" y="2607"/>
                    <a:pt x="527" y="2581"/>
                  </a:cubicBezTo>
                  <a:cubicBezTo>
                    <a:pt x="610" y="2543"/>
                    <a:pt x="610" y="2543"/>
                    <a:pt x="666" y="2610"/>
                  </a:cubicBezTo>
                  <a:cubicBezTo>
                    <a:pt x="679" y="2626"/>
                    <a:pt x="691" y="2642"/>
                    <a:pt x="705" y="2655"/>
                  </a:cubicBezTo>
                  <a:cubicBezTo>
                    <a:pt x="726" y="2674"/>
                    <a:pt x="723" y="2690"/>
                    <a:pt x="708" y="2711"/>
                  </a:cubicBezTo>
                  <a:cubicBezTo>
                    <a:pt x="672" y="2760"/>
                    <a:pt x="638" y="2811"/>
                    <a:pt x="604" y="2861"/>
                  </a:cubicBezTo>
                  <a:cubicBezTo>
                    <a:pt x="520" y="2982"/>
                    <a:pt x="521" y="2988"/>
                    <a:pt x="636" y="3078"/>
                  </a:cubicBezTo>
                  <a:cubicBezTo>
                    <a:pt x="681" y="3113"/>
                    <a:pt x="712" y="3112"/>
                    <a:pt x="753" y="3073"/>
                  </a:cubicBezTo>
                  <a:cubicBezTo>
                    <a:pt x="799" y="3028"/>
                    <a:pt x="843" y="2982"/>
                    <a:pt x="889" y="2937"/>
                  </a:cubicBezTo>
                  <a:cubicBezTo>
                    <a:pt x="954" y="2875"/>
                    <a:pt x="955" y="2875"/>
                    <a:pt x="1031" y="2919"/>
                  </a:cubicBezTo>
                  <a:cubicBezTo>
                    <a:pt x="1047" y="2928"/>
                    <a:pt x="1062" y="2938"/>
                    <a:pt x="1079" y="2946"/>
                  </a:cubicBezTo>
                  <a:cubicBezTo>
                    <a:pt x="1104" y="2958"/>
                    <a:pt x="1111" y="2975"/>
                    <a:pt x="1103" y="3002"/>
                  </a:cubicBezTo>
                  <a:cubicBezTo>
                    <a:pt x="1086" y="3059"/>
                    <a:pt x="1073" y="3117"/>
                    <a:pt x="1057" y="3175"/>
                  </a:cubicBezTo>
                  <a:cubicBezTo>
                    <a:pt x="1020" y="3317"/>
                    <a:pt x="1023" y="3324"/>
                    <a:pt x="1164" y="3369"/>
                  </a:cubicBezTo>
                  <a:cubicBezTo>
                    <a:pt x="1217" y="3386"/>
                    <a:pt x="1244" y="3375"/>
                    <a:pt x="1268" y="3325"/>
                  </a:cubicBezTo>
                  <a:cubicBezTo>
                    <a:pt x="1298" y="3263"/>
                    <a:pt x="1327" y="3200"/>
                    <a:pt x="1357" y="3139"/>
                  </a:cubicBezTo>
                  <a:cubicBezTo>
                    <a:pt x="1397" y="3057"/>
                    <a:pt x="1379" y="3066"/>
                    <a:pt x="1463" y="3082"/>
                  </a:cubicBezTo>
                  <a:cubicBezTo>
                    <a:pt x="1483" y="3085"/>
                    <a:pt x="1503" y="3090"/>
                    <a:pt x="1522" y="3091"/>
                  </a:cubicBezTo>
                  <a:cubicBezTo>
                    <a:pt x="1561" y="3093"/>
                    <a:pt x="1574" y="3114"/>
                    <a:pt x="1576" y="3150"/>
                  </a:cubicBezTo>
                  <a:cubicBezTo>
                    <a:pt x="1581" y="3227"/>
                    <a:pt x="1588" y="3303"/>
                    <a:pt x="1596" y="3379"/>
                  </a:cubicBezTo>
                  <a:cubicBezTo>
                    <a:pt x="1602" y="3441"/>
                    <a:pt x="1623" y="3458"/>
                    <a:pt x="1684" y="3459"/>
                  </a:cubicBezTo>
                  <a:cubicBezTo>
                    <a:pt x="1710" y="3459"/>
                    <a:pt x="1736" y="3459"/>
                    <a:pt x="1762" y="3459"/>
                  </a:cubicBezTo>
                  <a:cubicBezTo>
                    <a:pt x="1812" y="3458"/>
                    <a:pt x="1832" y="3441"/>
                    <a:pt x="1838" y="3392"/>
                  </a:cubicBezTo>
                  <a:cubicBezTo>
                    <a:pt x="1847" y="3309"/>
                    <a:pt x="1857" y="3225"/>
                    <a:pt x="1863" y="3141"/>
                  </a:cubicBezTo>
                  <a:cubicBezTo>
                    <a:pt x="1865" y="3110"/>
                    <a:pt x="1879" y="3098"/>
                    <a:pt x="1907" y="3094"/>
                  </a:cubicBezTo>
                  <a:cubicBezTo>
                    <a:pt x="1942" y="3089"/>
                    <a:pt x="1977" y="3084"/>
                    <a:pt x="2011" y="3076"/>
                  </a:cubicBezTo>
                  <a:cubicBezTo>
                    <a:pt x="2036" y="3070"/>
                    <a:pt x="2051" y="3077"/>
                    <a:pt x="2062" y="3101"/>
                  </a:cubicBezTo>
                  <a:cubicBezTo>
                    <a:pt x="2087" y="3155"/>
                    <a:pt x="2113" y="3209"/>
                    <a:pt x="2138" y="3262"/>
                  </a:cubicBezTo>
                  <a:cubicBezTo>
                    <a:pt x="2195" y="3381"/>
                    <a:pt x="2184" y="3409"/>
                    <a:pt x="2349" y="3344"/>
                  </a:cubicBezTo>
                  <a:cubicBezTo>
                    <a:pt x="2395" y="3325"/>
                    <a:pt x="2410" y="3299"/>
                    <a:pt x="2398" y="3250"/>
                  </a:cubicBezTo>
                  <a:cubicBezTo>
                    <a:pt x="2382" y="3182"/>
                    <a:pt x="2363" y="3114"/>
                    <a:pt x="2346" y="3046"/>
                  </a:cubicBezTo>
                  <a:cubicBezTo>
                    <a:pt x="2324" y="2957"/>
                    <a:pt x="2318" y="2976"/>
                    <a:pt x="2392" y="2934"/>
                  </a:cubicBezTo>
                  <a:cubicBezTo>
                    <a:pt x="2412" y="2923"/>
                    <a:pt x="2432" y="2912"/>
                    <a:pt x="2451" y="2899"/>
                  </a:cubicBezTo>
                  <a:cubicBezTo>
                    <a:pt x="2475" y="2882"/>
                    <a:pt x="2493" y="2883"/>
                    <a:pt x="2514" y="2906"/>
                  </a:cubicBezTo>
                  <a:cubicBezTo>
                    <a:pt x="2554" y="2948"/>
                    <a:pt x="2596" y="2988"/>
                    <a:pt x="2638" y="3028"/>
                  </a:cubicBezTo>
                  <a:cubicBezTo>
                    <a:pt x="2744" y="3133"/>
                    <a:pt x="2744" y="3133"/>
                    <a:pt x="2855" y="3038"/>
                  </a:cubicBezTo>
                  <a:cubicBezTo>
                    <a:pt x="2901" y="2998"/>
                    <a:pt x="2906" y="2970"/>
                    <a:pt x="2872" y="2919"/>
                  </a:cubicBezTo>
                  <a:cubicBezTo>
                    <a:pt x="2826" y="2852"/>
                    <a:pt x="2780" y="2785"/>
                    <a:pt x="2734" y="2719"/>
                  </a:cubicBezTo>
                  <a:cubicBezTo>
                    <a:pt x="2719" y="2698"/>
                    <a:pt x="2718" y="2682"/>
                    <a:pt x="2737" y="2663"/>
                  </a:cubicBezTo>
                  <a:cubicBezTo>
                    <a:pt x="2763" y="2637"/>
                    <a:pt x="2787" y="2609"/>
                    <a:pt x="2808" y="2579"/>
                  </a:cubicBezTo>
                  <a:cubicBezTo>
                    <a:pt x="2826" y="2554"/>
                    <a:pt x="2844" y="2553"/>
                    <a:pt x="2870" y="2566"/>
                  </a:cubicBezTo>
                  <a:cubicBezTo>
                    <a:pt x="2924" y="2592"/>
                    <a:pt x="2979" y="2616"/>
                    <a:pt x="3033" y="2641"/>
                  </a:cubicBezTo>
                  <a:cubicBezTo>
                    <a:pt x="3158" y="2699"/>
                    <a:pt x="3162" y="2698"/>
                    <a:pt x="3231" y="2576"/>
                  </a:cubicBezTo>
                  <a:cubicBezTo>
                    <a:pt x="3264" y="2517"/>
                    <a:pt x="3259" y="2490"/>
                    <a:pt x="3205" y="2452"/>
                  </a:cubicBezTo>
                  <a:cubicBezTo>
                    <a:pt x="3141" y="2406"/>
                    <a:pt x="3078" y="2360"/>
                    <a:pt x="3014" y="2316"/>
                  </a:cubicBezTo>
                  <a:cubicBezTo>
                    <a:pt x="2988" y="2299"/>
                    <a:pt x="2984" y="2283"/>
                    <a:pt x="2996" y="2256"/>
                  </a:cubicBezTo>
                  <a:cubicBezTo>
                    <a:pt x="3012" y="2222"/>
                    <a:pt x="3020" y="2186"/>
                    <a:pt x="3036" y="2153"/>
                  </a:cubicBezTo>
                  <a:cubicBezTo>
                    <a:pt x="3043" y="2140"/>
                    <a:pt x="3064" y="2124"/>
                    <a:pt x="3077" y="2124"/>
                  </a:cubicBezTo>
                  <a:cubicBezTo>
                    <a:pt x="3157" y="2128"/>
                    <a:pt x="3236" y="2135"/>
                    <a:pt x="3315" y="2143"/>
                  </a:cubicBezTo>
                  <a:cubicBezTo>
                    <a:pt x="3380" y="2149"/>
                    <a:pt x="3406" y="2131"/>
                    <a:pt x="3417" y="2067"/>
                  </a:cubicBezTo>
                  <a:cubicBezTo>
                    <a:pt x="3421" y="2045"/>
                    <a:pt x="3425" y="2022"/>
                    <a:pt x="3429" y="2000"/>
                  </a:cubicBezTo>
                  <a:cubicBezTo>
                    <a:pt x="3438" y="1945"/>
                    <a:pt x="3422" y="1919"/>
                    <a:pt x="3370" y="1904"/>
                  </a:cubicBezTo>
                  <a:close/>
                  <a:moveTo>
                    <a:pt x="1719" y="2866"/>
                  </a:moveTo>
                  <a:cubicBezTo>
                    <a:pt x="1080" y="2862"/>
                    <a:pt x="582" y="2357"/>
                    <a:pt x="589" y="1718"/>
                  </a:cubicBezTo>
                  <a:cubicBezTo>
                    <a:pt x="596" y="1079"/>
                    <a:pt x="1103" y="584"/>
                    <a:pt x="1742" y="594"/>
                  </a:cubicBezTo>
                  <a:cubicBezTo>
                    <a:pt x="2373" y="604"/>
                    <a:pt x="2861" y="1100"/>
                    <a:pt x="2860" y="1730"/>
                  </a:cubicBezTo>
                  <a:cubicBezTo>
                    <a:pt x="2860" y="2370"/>
                    <a:pt x="2358" y="2869"/>
                    <a:pt x="1719" y="28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164" y="1833804"/>
            <a:ext cx="2684051" cy="1622662"/>
          </a:xfrm>
          <a:prstGeom prst="rect">
            <a:avLst/>
          </a:prstGeom>
          <a:ln>
            <a:noFill/>
          </a:ln>
          <a:effectLst>
            <a:outerShdw blurRad="292100" dist="139700" dir="2700000" algn="tl" rotWithShape="0">
              <a:srgbClr val="333333">
                <a:alpha val="65000"/>
              </a:srgbClr>
            </a:outerShdw>
          </a:effectLst>
        </p:spPr>
      </p:pic>
      <p:cxnSp>
        <p:nvCxnSpPr>
          <p:cNvPr id="19" name="Straight Connector 18"/>
          <p:cNvCxnSpPr/>
          <p:nvPr/>
        </p:nvCxnSpPr>
        <p:spPr>
          <a:xfrm>
            <a:off x="3202745" y="1167596"/>
            <a:ext cx="0" cy="3385354"/>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65370" y="3716468"/>
            <a:ext cx="1867638" cy="646331"/>
          </a:xfrm>
          <a:prstGeom prst="rect">
            <a:avLst/>
          </a:prstGeom>
          <a:noFill/>
        </p:spPr>
        <p:txBody>
          <a:bodyPr wrap="square" rtlCol="0">
            <a:spAutoFit/>
          </a:bodyPr>
          <a:lstStyle/>
          <a:p>
            <a:pPr algn="ctr"/>
            <a:r>
              <a:rPr lang="en-US" b="1" dirty="0" smtClean="0">
                <a:solidFill>
                  <a:schemeClr val="accent1">
                    <a:lumMod val="75000"/>
                  </a:schemeClr>
                </a:solidFill>
                <a:latin typeface="Arial" charset="0"/>
                <a:ea typeface="Arial" charset="0"/>
                <a:cs typeface="Arial" charset="0"/>
              </a:rPr>
              <a:t>Apps working </a:t>
            </a:r>
          </a:p>
          <a:p>
            <a:pPr algn="ctr"/>
            <a:r>
              <a:rPr lang="en-US" b="1" dirty="0" smtClean="0">
                <a:solidFill>
                  <a:schemeClr val="accent1">
                    <a:lumMod val="75000"/>
                  </a:schemeClr>
                </a:solidFill>
                <a:latin typeface="Arial" charset="0"/>
                <a:ea typeface="Arial" charset="0"/>
                <a:cs typeface="Arial" charset="0"/>
              </a:rPr>
              <a:t>anywhere</a:t>
            </a:r>
            <a:endParaRPr lang="en-US" b="1" dirty="0">
              <a:solidFill>
                <a:schemeClr val="accent1">
                  <a:lumMod val="75000"/>
                </a:schemeClr>
              </a:solidFill>
              <a:latin typeface="Arial" charset="0"/>
              <a:ea typeface="Arial" charset="0"/>
              <a:cs typeface="Arial" charset="0"/>
            </a:endParaRPr>
          </a:p>
        </p:txBody>
      </p:sp>
      <p:grpSp>
        <p:nvGrpSpPr>
          <p:cNvPr id="10" name="Group 9"/>
          <p:cNvGrpSpPr/>
          <p:nvPr/>
        </p:nvGrpSpPr>
        <p:grpSpPr>
          <a:xfrm>
            <a:off x="3352800" y="3943351"/>
            <a:ext cx="5334000" cy="890316"/>
            <a:chOff x="3352800" y="3943351"/>
            <a:chExt cx="5334000" cy="890316"/>
          </a:xfrm>
        </p:grpSpPr>
        <p:sp>
          <p:nvSpPr>
            <p:cNvPr id="23" name="Content Placeholder 2"/>
            <p:cNvSpPr txBox="1">
              <a:spLocks/>
            </p:cNvSpPr>
            <p:nvPr/>
          </p:nvSpPr>
          <p:spPr>
            <a:xfrm>
              <a:off x="4798623" y="4095886"/>
              <a:ext cx="3650110" cy="646155"/>
            </a:xfrm>
            <a:prstGeom prst="rect">
              <a:avLst/>
            </a:prstGeom>
          </p:spPr>
          <p:txBody>
            <a:bodyPr vert="horz" lIns="91440" tIns="45720" rIns="91440" bIns="45720" rtlCol="0">
              <a:noAutofit/>
            </a:bodyPr>
            <a:lstStyle>
              <a:lvl1pPr marL="173038" indent="-173038" algn="l" defTabSz="914400" rtl="0" eaLnBrk="1" latinLnBrk="0" hangingPunct="1">
                <a:spcBef>
                  <a:spcPts val="0"/>
                </a:spcBef>
                <a:spcAft>
                  <a:spcPts val="600"/>
                </a:spcAft>
                <a:buClr>
                  <a:schemeClr val="tx1"/>
                </a:buClr>
                <a:buSzPct val="85000"/>
                <a:buFont typeface="Arial" charset="0"/>
                <a:buChar char="•"/>
                <a:tabLst/>
                <a:defRPr sz="2400" kern="1200">
                  <a:solidFill>
                    <a:schemeClr val="tx1"/>
                  </a:solidFill>
                  <a:latin typeface="Arial" charset="0"/>
                  <a:ea typeface="Arial" charset="0"/>
                  <a:cs typeface="Arial" charset="0"/>
                </a:defRPr>
              </a:lvl1pPr>
              <a:lvl2pPr marL="457200" indent="-173038" algn="l" defTabSz="914400" rtl="0" eaLnBrk="1" latinLnBrk="0" hangingPunct="1">
                <a:spcBef>
                  <a:spcPts val="0"/>
                </a:spcBef>
                <a:spcAft>
                  <a:spcPts val="600"/>
                </a:spcAft>
                <a:buClr>
                  <a:schemeClr val="tx1"/>
                </a:buClr>
                <a:buSzPct val="85000"/>
                <a:buFont typeface="Arial" charset="0"/>
                <a:buChar char="•"/>
                <a:tabLst/>
                <a:defRPr sz="2000" kern="1200">
                  <a:solidFill>
                    <a:schemeClr val="tx1"/>
                  </a:solidFill>
                  <a:latin typeface="Arial" charset="0"/>
                  <a:ea typeface="Arial" charset="0"/>
                  <a:cs typeface="Arial" charset="0"/>
                </a:defRPr>
              </a:lvl2pPr>
              <a:lvl3pPr marL="741363" indent="-173038" algn="l" defTabSz="914400" rtl="0" eaLnBrk="1" latinLnBrk="0" hangingPunct="1">
                <a:spcBef>
                  <a:spcPts val="0"/>
                </a:spcBef>
                <a:spcAft>
                  <a:spcPts val="600"/>
                </a:spcAft>
                <a:buClr>
                  <a:schemeClr val="tx1"/>
                </a:buClr>
                <a:buSzPct val="85000"/>
                <a:buFont typeface="Arial" charset="0"/>
                <a:buChar char="•"/>
                <a:tabLst/>
                <a:defRPr sz="1800" kern="1200">
                  <a:solidFill>
                    <a:schemeClr val="tx1"/>
                  </a:solidFill>
                  <a:latin typeface="Arial" charset="0"/>
                  <a:ea typeface="Arial" charset="0"/>
                  <a:cs typeface="Arial" charset="0"/>
                </a:defRPr>
              </a:lvl3pPr>
              <a:lvl4pPr marL="1031875"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4pPr>
              <a:lvl5pPr marL="1316038"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600"/>
                </a:spcAft>
                <a:buNone/>
              </a:pPr>
              <a:r>
                <a:rPr lang="en-US" sz="1800" dirty="0"/>
                <a:t>Manage all performance test assets and trends reporting</a:t>
              </a:r>
            </a:p>
          </p:txBody>
        </p:sp>
        <p:grpSp>
          <p:nvGrpSpPr>
            <p:cNvPr id="24" name="Group 23"/>
            <p:cNvGrpSpPr/>
            <p:nvPr/>
          </p:nvGrpSpPr>
          <p:grpSpPr>
            <a:xfrm>
              <a:off x="3637733" y="4006668"/>
              <a:ext cx="828203" cy="826999"/>
              <a:chOff x="-546100" y="3603537"/>
              <a:chExt cx="1092200" cy="1090612"/>
            </a:xfrm>
            <a:solidFill>
              <a:schemeClr val="accent1"/>
            </a:solidFill>
          </p:grpSpPr>
          <p:sp>
            <p:nvSpPr>
              <p:cNvPr id="25" name="Freeform 18"/>
              <p:cNvSpPr>
                <a:spLocks noEditPoints="1"/>
              </p:cNvSpPr>
              <p:nvPr/>
            </p:nvSpPr>
            <p:spPr bwMode="auto">
              <a:xfrm>
                <a:off x="-155150" y="3989725"/>
                <a:ext cx="315065" cy="315062"/>
              </a:xfrm>
              <a:custGeom>
                <a:avLst/>
                <a:gdLst>
                  <a:gd name="T0" fmla="*/ 55 w 111"/>
                  <a:gd name="T1" fmla="*/ 0 h 111"/>
                  <a:gd name="T2" fmla="*/ 0 w 111"/>
                  <a:gd name="T3" fmla="*/ 56 h 111"/>
                  <a:gd name="T4" fmla="*/ 55 w 111"/>
                  <a:gd name="T5" fmla="*/ 111 h 111"/>
                  <a:gd name="T6" fmla="*/ 111 w 111"/>
                  <a:gd name="T7" fmla="*/ 56 h 111"/>
                  <a:gd name="T8" fmla="*/ 55 w 111"/>
                  <a:gd name="T9" fmla="*/ 0 h 111"/>
                  <a:gd name="T10" fmla="*/ 55 w 111"/>
                  <a:gd name="T11" fmla="*/ 78 h 111"/>
                  <a:gd name="T12" fmla="*/ 33 w 111"/>
                  <a:gd name="T13" fmla="*/ 56 h 111"/>
                  <a:gd name="T14" fmla="*/ 55 w 111"/>
                  <a:gd name="T15" fmla="*/ 34 h 111"/>
                  <a:gd name="T16" fmla="*/ 78 w 111"/>
                  <a:gd name="T17" fmla="*/ 56 h 111"/>
                  <a:gd name="T18" fmla="*/ 55 w 111"/>
                  <a:gd name="T19" fmla="*/ 7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55" y="0"/>
                    </a:moveTo>
                    <a:cubicBezTo>
                      <a:pt x="25" y="0"/>
                      <a:pt x="0" y="25"/>
                      <a:pt x="0" y="56"/>
                    </a:cubicBezTo>
                    <a:cubicBezTo>
                      <a:pt x="0" y="86"/>
                      <a:pt x="25" y="111"/>
                      <a:pt x="55" y="111"/>
                    </a:cubicBezTo>
                    <a:cubicBezTo>
                      <a:pt x="86" y="111"/>
                      <a:pt x="111" y="86"/>
                      <a:pt x="111" y="56"/>
                    </a:cubicBezTo>
                    <a:cubicBezTo>
                      <a:pt x="111" y="25"/>
                      <a:pt x="86" y="0"/>
                      <a:pt x="55" y="0"/>
                    </a:cubicBezTo>
                    <a:close/>
                    <a:moveTo>
                      <a:pt x="55" y="78"/>
                    </a:moveTo>
                    <a:cubicBezTo>
                      <a:pt x="43" y="78"/>
                      <a:pt x="33" y="68"/>
                      <a:pt x="33" y="56"/>
                    </a:cubicBezTo>
                    <a:cubicBezTo>
                      <a:pt x="33" y="43"/>
                      <a:pt x="43" y="34"/>
                      <a:pt x="55" y="34"/>
                    </a:cubicBezTo>
                    <a:cubicBezTo>
                      <a:pt x="68" y="34"/>
                      <a:pt x="78" y="43"/>
                      <a:pt x="78" y="56"/>
                    </a:cubicBezTo>
                    <a:cubicBezTo>
                      <a:pt x="78" y="68"/>
                      <a:pt x="68" y="78"/>
                      <a:pt x="5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p:cNvSpPr>
                <a:spLocks/>
              </p:cNvSpPr>
              <p:nvPr/>
            </p:nvSpPr>
            <p:spPr bwMode="auto">
              <a:xfrm>
                <a:off x="-128587" y="3603537"/>
                <a:ext cx="261938" cy="333375"/>
              </a:xfrm>
              <a:custGeom>
                <a:avLst/>
                <a:gdLst>
                  <a:gd name="T0" fmla="*/ 25 w 69"/>
                  <a:gd name="T1" fmla="*/ 5 h 88"/>
                  <a:gd name="T2" fmla="*/ 25 w 69"/>
                  <a:gd name="T3" fmla="*/ 54 h 88"/>
                  <a:gd name="T4" fmla="*/ 14 w 69"/>
                  <a:gd name="T5" fmla="*/ 42 h 88"/>
                  <a:gd name="T6" fmla="*/ 6 w 69"/>
                  <a:gd name="T7" fmla="*/ 42 h 88"/>
                  <a:gd name="T8" fmla="*/ 3 w 69"/>
                  <a:gd name="T9" fmla="*/ 45 h 88"/>
                  <a:gd name="T10" fmla="*/ 2 w 69"/>
                  <a:gd name="T11" fmla="*/ 53 h 88"/>
                  <a:gd name="T12" fmla="*/ 35 w 69"/>
                  <a:gd name="T13" fmla="*/ 88 h 88"/>
                  <a:gd name="T14" fmla="*/ 67 w 69"/>
                  <a:gd name="T15" fmla="*/ 53 h 88"/>
                  <a:gd name="T16" fmla="*/ 66 w 69"/>
                  <a:gd name="T17" fmla="*/ 45 h 88"/>
                  <a:gd name="T18" fmla="*/ 63 w 69"/>
                  <a:gd name="T19" fmla="*/ 42 h 88"/>
                  <a:gd name="T20" fmla="*/ 55 w 69"/>
                  <a:gd name="T21" fmla="*/ 42 h 88"/>
                  <a:gd name="T22" fmla="*/ 45 w 69"/>
                  <a:gd name="T23" fmla="*/ 54 h 88"/>
                  <a:gd name="T24" fmla="*/ 45 w 69"/>
                  <a:gd name="T25" fmla="*/ 5 h 88"/>
                  <a:gd name="T26" fmla="*/ 40 w 69"/>
                  <a:gd name="T27" fmla="*/ 0 h 88"/>
                  <a:gd name="T28" fmla="*/ 30 w 69"/>
                  <a:gd name="T29" fmla="*/ 0 h 88"/>
                  <a:gd name="T30" fmla="*/ 25 w 69"/>
                  <a:gd name="T31" fmla="*/ 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88">
                    <a:moveTo>
                      <a:pt x="25" y="5"/>
                    </a:moveTo>
                    <a:cubicBezTo>
                      <a:pt x="25" y="54"/>
                      <a:pt x="25" y="54"/>
                      <a:pt x="25" y="54"/>
                    </a:cubicBezTo>
                    <a:cubicBezTo>
                      <a:pt x="20" y="50"/>
                      <a:pt x="16" y="45"/>
                      <a:pt x="14" y="42"/>
                    </a:cubicBezTo>
                    <a:cubicBezTo>
                      <a:pt x="12" y="40"/>
                      <a:pt x="8" y="40"/>
                      <a:pt x="6" y="42"/>
                    </a:cubicBezTo>
                    <a:cubicBezTo>
                      <a:pt x="3" y="45"/>
                      <a:pt x="3" y="45"/>
                      <a:pt x="3" y="45"/>
                    </a:cubicBezTo>
                    <a:cubicBezTo>
                      <a:pt x="0" y="47"/>
                      <a:pt x="0" y="51"/>
                      <a:pt x="2" y="53"/>
                    </a:cubicBezTo>
                    <a:cubicBezTo>
                      <a:pt x="35" y="88"/>
                      <a:pt x="35" y="88"/>
                      <a:pt x="35" y="88"/>
                    </a:cubicBezTo>
                    <a:cubicBezTo>
                      <a:pt x="67" y="53"/>
                      <a:pt x="67" y="53"/>
                      <a:pt x="67" y="53"/>
                    </a:cubicBezTo>
                    <a:cubicBezTo>
                      <a:pt x="69" y="51"/>
                      <a:pt x="69" y="47"/>
                      <a:pt x="66" y="45"/>
                    </a:cubicBezTo>
                    <a:cubicBezTo>
                      <a:pt x="63" y="42"/>
                      <a:pt x="63" y="42"/>
                      <a:pt x="63" y="42"/>
                    </a:cubicBezTo>
                    <a:cubicBezTo>
                      <a:pt x="60" y="40"/>
                      <a:pt x="57" y="40"/>
                      <a:pt x="55" y="42"/>
                    </a:cubicBezTo>
                    <a:cubicBezTo>
                      <a:pt x="52" y="46"/>
                      <a:pt x="49" y="50"/>
                      <a:pt x="45" y="54"/>
                    </a:cubicBezTo>
                    <a:cubicBezTo>
                      <a:pt x="45" y="5"/>
                      <a:pt x="45" y="5"/>
                      <a:pt x="45" y="5"/>
                    </a:cubicBezTo>
                    <a:cubicBezTo>
                      <a:pt x="45" y="2"/>
                      <a:pt x="43" y="0"/>
                      <a:pt x="40" y="0"/>
                    </a:cubicBezTo>
                    <a:cubicBezTo>
                      <a:pt x="30" y="0"/>
                      <a:pt x="30" y="0"/>
                      <a:pt x="30" y="0"/>
                    </a:cubicBezTo>
                    <a:cubicBezTo>
                      <a:pt x="27" y="0"/>
                      <a:pt x="25" y="2"/>
                      <a:pt x="2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p:cNvSpPr>
                <a:spLocks/>
              </p:cNvSpPr>
              <p:nvPr/>
            </p:nvSpPr>
            <p:spPr bwMode="auto">
              <a:xfrm>
                <a:off x="-128587" y="4357599"/>
                <a:ext cx="261938" cy="336550"/>
              </a:xfrm>
              <a:custGeom>
                <a:avLst/>
                <a:gdLst>
                  <a:gd name="T0" fmla="*/ 44 w 69"/>
                  <a:gd name="T1" fmla="*/ 83 h 89"/>
                  <a:gd name="T2" fmla="*/ 44 w 69"/>
                  <a:gd name="T3" fmla="*/ 34 h 89"/>
                  <a:gd name="T4" fmla="*/ 55 w 69"/>
                  <a:gd name="T5" fmla="*/ 46 h 89"/>
                  <a:gd name="T6" fmla="*/ 63 w 69"/>
                  <a:gd name="T7" fmla="*/ 46 h 89"/>
                  <a:gd name="T8" fmla="*/ 66 w 69"/>
                  <a:gd name="T9" fmla="*/ 43 h 89"/>
                  <a:gd name="T10" fmla="*/ 67 w 69"/>
                  <a:gd name="T11" fmla="*/ 35 h 89"/>
                  <a:gd name="T12" fmla="*/ 34 w 69"/>
                  <a:gd name="T13" fmla="*/ 0 h 89"/>
                  <a:gd name="T14" fmla="*/ 2 w 69"/>
                  <a:gd name="T15" fmla="*/ 35 h 89"/>
                  <a:gd name="T16" fmla="*/ 3 w 69"/>
                  <a:gd name="T17" fmla="*/ 43 h 89"/>
                  <a:gd name="T18" fmla="*/ 6 w 69"/>
                  <a:gd name="T19" fmla="*/ 46 h 89"/>
                  <a:gd name="T20" fmla="*/ 14 w 69"/>
                  <a:gd name="T21" fmla="*/ 46 h 89"/>
                  <a:gd name="T22" fmla="*/ 24 w 69"/>
                  <a:gd name="T23" fmla="*/ 34 h 89"/>
                  <a:gd name="T24" fmla="*/ 24 w 69"/>
                  <a:gd name="T25" fmla="*/ 83 h 89"/>
                  <a:gd name="T26" fmla="*/ 29 w 69"/>
                  <a:gd name="T27" fmla="*/ 89 h 89"/>
                  <a:gd name="T28" fmla="*/ 39 w 69"/>
                  <a:gd name="T29" fmla="*/ 89 h 89"/>
                  <a:gd name="T30" fmla="*/ 44 w 69"/>
                  <a:gd name="T31" fmla="*/ 8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89">
                    <a:moveTo>
                      <a:pt x="44" y="83"/>
                    </a:moveTo>
                    <a:cubicBezTo>
                      <a:pt x="44" y="34"/>
                      <a:pt x="44" y="34"/>
                      <a:pt x="44" y="34"/>
                    </a:cubicBezTo>
                    <a:cubicBezTo>
                      <a:pt x="49" y="38"/>
                      <a:pt x="53" y="43"/>
                      <a:pt x="55" y="46"/>
                    </a:cubicBezTo>
                    <a:cubicBezTo>
                      <a:pt x="57" y="48"/>
                      <a:pt x="61" y="48"/>
                      <a:pt x="63" y="46"/>
                    </a:cubicBezTo>
                    <a:cubicBezTo>
                      <a:pt x="66" y="43"/>
                      <a:pt x="66" y="43"/>
                      <a:pt x="66" y="43"/>
                    </a:cubicBezTo>
                    <a:cubicBezTo>
                      <a:pt x="69" y="41"/>
                      <a:pt x="69" y="38"/>
                      <a:pt x="67" y="35"/>
                    </a:cubicBezTo>
                    <a:cubicBezTo>
                      <a:pt x="34" y="0"/>
                      <a:pt x="34" y="0"/>
                      <a:pt x="34" y="0"/>
                    </a:cubicBezTo>
                    <a:cubicBezTo>
                      <a:pt x="2" y="35"/>
                      <a:pt x="2" y="35"/>
                      <a:pt x="2" y="35"/>
                    </a:cubicBezTo>
                    <a:cubicBezTo>
                      <a:pt x="0" y="38"/>
                      <a:pt x="0" y="41"/>
                      <a:pt x="3" y="43"/>
                    </a:cubicBezTo>
                    <a:cubicBezTo>
                      <a:pt x="6" y="46"/>
                      <a:pt x="6" y="46"/>
                      <a:pt x="6" y="46"/>
                    </a:cubicBezTo>
                    <a:cubicBezTo>
                      <a:pt x="9" y="48"/>
                      <a:pt x="12" y="48"/>
                      <a:pt x="14" y="46"/>
                    </a:cubicBezTo>
                    <a:cubicBezTo>
                      <a:pt x="16" y="43"/>
                      <a:pt x="20" y="38"/>
                      <a:pt x="24" y="34"/>
                    </a:cubicBezTo>
                    <a:cubicBezTo>
                      <a:pt x="24" y="83"/>
                      <a:pt x="24" y="83"/>
                      <a:pt x="24" y="83"/>
                    </a:cubicBezTo>
                    <a:cubicBezTo>
                      <a:pt x="24" y="86"/>
                      <a:pt x="26" y="89"/>
                      <a:pt x="29" y="89"/>
                    </a:cubicBezTo>
                    <a:cubicBezTo>
                      <a:pt x="39" y="89"/>
                      <a:pt x="39" y="89"/>
                      <a:pt x="39" y="89"/>
                    </a:cubicBezTo>
                    <a:cubicBezTo>
                      <a:pt x="42" y="89"/>
                      <a:pt x="44" y="86"/>
                      <a:pt x="44"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p:cNvSpPr>
                <a:spLocks/>
              </p:cNvSpPr>
              <p:nvPr/>
            </p:nvSpPr>
            <p:spPr bwMode="auto">
              <a:xfrm>
                <a:off x="-546100" y="4016287"/>
                <a:ext cx="338138" cy="261937"/>
              </a:xfrm>
              <a:custGeom>
                <a:avLst/>
                <a:gdLst>
                  <a:gd name="T0" fmla="*/ 6 w 89"/>
                  <a:gd name="T1" fmla="*/ 45 h 69"/>
                  <a:gd name="T2" fmla="*/ 55 w 89"/>
                  <a:gd name="T3" fmla="*/ 45 h 69"/>
                  <a:gd name="T4" fmla="*/ 43 w 89"/>
                  <a:gd name="T5" fmla="*/ 56 h 69"/>
                  <a:gd name="T6" fmla="*/ 43 w 89"/>
                  <a:gd name="T7" fmla="*/ 63 h 69"/>
                  <a:gd name="T8" fmla="*/ 46 w 89"/>
                  <a:gd name="T9" fmla="*/ 67 h 69"/>
                  <a:gd name="T10" fmla="*/ 54 w 89"/>
                  <a:gd name="T11" fmla="*/ 67 h 69"/>
                  <a:gd name="T12" fmla="*/ 89 w 89"/>
                  <a:gd name="T13" fmla="*/ 34 h 69"/>
                  <a:gd name="T14" fmla="*/ 54 w 89"/>
                  <a:gd name="T15" fmla="*/ 2 h 69"/>
                  <a:gd name="T16" fmla="*/ 46 w 89"/>
                  <a:gd name="T17" fmla="*/ 3 h 69"/>
                  <a:gd name="T18" fmla="*/ 43 w 89"/>
                  <a:gd name="T19" fmla="*/ 6 h 69"/>
                  <a:gd name="T20" fmla="*/ 43 w 89"/>
                  <a:gd name="T21" fmla="*/ 14 h 69"/>
                  <a:gd name="T22" fmla="*/ 55 w 89"/>
                  <a:gd name="T23" fmla="*/ 24 h 69"/>
                  <a:gd name="T24" fmla="*/ 6 w 89"/>
                  <a:gd name="T25" fmla="*/ 24 h 69"/>
                  <a:gd name="T26" fmla="*/ 0 w 89"/>
                  <a:gd name="T27" fmla="*/ 29 h 69"/>
                  <a:gd name="T28" fmla="*/ 0 w 89"/>
                  <a:gd name="T29" fmla="*/ 39 h 69"/>
                  <a:gd name="T30" fmla="*/ 6 w 89"/>
                  <a:gd name="T31"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69">
                    <a:moveTo>
                      <a:pt x="6" y="45"/>
                    </a:moveTo>
                    <a:cubicBezTo>
                      <a:pt x="55" y="45"/>
                      <a:pt x="55" y="45"/>
                      <a:pt x="55" y="45"/>
                    </a:cubicBezTo>
                    <a:cubicBezTo>
                      <a:pt x="51" y="49"/>
                      <a:pt x="46" y="53"/>
                      <a:pt x="43" y="56"/>
                    </a:cubicBezTo>
                    <a:cubicBezTo>
                      <a:pt x="41" y="58"/>
                      <a:pt x="41" y="61"/>
                      <a:pt x="43" y="63"/>
                    </a:cubicBezTo>
                    <a:cubicBezTo>
                      <a:pt x="46" y="67"/>
                      <a:pt x="46" y="67"/>
                      <a:pt x="46" y="67"/>
                    </a:cubicBezTo>
                    <a:cubicBezTo>
                      <a:pt x="48" y="69"/>
                      <a:pt x="51" y="69"/>
                      <a:pt x="54" y="67"/>
                    </a:cubicBezTo>
                    <a:cubicBezTo>
                      <a:pt x="89" y="34"/>
                      <a:pt x="89" y="34"/>
                      <a:pt x="89" y="34"/>
                    </a:cubicBezTo>
                    <a:cubicBezTo>
                      <a:pt x="54" y="2"/>
                      <a:pt x="54" y="2"/>
                      <a:pt x="54" y="2"/>
                    </a:cubicBezTo>
                    <a:cubicBezTo>
                      <a:pt x="51" y="0"/>
                      <a:pt x="48" y="1"/>
                      <a:pt x="46" y="3"/>
                    </a:cubicBezTo>
                    <a:cubicBezTo>
                      <a:pt x="43" y="6"/>
                      <a:pt x="43" y="6"/>
                      <a:pt x="43" y="6"/>
                    </a:cubicBezTo>
                    <a:cubicBezTo>
                      <a:pt x="41" y="9"/>
                      <a:pt x="41" y="12"/>
                      <a:pt x="43" y="14"/>
                    </a:cubicBezTo>
                    <a:cubicBezTo>
                      <a:pt x="46" y="17"/>
                      <a:pt x="51" y="20"/>
                      <a:pt x="55" y="24"/>
                    </a:cubicBezTo>
                    <a:cubicBezTo>
                      <a:pt x="6" y="24"/>
                      <a:pt x="6" y="24"/>
                      <a:pt x="6" y="24"/>
                    </a:cubicBezTo>
                    <a:cubicBezTo>
                      <a:pt x="3" y="24"/>
                      <a:pt x="0" y="26"/>
                      <a:pt x="0" y="29"/>
                    </a:cubicBezTo>
                    <a:cubicBezTo>
                      <a:pt x="0" y="39"/>
                      <a:pt x="0" y="39"/>
                      <a:pt x="0" y="39"/>
                    </a:cubicBezTo>
                    <a:cubicBezTo>
                      <a:pt x="0" y="42"/>
                      <a:pt x="3" y="45"/>
                      <a:pt x="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p:cNvSpPr>
                <a:spLocks/>
              </p:cNvSpPr>
              <p:nvPr/>
            </p:nvSpPr>
            <p:spPr bwMode="auto">
              <a:xfrm>
                <a:off x="212725" y="4019462"/>
                <a:ext cx="333375" cy="258762"/>
              </a:xfrm>
              <a:custGeom>
                <a:avLst/>
                <a:gdLst>
                  <a:gd name="T0" fmla="*/ 83 w 88"/>
                  <a:gd name="T1" fmla="*/ 24 h 68"/>
                  <a:gd name="T2" fmla="*/ 34 w 88"/>
                  <a:gd name="T3" fmla="*/ 24 h 68"/>
                  <a:gd name="T4" fmla="*/ 46 w 88"/>
                  <a:gd name="T5" fmla="*/ 13 h 68"/>
                  <a:gd name="T6" fmla="*/ 46 w 88"/>
                  <a:gd name="T7" fmla="*/ 5 h 68"/>
                  <a:gd name="T8" fmla="*/ 43 w 88"/>
                  <a:gd name="T9" fmla="*/ 2 h 68"/>
                  <a:gd name="T10" fmla="*/ 35 w 88"/>
                  <a:gd name="T11" fmla="*/ 2 h 68"/>
                  <a:gd name="T12" fmla="*/ 0 w 88"/>
                  <a:gd name="T13" fmla="*/ 35 h 68"/>
                  <a:gd name="T14" fmla="*/ 35 w 88"/>
                  <a:gd name="T15" fmla="*/ 66 h 68"/>
                  <a:gd name="T16" fmla="*/ 43 w 88"/>
                  <a:gd name="T17" fmla="*/ 66 h 68"/>
                  <a:gd name="T18" fmla="*/ 46 w 88"/>
                  <a:gd name="T19" fmla="*/ 62 h 68"/>
                  <a:gd name="T20" fmla="*/ 46 w 88"/>
                  <a:gd name="T21" fmla="*/ 54 h 68"/>
                  <a:gd name="T22" fmla="*/ 34 w 88"/>
                  <a:gd name="T23" fmla="*/ 44 h 68"/>
                  <a:gd name="T24" fmla="*/ 83 w 88"/>
                  <a:gd name="T25" fmla="*/ 44 h 68"/>
                  <a:gd name="T26" fmla="*/ 88 w 88"/>
                  <a:gd name="T27" fmla="*/ 39 h 68"/>
                  <a:gd name="T28" fmla="*/ 88 w 88"/>
                  <a:gd name="T29" fmla="*/ 29 h 68"/>
                  <a:gd name="T30" fmla="*/ 83 w 88"/>
                  <a:gd name="T31"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68">
                    <a:moveTo>
                      <a:pt x="83" y="24"/>
                    </a:moveTo>
                    <a:cubicBezTo>
                      <a:pt x="34" y="24"/>
                      <a:pt x="34" y="24"/>
                      <a:pt x="34" y="24"/>
                    </a:cubicBezTo>
                    <a:cubicBezTo>
                      <a:pt x="38" y="20"/>
                      <a:pt x="43" y="16"/>
                      <a:pt x="46" y="13"/>
                    </a:cubicBezTo>
                    <a:cubicBezTo>
                      <a:pt x="48" y="11"/>
                      <a:pt x="48" y="7"/>
                      <a:pt x="46" y="5"/>
                    </a:cubicBezTo>
                    <a:cubicBezTo>
                      <a:pt x="43" y="2"/>
                      <a:pt x="43" y="2"/>
                      <a:pt x="43" y="2"/>
                    </a:cubicBezTo>
                    <a:cubicBezTo>
                      <a:pt x="41" y="0"/>
                      <a:pt x="37" y="0"/>
                      <a:pt x="35" y="2"/>
                    </a:cubicBezTo>
                    <a:cubicBezTo>
                      <a:pt x="0" y="35"/>
                      <a:pt x="0" y="35"/>
                      <a:pt x="0" y="35"/>
                    </a:cubicBezTo>
                    <a:cubicBezTo>
                      <a:pt x="35" y="66"/>
                      <a:pt x="35" y="66"/>
                      <a:pt x="35" y="66"/>
                    </a:cubicBezTo>
                    <a:cubicBezTo>
                      <a:pt x="38" y="68"/>
                      <a:pt x="41" y="68"/>
                      <a:pt x="43" y="66"/>
                    </a:cubicBezTo>
                    <a:cubicBezTo>
                      <a:pt x="46" y="62"/>
                      <a:pt x="46" y="62"/>
                      <a:pt x="46" y="62"/>
                    </a:cubicBezTo>
                    <a:cubicBezTo>
                      <a:pt x="48" y="60"/>
                      <a:pt x="48" y="56"/>
                      <a:pt x="46" y="54"/>
                    </a:cubicBezTo>
                    <a:cubicBezTo>
                      <a:pt x="43" y="52"/>
                      <a:pt x="38" y="48"/>
                      <a:pt x="34" y="44"/>
                    </a:cubicBezTo>
                    <a:cubicBezTo>
                      <a:pt x="83" y="44"/>
                      <a:pt x="83" y="44"/>
                      <a:pt x="83" y="44"/>
                    </a:cubicBezTo>
                    <a:cubicBezTo>
                      <a:pt x="86" y="44"/>
                      <a:pt x="88" y="42"/>
                      <a:pt x="88" y="39"/>
                    </a:cubicBezTo>
                    <a:cubicBezTo>
                      <a:pt x="88" y="29"/>
                      <a:pt x="88" y="29"/>
                      <a:pt x="88" y="29"/>
                    </a:cubicBezTo>
                    <a:cubicBezTo>
                      <a:pt x="88" y="26"/>
                      <a:pt x="86" y="24"/>
                      <a:pt x="8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31" name="Straight Connector 30"/>
            <p:cNvCxnSpPr/>
            <p:nvPr/>
          </p:nvCxnSpPr>
          <p:spPr>
            <a:xfrm>
              <a:off x="3352800" y="3943351"/>
              <a:ext cx="5334000" cy="0"/>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352800" y="2980555"/>
            <a:ext cx="5334000" cy="847382"/>
            <a:chOff x="3352800" y="2980555"/>
            <a:chExt cx="5334000" cy="847382"/>
          </a:xfrm>
        </p:grpSpPr>
        <p:grpSp>
          <p:nvGrpSpPr>
            <p:cNvPr id="12" name="Group 11"/>
            <p:cNvGrpSpPr/>
            <p:nvPr/>
          </p:nvGrpSpPr>
          <p:grpSpPr>
            <a:xfrm>
              <a:off x="3755484" y="3048418"/>
              <a:ext cx="548640" cy="779519"/>
              <a:chOff x="2743200" y="4220218"/>
              <a:chExt cx="609600" cy="866132"/>
            </a:xfrm>
          </p:grpSpPr>
          <p:sp>
            <p:nvSpPr>
              <p:cNvPr id="13" name="Rectangle 12"/>
              <p:cNvSpPr/>
              <p:nvPr/>
            </p:nvSpPr>
            <p:spPr>
              <a:xfrm>
                <a:off x="2743200" y="4220218"/>
                <a:ext cx="609600" cy="866132"/>
              </a:xfrm>
              <a:prstGeom prst="rect">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16260" y="4273443"/>
                <a:ext cx="460340" cy="628863"/>
              </a:xfrm>
              <a:prstGeom prst="rect">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04190" y="4952088"/>
                <a:ext cx="84480" cy="8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1"/>
              <p:cNvSpPr>
                <a:spLocks noEditPoints="1"/>
              </p:cNvSpPr>
              <p:nvPr/>
            </p:nvSpPr>
            <p:spPr bwMode="auto">
              <a:xfrm>
                <a:off x="2925410" y="4435088"/>
                <a:ext cx="242039" cy="372827"/>
              </a:xfrm>
              <a:custGeom>
                <a:avLst/>
                <a:gdLst>
                  <a:gd name="T0" fmla="*/ 186 w 186"/>
                  <a:gd name="T1" fmla="*/ 82 h 288"/>
                  <a:gd name="T2" fmla="*/ 181 w 186"/>
                  <a:gd name="T3" fmla="*/ 111 h 288"/>
                  <a:gd name="T4" fmla="*/ 164 w 186"/>
                  <a:gd name="T5" fmla="*/ 136 h 288"/>
                  <a:gd name="T6" fmla="*/ 145 w 186"/>
                  <a:gd name="T7" fmla="*/ 153 h 288"/>
                  <a:gd name="T8" fmla="*/ 126 w 186"/>
                  <a:gd name="T9" fmla="*/ 169 h 288"/>
                  <a:gd name="T10" fmla="*/ 119 w 186"/>
                  <a:gd name="T11" fmla="*/ 182 h 288"/>
                  <a:gd name="T12" fmla="*/ 116 w 186"/>
                  <a:gd name="T13" fmla="*/ 191 h 288"/>
                  <a:gd name="T14" fmla="*/ 108 w 186"/>
                  <a:gd name="T15" fmla="*/ 201 h 288"/>
                  <a:gd name="T16" fmla="*/ 94 w 186"/>
                  <a:gd name="T17" fmla="*/ 205 h 288"/>
                  <a:gd name="T18" fmla="*/ 74 w 186"/>
                  <a:gd name="T19" fmla="*/ 198 h 288"/>
                  <a:gd name="T20" fmla="*/ 67 w 186"/>
                  <a:gd name="T21" fmla="*/ 180 h 288"/>
                  <a:gd name="T22" fmla="*/ 73 w 186"/>
                  <a:gd name="T23" fmla="*/ 159 h 288"/>
                  <a:gd name="T24" fmla="*/ 88 w 186"/>
                  <a:gd name="T25" fmla="*/ 139 h 288"/>
                  <a:gd name="T26" fmla="*/ 101 w 186"/>
                  <a:gd name="T27" fmla="*/ 127 h 288"/>
                  <a:gd name="T28" fmla="*/ 128 w 186"/>
                  <a:gd name="T29" fmla="*/ 85 h 288"/>
                  <a:gd name="T30" fmla="*/ 119 w 186"/>
                  <a:gd name="T31" fmla="*/ 57 h 288"/>
                  <a:gd name="T32" fmla="*/ 92 w 186"/>
                  <a:gd name="T33" fmla="*/ 47 h 288"/>
                  <a:gd name="T34" fmla="*/ 71 w 186"/>
                  <a:gd name="T35" fmla="*/ 52 h 288"/>
                  <a:gd name="T36" fmla="*/ 56 w 186"/>
                  <a:gd name="T37" fmla="*/ 67 h 288"/>
                  <a:gd name="T38" fmla="*/ 52 w 186"/>
                  <a:gd name="T39" fmla="*/ 75 h 288"/>
                  <a:gd name="T40" fmla="*/ 24 w 186"/>
                  <a:gd name="T41" fmla="*/ 96 h 288"/>
                  <a:gd name="T42" fmla="*/ 6 w 186"/>
                  <a:gd name="T43" fmla="*/ 89 h 288"/>
                  <a:gd name="T44" fmla="*/ 0 w 186"/>
                  <a:gd name="T45" fmla="*/ 71 h 288"/>
                  <a:gd name="T46" fmla="*/ 6 w 186"/>
                  <a:gd name="T47" fmla="*/ 47 h 288"/>
                  <a:gd name="T48" fmla="*/ 23 w 186"/>
                  <a:gd name="T49" fmla="*/ 24 h 288"/>
                  <a:gd name="T50" fmla="*/ 53 w 186"/>
                  <a:gd name="T51" fmla="*/ 6 h 288"/>
                  <a:gd name="T52" fmla="*/ 91 w 186"/>
                  <a:gd name="T53" fmla="*/ 0 h 288"/>
                  <a:gd name="T54" fmla="*/ 160 w 186"/>
                  <a:gd name="T55" fmla="*/ 22 h 288"/>
                  <a:gd name="T56" fmla="*/ 186 w 186"/>
                  <a:gd name="T57" fmla="*/ 82 h 288"/>
                  <a:gd name="T58" fmla="*/ 62 w 186"/>
                  <a:gd name="T59" fmla="*/ 257 h 288"/>
                  <a:gd name="T60" fmla="*/ 71 w 186"/>
                  <a:gd name="T61" fmla="*/ 236 h 288"/>
                  <a:gd name="T62" fmla="*/ 92 w 186"/>
                  <a:gd name="T63" fmla="*/ 227 h 288"/>
                  <a:gd name="T64" fmla="*/ 114 w 186"/>
                  <a:gd name="T65" fmla="*/ 235 h 288"/>
                  <a:gd name="T66" fmla="*/ 123 w 186"/>
                  <a:gd name="T67" fmla="*/ 257 h 288"/>
                  <a:gd name="T68" fmla="*/ 114 w 186"/>
                  <a:gd name="T69" fmla="*/ 279 h 288"/>
                  <a:gd name="T70" fmla="*/ 92 w 186"/>
                  <a:gd name="T71" fmla="*/ 288 h 288"/>
                  <a:gd name="T72" fmla="*/ 71 w 186"/>
                  <a:gd name="T73" fmla="*/ 279 h 288"/>
                  <a:gd name="T74" fmla="*/ 62 w 186"/>
                  <a:gd name="T75" fmla="*/ 2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6" h="288">
                    <a:moveTo>
                      <a:pt x="186" y="82"/>
                    </a:moveTo>
                    <a:cubicBezTo>
                      <a:pt x="186" y="93"/>
                      <a:pt x="184" y="103"/>
                      <a:pt x="181" y="111"/>
                    </a:cubicBezTo>
                    <a:cubicBezTo>
                      <a:pt x="178" y="119"/>
                      <a:pt x="172" y="128"/>
                      <a:pt x="164" y="136"/>
                    </a:cubicBezTo>
                    <a:cubicBezTo>
                      <a:pt x="161" y="140"/>
                      <a:pt x="154" y="146"/>
                      <a:pt x="145" y="153"/>
                    </a:cubicBezTo>
                    <a:cubicBezTo>
                      <a:pt x="136" y="159"/>
                      <a:pt x="129" y="165"/>
                      <a:pt x="126" y="169"/>
                    </a:cubicBezTo>
                    <a:cubicBezTo>
                      <a:pt x="123" y="173"/>
                      <a:pt x="121" y="177"/>
                      <a:pt x="119" y="182"/>
                    </a:cubicBezTo>
                    <a:cubicBezTo>
                      <a:pt x="118" y="188"/>
                      <a:pt x="117" y="191"/>
                      <a:pt x="116" y="191"/>
                    </a:cubicBezTo>
                    <a:cubicBezTo>
                      <a:pt x="114" y="196"/>
                      <a:pt x="111" y="199"/>
                      <a:pt x="108" y="201"/>
                    </a:cubicBezTo>
                    <a:cubicBezTo>
                      <a:pt x="104" y="204"/>
                      <a:pt x="99" y="205"/>
                      <a:pt x="94" y="205"/>
                    </a:cubicBezTo>
                    <a:cubicBezTo>
                      <a:pt x="86" y="205"/>
                      <a:pt x="79" y="203"/>
                      <a:pt x="74" y="198"/>
                    </a:cubicBezTo>
                    <a:cubicBezTo>
                      <a:pt x="70" y="194"/>
                      <a:pt x="67" y="188"/>
                      <a:pt x="67" y="180"/>
                    </a:cubicBezTo>
                    <a:cubicBezTo>
                      <a:pt x="67" y="173"/>
                      <a:pt x="69" y="166"/>
                      <a:pt x="73" y="159"/>
                    </a:cubicBezTo>
                    <a:cubicBezTo>
                      <a:pt x="76" y="152"/>
                      <a:pt x="81" y="145"/>
                      <a:pt x="88" y="139"/>
                    </a:cubicBezTo>
                    <a:cubicBezTo>
                      <a:pt x="91" y="136"/>
                      <a:pt x="95" y="132"/>
                      <a:pt x="101" y="127"/>
                    </a:cubicBezTo>
                    <a:cubicBezTo>
                      <a:pt x="119" y="112"/>
                      <a:pt x="128" y="98"/>
                      <a:pt x="128" y="85"/>
                    </a:cubicBezTo>
                    <a:cubicBezTo>
                      <a:pt x="128" y="73"/>
                      <a:pt x="125" y="64"/>
                      <a:pt x="119" y="57"/>
                    </a:cubicBezTo>
                    <a:cubicBezTo>
                      <a:pt x="112" y="50"/>
                      <a:pt x="103" y="47"/>
                      <a:pt x="92" y="47"/>
                    </a:cubicBezTo>
                    <a:cubicBezTo>
                      <a:pt x="84" y="47"/>
                      <a:pt x="77" y="49"/>
                      <a:pt x="71" y="52"/>
                    </a:cubicBezTo>
                    <a:cubicBezTo>
                      <a:pt x="65" y="55"/>
                      <a:pt x="60" y="60"/>
                      <a:pt x="56" y="67"/>
                    </a:cubicBezTo>
                    <a:cubicBezTo>
                      <a:pt x="55" y="68"/>
                      <a:pt x="54" y="71"/>
                      <a:pt x="52" y="75"/>
                    </a:cubicBezTo>
                    <a:cubicBezTo>
                      <a:pt x="45" y="89"/>
                      <a:pt x="35" y="96"/>
                      <a:pt x="24" y="96"/>
                    </a:cubicBezTo>
                    <a:cubicBezTo>
                      <a:pt x="16" y="96"/>
                      <a:pt x="10" y="94"/>
                      <a:pt x="6" y="89"/>
                    </a:cubicBezTo>
                    <a:cubicBezTo>
                      <a:pt x="2" y="85"/>
                      <a:pt x="0" y="78"/>
                      <a:pt x="0" y="71"/>
                    </a:cubicBezTo>
                    <a:cubicBezTo>
                      <a:pt x="0" y="63"/>
                      <a:pt x="2" y="55"/>
                      <a:pt x="6" y="47"/>
                    </a:cubicBezTo>
                    <a:cubicBezTo>
                      <a:pt x="10" y="39"/>
                      <a:pt x="16" y="31"/>
                      <a:pt x="23" y="24"/>
                    </a:cubicBezTo>
                    <a:cubicBezTo>
                      <a:pt x="32" y="16"/>
                      <a:pt x="42" y="10"/>
                      <a:pt x="53" y="6"/>
                    </a:cubicBezTo>
                    <a:cubicBezTo>
                      <a:pt x="64" y="2"/>
                      <a:pt x="77" y="0"/>
                      <a:pt x="91" y="0"/>
                    </a:cubicBezTo>
                    <a:cubicBezTo>
                      <a:pt x="120" y="0"/>
                      <a:pt x="143" y="7"/>
                      <a:pt x="160" y="22"/>
                    </a:cubicBezTo>
                    <a:cubicBezTo>
                      <a:pt x="177" y="37"/>
                      <a:pt x="186" y="57"/>
                      <a:pt x="186" y="82"/>
                    </a:cubicBezTo>
                    <a:close/>
                    <a:moveTo>
                      <a:pt x="62" y="257"/>
                    </a:moveTo>
                    <a:cubicBezTo>
                      <a:pt x="62" y="249"/>
                      <a:pt x="65" y="242"/>
                      <a:pt x="71" y="236"/>
                    </a:cubicBezTo>
                    <a:cubicBezTo>
                      <a:pt x="77" y="230"/>
                      <a:pt x="84" y="227"/>
                      <a:pt x="92" y="227"/>
                    </a:cubicBezTo>
                    <a:cubicBezTo>
                      <a:pt x="101" y="227"/>
                      <a:pt x="108" y="230"/>
                      <a:pt x="114" y="235"/>
                    </a:cubicBezTo>
                    <a:cubicBezTo>
                      <a:pt x="120" y="241"/>
                      <a:pt x="123" y="249"/>
                      <a:pt x="123" y="257"/>
                    </a:cubicBezTo>
                    <a:cubicBezTo>
                      <a:pt x="123" y="266"/>
                      <a:pt x="120" y="273"/>
                      <a:pt x="114" y="279"/>
                    </a:cubicBezTo>
                    <a:cubicBezTo>
                      <a:pt x="108" y="285"/>
                      <a:pt x="101" y="288"/>
                      <a:pt x="92" y="288"/>
                    </a:cubicBezTo>
                    <a:cubicBezTo>
                      <a:pt x="84" y="288"/>
                      <a:pt x="77" y="285"/>
                      <a:pt x="71" y="279"/>
                    </a:cubicBezTo>
                    <a:cubicBezTo>
                      <a:pt x="65" y="273"/>
                      <a:pt x="62" y="266"/>
                      <a:pt x="62" y="2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Content Placeholder 2"/>
            <p:cNvSpPr txBox="1">
              <a:spLocks/>
            </p:cNvSpPr>
            <p:nvPr/>
          </p:nvSpPr>
          <p:spPr>
            <a:xfrm>
              <a:off x="4798623" y="3115101"/>
              <a:ext cx="3650110" cy="646155"/>
            </a:xfrm>
            <a:prstGeom prst="rect">
              <a:avLst/>
            </a:prstGeom>
          </p:spPr>
          <p:txBody>
            <a:bodyPr vert="horz" lIns="91440" tIns="45720" rIns="91440" bIns="45720" rtlCol="0">
              <a:noAutofit/>
            </a:bodyPr>
            <a:lstStyle>
              <a:lvl1pPr marL="173038" indent="-173038" algn="l" defTabSz="914400" rtl="0" eaLnBrk="1" latinLnBrk="0" hangingPunct="1">
                <a:spcBef>
                  <a:spcPts val="0"/>
                </a:spcBef>
                <a:spcAft>
                  <a:spcPts val="600"/>
                </a:spcAft>
                <a:buClr>
                  <a:schemeClr val="tx1"/>
                </a:buClr>
                <a:buSzPct val="85000"/>
                <a:buFont typeface="Arial" charset="0"/>
                <a:buChar char="•"/>
                <a:tabLst/>
                <a:defRPr sz="2400" kern="1200">
                  <a:solidFill>
                    <a:schemeClr val="tx1"/>
                  </a:solidFill>
                  <a:latin typeface="Arial" charset="0"/>
                  <a:ea typeface="Arial" charset="0"/>
                  <a:cs typeface="Arial" charset="0"/>
                </a:defRPr>
              </a:lvl1pPr>
              <a:lvl2pPr marL="457200" indent="-173038" algn="l" defTabSz="914400" rtl="0" eaLnBrk="1" latinLnBrk="0" hangingPunct="1">
                <a:spcBef>
                  <a:spcPts val="0"/>
                </a:spcBef>
                <a:spcAft>
                  <a:spcPts val="600"/>
                </a:spcAft>
                <a:buClr>
                  <a:schemeClr val="tx1"/>
                </a:buClr>
                <a:buSzPct val="85000"/>
                <a:buFont typeface="Arial" charset="0"/>
                <a:buChar char="•"/>
                <a:tabLst/>
                <a:defRPr sz="2000" kern="1200">
                  <a:solidFill>
                    <a:schemeClr val="tx1"/>
                  </a:solidFill>
                  <a:latin typeface="Arial" charset="0"/>
                  <a:ea typeface="Arial" charset="0"/>
                  <a:cs typeface="Arial" charset="0"/>
                </a:defRPr>
              </a:lvl2pPr>
              <a:lvl3pPr marL="741363" indent="-173038" algn="l" defTabSz="914400" rtl="0" eaLnBrk="1" latinLnBrk="0" hangingPunct="1">
                <a:spcBef>
                  <a:spcPts val="0"/>
                </a:spcBef>
                <a:spcAft>
                  <a:spcPts val="600"/>
                </a:spcAft>
                <a:buClr>
                  <a:schemeClr val="tx1"/>
                </a:buClr>
                <a:buSzPct val="85000"/>
                <a:buFont typeface="Arial" charset="0"/>
                <a:buChar char="•"/>
                <a:tabLst/>
                <a:defRPr sz="1800" kern="1200">
                  <a:solidFill>
                    <a:schemeClr val="tx1"/>
                  </a:solidFill>
                  <a:latin typeface="Arial" charset="0"/>
                  <a:ea typeface="Arial" charset="0"/>
                  <a:cs typeface="Arial" charset="0"/>
                </a:defRPr>
              </a:lvl3pPr>
              <a:lvl4pPr marL="1031875"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4pPr>
              <a:lvl5pPr marL="1316038"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600"/>
                </a:spcAft>
                <a:buFont typeface="Arial" charset="0"/>
                <a:buNone/>
              </a:pPr>
              <a:r>
                <a:rPr lang="en-GB" sz="1800" dirty="0" smtClean="0"/>
                <a:t>Assess and report application performance issues</a:t>
              </a:r>
              <a:endParaRPr lang="en-US" sz="1800" dirty="0" smtClean="0"/>
            </a:p>
          </p:txBody>
        </p:sp>
        <p:cxnSp>
          <p:nvCxnSpPr>
            <p:cNvPr id="32" name="Straight Connector 31"/>
            <p:cNvCxnSpPr/>
            <p:nvPr/>
          </p:nvCxnSpPr>
          <p:spPr>
            <a:xfrm>
              <a:off x="3352800" y="2980555"/>
              <a:ext cx="5334000" cy="0"/>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352800" y="2004203"/>
            <a:ext cx="5334000" cy="816281"/>
            <a:chOff x="3352800" y="2004203"/>
            <a:chExt cx="5334000" cy="816281"/>
          </a:xfrm>
        </p:grpSpPr>
        <p:sp>
          <p:nvSpPr>
            <p:cNvPr id="17" name="Freeform 15"/>
            <p:cNvSpPr>
              <a:spLocks noEditPoints="1"/>
            </p:cNvSpPr>
            <p:nvPr/>
          </p:nvSpPr>
          <p:spPr bwMode="auto">
            <a:xfrm>
              <a:off x="3687891" y="2170827"/>
              <a:ext cx="727888" cy="643662"/>
            </a:xfrm>
            <a:custGeom>
              <a:avLst/>
              <a:gdLst>
                <a:gd name="T0" fmla="*/ 283 w 293"/>
                <a:gd name="T1" fmla="*/ 63 h 259"/>
                <a:gd name="T2" fmla="*/ 284 w 293"/>
                <a:gd name="T3" fmla="*/ 58 h 259"/>
                <a:gd name="T4" fmla="*/ 272 w 293"/>
                <a:gd name="T5" fmla="*/ 45 h 259"/>
                <a:gd name="T6" fmla="*/ 259 w 293"/>
                <a:gd name="T7" fmla="*/ 58 h 259"/>
                <a:gd name="T8" fmla="*/ 272 w 293"/>
                <a:gd name="T9" fmla="*/ 71 h 259"/>
                <a:gd name="T10" fmla="*/ 274 w 293"/>
                <a:gd name="T11" fmla="*/ 70 h 259"/>
                <a:gd name="T12" fmla="*/ 279 w 293"/>
                <a:gd name="T13" fmla="*/ 94 h 259"/>
                <a:gd name="T14" fmla="*/ 268 w 293"/>
                <a:gd name="T15" fmla="*/ 102 h 259"/>
                <a:gd name="T16" fmla="*/ 195 w 293"/>
                <a:gd name="T17" fmla="*/ 132 h 259"/>
                <a:gd name="T18" fmla="*/ 188 w 293"/>
                <a:gd name="T19" fmla="*/ 135 h 259"/>
                <a:gd name="T20" fmla="*/ 153 w 293"/>
                <a:gd name="T21" fmla="*/ 89 h 259"/>
                <a:gd name="T22" fmla="*/ 197 w 293"/>
                <a:gd name="T23" fmla="*/ 23 h 259"/>
                <a:gd name="T24" fmla="*/ 205 w 293"/>
                <a:gd name="T25" fmla="*/ 14 h 259"/>
                <a:gd name="T26" fmla="*/ 231 w 293"/>
                <a:gd name="T27" fmla="*/ 25 h 259"/>
                <a:gd name="T28" fmla="*/ 231 w 293"/>
                <a:gd name="T29" fmla="*/ 26 h 259"/>
                <a:gd name="T30" fmla="*/ 244 w 293"/>
                <a:gd name="T31" fmla="*/ 39 h 259"/>
                <a:gd name="T32" fmla="*/ 257 w 293"/>
                <a:gd name="T33" fmla="*/ 26 h 259"/>
                <a:gd name="T34" fmla="*/ 244 w 293"/>
                <a:gd name="T35" fmla="*/ 14 h 259"/>
                <a:gd name="T36" fmla="*/ 238 w 293"/>
                <a:gd name="T37" fmla="*/ 15 h 259"/>
                <a:gd name="T38" fmla="*/ 202 w 293"/>
                <a:gd name="T39" fmla="*/ 3 h 259"/>
                <a:gd name="T40" fmla="*/ 186 w 293"/>
                <a:gd name="T41" fmla="*/ 18 h 259"/>
                <a:gd name="T42" fmla="*/ 143 w 293"/>
                <a:gd name="T43" fmla="*/ 84 h 259"/>
                <a:gd name="T44" fmla="*/ 120 w 293"/>
                <a:gd name="T45" fmla="*/ 145 h 259"/>
                <a:gd name="T46" fmla="*/ 92 w 293"/>
                <a:gd name="T47" fmla="*/ 160 h 259"/>
                <a:gd name="T48" fmla="*/ 44 w 293"/>
                <a:gd name="T49" fmla="*/ 102 h 259"/>
                <a:gd name="T50" fmla="*/ 11 w 293"/>
                <a:gd name="T51" fmla="*/ 115 h 259"/>
                <a:gd name="T52" fmla="*/ 7 w 293"/>
                <a:gd name="T53" fmla="*/ 157 h 259"/>
                <a:gd name="T54" fmla="*/ 37 w 293"/>
                <a:gd name="T55" fmla="*/ 179 h 259"/>
                <a:gd name="T56" fmla="*/ 85 w 293"/>
                <a:gd name="T57" fmla="*/ 174 h 259"/>
                <a:gd name="T58" fmla="*/ 88 w 293"/>
                <a:gd name="T59" fmla="*/ 184 h 259"/>
                <a:gd name="T60" fmla="*/ 129 w 293"/>
                <a:gd name="T61" fmla="*/ 250 h 259"/>
                <a:gd name="T62" fmla="*/ 173 w 293"/>
                <a:gd name="T63" fmla="*/ 252 h 259"/>
                <a:gd name="T64" fmla="*/ 198 w 293"/>
                <a:gd name="T65" fmla="*/ 237 h 259"/>
                <a:gd name="T66" fmla="*/ 213 w 293"/>
                <a:gd name="T67" fmla="*/ 242 h 259"/>
                <a:gd name="T68" fmla="*/ 244 w 293"/>
                <a:gd name="T69" fmla="*/ 211 h 259"/>
                <a:gd name="T70" fmla="*/ 213 w 293"/>
                <a:gd name="T71" fmla="*/ 181 h 259"/>
                <a:gd name="T72" fmla="*/ 183 w 293"/>
                <a:gd name="T73" fmla="*/ 211 h 259"/>
                <a:gd name="T74" fmla="*/ 189 w 293"/>
                <a:gd name="T75" fmla="*/ 230 h 259"/>
                <a:gd name="T76" fmla="*/ 169 w 293"/>
                <a:gd name="T77" fmla="*/ 241 h 259"/>
                <a:gd name="T78" fmla="*/ 135 w 293"/>
                <a:gd name="T79" fmla="*/ 239 h 259"/>
                <a:gd name="T80" fmla="*/ 99 w 293"/>
                <a:gd name="T81" fmla="*/ 182 h 259"/>
                <a:gd name="T82" fmla="*/ 96 w 293"/>
                <a:gd name="T83" fmla="*/ 171 h 259"/>
                <a:gd name="T84" fmla="*/ 126 w 293"/>
                <a:gd name="T85" fmla="*/ 154 h 259"/>
                <a:gd name="T86" fmla="*/ 200 w 293"/>
                <a:gd name="T87" fmla="*/ 142 h 259"/>
                <a:gd name="T88" fmla="*/ 271 w 293"/>
                <a:gd name="T89" fmla="*/ 114 h 259"/>
                <a:gd name="T90" fmla="*/ 290 w 293"/>
                <a:gd name="T91" fmla="*/ 97 h 259"/>
                <a:gd name="T92" fmla="*/ 283 w 293"/>
                <a:gd name="T93" fmla="*/ 63 h 259"/>
                <a:gd name="T94" fmla="*/ 40 w 293"/>
                <a:gd name="T95" fmla="*/ 167 h 259"/>
                <a:gd name="T96" fmla="*/ 18 w 293"/>
                <a:gd name="T97" fmla="*/ 151 h 259"/>
                <a:gd name="T98" fmla="*/ 20 w 293"/>
                <a:gd name="T99" fmla="*/ 122 h 259"/>
                <a:gd name="T100" fmla="*/ 42 w 293"/>
                <a:gd name="T101" fmla="*/ 113 h 259"/>
                <a:gd name="T102" fmla="*/ 82 w 293"/>
                <a:gd name="T103" fmla="*/ 163 h 259"/>
                <a:gd name="T104" fmla="*/ 40 w 293"/>
                <a:gd name="T105" fmla="*/ 16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3" h="259">
                  <a:moveTo>
                    <a:pt x="283" y="63"/>
                  </a:moveTo>
                  <a:cubicBezTo>
                    <a:pt x="284" y="62"/>
                    <a:pt x="284" y="60"/>
                    <a:pt x="284" y="58"/>
                  </a:cubicBezTo>
                  <a:cubicBezTo>
                    <a:pt x="284" y="51"/>
                    <a:pt x="279" y="45"/>
                    <a:pt x="272" y="45"/>
                  </a:cubicBezTo>
                  <a:cubicBezTo>
                    <a:pt x="265" y="45"/>
                    <a:pt x="259" y="51"/>
                    <a:pt x="259" y="58"/>
                  </a:cubicBezTo>
                  <a:cubicBezTo>
                    <a:pt x="259" y="65"/>
                    <a:pt x="265" y="71"/>
                    <a:pt x="272" y="71"/>
                  </a:cubicBezTo>
                  <a:cubicBezTo>
                    <a:pt x="272" y="71"/>
                    <a:pt x="273" y="70"/>
                    <a:pt x="274" y="70"/>
                  </a:cubicBezTo>
                  <a:cubicBezTo>
                    <a:pt x="278" y="77"/>
                    <a:pt x="281" y="87"/>
                    <a:pt x="279" y="94"/>
                  </a:cubicBezTo>
                  <a:cubicBezTo>
                    <a:pt x="278" y="97"/>
                    <a:pt x="276" y="101"/>
                    <a:pt x="268" y="102"/>
                  </a:cubicBezTo>
                  <a:cubicBezTo>
                    <a:pt x="241" y="108"/>
                    <a:pt x="216" y="121"/>
                    <a:pt x="195" y="132"/>
                  </a:cubicBezTo>
                  <a:cubicBezTo>
                    <a:pt x="192" y="133"/>
                    <a:pt x="190" y="134"/>
                    <a:pt x="188" y="135"/>
                  </a:cubicBezTo>
                  <a:cubicBezTo>
                    <a:pt x="166" y="138"/>
                    <a:pt x="147" y="110"/>
                    <a:pt x="153" y="89"/>
                  </a:cubicBezTo>
                  <a:cubicBezTo>
                    <a:pt x="167" y="72"/>
                    <a:pt x="183" y="51"/>
                    <a:pt x="197" y="23"/>
                  </a:cubicBezTo>
                  <a:cubicBezTo>
                    <a:pt x="199" y="18"/>
                    <a:pt x="202" y="15"/>
                    <a:pt x="205" y="14"/>
                  </a:cubicBezTo>
                  <a:cubicBezTo>
                    <a:pt x="213" y="12"/>
                    <a:pt x="224" y="19"/>
                    <a:pt x="231" y="25"/>
                  </a:cubicBezTo>
                  <a:cubicBezTo>
                    <a:pt x="231" y="25"/>
                    <a:pt x="231" y="26"/>
                    <a:pt x="231" y="26"/>
                  </a:cubicBezTo>
                  <a:cubicBezTo>
                    <a:pt x="231" y="33"/>
                    <a:pt x="237" y="39"/>
                    <a:pt x="244" y="39"/>
                  </a:cubicBezTo>
                  <a:cubicBezTo>
                    <a:pt x="251" y="39"/>
                    <a:pt x="257" y="33"/>
                    <a:pt x="257" y="26"/>
                  </a:cubicBezTo>
                  <a:cubicBezTo>
                    <a:pt x="257" y="19"/>
                    <a:pt x="251" y="14"/>
                    <a:pt x="244" y="14"/>
                  </a:cubicBezTo>
                  <a:cubicBezTo>
                    <a:pt x="242" y="14"/>
                    <a:pt x="240" y="14"/>
                    <a:pt x="238" y="15"/>
                  </a:cubicBezTo>
                  <a:cubicBezTo>
                    <a:pt x="228" y="8"/>
                    <a:pt x="215" y="0"/>
                    <a:pt x="202" y="3"/>
                  </a:cubicBezTo>
                  <a:cubicBezTo>
                    <a:pt x="196" y="5"/>
                    <a:pt x="190" y="10"/>
                    <a:pt x="186" y="18"/>
                  </a:cubicBezTo>
                  <a:cubicBezTo>
                    <a:pt x="173" y="46"/>
                    <a:pt x="156" y="67"/>
                    <a:pt x="143" y="84"/>
                  </a:cubicBezTo>
                  <a:cubicBezTo>
                    <a:pt x="124" y="107"/>
                    <a:pt x="110" y="126"/>
                    <a:pt x="120" y="145"/>
                  </a:cubicBezTo>
                  <a:cubicBezTo>
                    <a:pt x="112" y="150"/>
                    <a:pt x="103" y="156"/>
                    <a:pt x="92" y="160"/>
                  </a:cubicBezTo>
                  <a:cubicBezTo>
                    <a:pt x="77" y="115"/>
                    <a:pt x="56" y="104"/>
                    <a:pt x="44" y="102"/>
                  </a:cubicBezTo>
                  <a:cubicBezTo>
                    <a:pt x="32" y="99"/>
                    <a:pt x="19" y="104"/>
                    <a:pt x="11" y="115"/>
                  </a:cubicBezTo>
                  <a:cubicBezTo>
                    <a:pt x="2" y="127"/>
                    <a:pt x="0" y="143"/>
                    <a:pt x="7" y="157"/>
                  </a:cubicBezTo>
                  <a:cubicBezTo>
                    <a:pt x="13" y="168"/>
                    <a:pt x="24" y="176"/>
                    <a:pt x="37" y="179"/>
                  </a:cubicBezTo>
                  <a:cubicBezTo>
                    <a:pt x="52" y="182"/>
                    <a:pt x="69" y="179"/>
                    <a:pt x="85" y="174"/>
                  </a:cubicBezTo>
                  <a:cubicBezTo>
                    <a:pt x="86" y="178"/>
                    <a:pt x="87" y="181"/>
                    <a:pt x="88" y="184"/>
                  </a:cubicBezTo>
                  <a:cubicBezTo>
                    <a:pt x="96" y="217"/>
                    <a:pt x="110" y="239"/>
                    <a:pt x="129" y="250"/>
                  </a:cubicBezTo>
                  <a:cubicBezTo>
                    <a:pt x="148" y="259"/>
                    <a:pt x="164" y="255"/>
                    <a:pt x="173" y="252"/>
                  </a:cubicBezTo>
                  <a:cubicBezTo>
                    <a:pt x="183" y="248"/>
                    <a:pt x="192" y="243"/>
                    <a:pt x="198" y="237"/>
                  </a:cubicBezTo>
                  <a:cubicBezTo>
                    <a:pt x="202" y="240"/>
                    <a:pt x="208" y="242"/>
                    <a:pt x="213" y="242"/>
                  </a:cubicBezTo>
                  <a:cubicBezTo>
                    <a:pt x="230" y="242"/>
                    <a:pt x="244" y="228"/>
                    <a:pt x="244" y="211"/>
                  </a:cubicBezTo>
                  <a:cubicBezTo>
                    <a:pt x="244" y="195"/>
                    <a:pt x="230" y="181"/>
                    <a:pt x="213" y="181"/>
                  </a:cubicBezTo>
                  <a:cubicBezTo>
                    <a:pt x="197" y="181"/>
                    <a:pt x="183" y="195"/>
                    <a:pt x="183" y="211"/>
                  </a:cubicBezTo>
                  <a:cubicBezTo>
                    <a:pt x="183" y="218"/>
                    <a:pt x="185" y="225"/>
                    <a:pt x="189" y="230"/>
                  </a:cubicBezTo>
                  <a:cubicBezTo>
                    <a:pt x="185" y="234"/>
                    <a:pt x="178" y="238"/>
                    <a:pt x="169" y="241"/>
                  </a:cubicBezTo>
                  <a:cubicBezTo>
                    <a:pt x="162" y="244"/>
                    <a:pt x="149" y="247"/>
                    <a:pt x="135" y="239"/>
                  </a:cubicBezTo>
                  <a:cubicBezTo>
                    <a:pt x="119" y="231"/>
                    <a:pt x="106" y="211"/>
                    <a:pt x="99" y="182"/>
                  </a:cubicBezTo>
                  <a:cubicBezTo>
                    <a:pt x="98" y="178"/>
                    <a:pt x="97" y="174"/>
                    <a:pt x="96" y="171"/>
                  </a:cubicBezTo>
                  <a:cubicBezTo>
                    <a:pt x="107" y="166"/>
                    <a:pt x="118" y="160"/>
                    <a:pt x="126" y="154"/>
                  </a:cubicBezTo>
                  <a:cubicBezTo>
                    <a:pt x="144" y="171"/>
                    <a:pt x="170" y="157"/>
                    <a:pt x="200" y="142"/>
                  </a:cubicBezTo>
                  <a:cubicBezTo>
                    <a:pt x="221" y="131"/>
                    <a:pt x="245" y="119"/>
                    <a:pt x="271" y="114"/>
                  </a:cubicBezTo>
                  <a:cubicBezTo>
                    <a:pt x="283" y="111"/>
                    <a:pt x="288" y="103"/>
                    <a:pt x="290" y="97"/>
                  </a:cubicBezTo>
                  <a:cubicBezTo>
                    <a:pt x="293" y="86"/>
                    <a:pt x="289" y="73"/>
                    <a:pt x="283" y="63"/>
                  </a:cubicBezTo>
                  <a:close/>
                  <a:moveTo>
                    <a:pt x="40" y="167"/>
                  </a:moveTo>
                  <a:cubicBezTo>
                    <a:pt x="29" y="165"/>
                    <a:pt x="22" y="160"/>
                    <a:pt x="18" y="151"/>
                  </a:cubicBezTo>
                  <a:cubicBezTo>
                    <a:pt x="12" y="140"/>
                    <a:pt x="15" y="128"/>
                    <a:pt x="20" y="122"/>
                  </a:cubicBezTo>
                  <a:cubicBezTo>
                    <a:pt x="25" y="115"/>
                    <a:pt x="34" y="111"/>
                    <a:pt x="42" y="113"/>
                  </a:cubicBezTo>
                  <a:cubicBezTo>
                    <a:pt x="50" y="115"/>
                    <a:pt x="67" y="123"/>
                    <a:pt x="82" y="163"/>
                  </a:cubicBezTo>
                  <a:cubicBezTo>
                    <a:pt x="67" y="168"/>
                    <a:pt x="52" y="170"/>
                    <a:pt x="40"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Content Placeholder 2"/>
            <p:cNvSpPr txBox="1">
              <a:spLocks/>
            </p:cNvSpPr>
            <p:nvPr/>
          </p:nvSpPr>
          <p:spPr>
            <a:xfrm>
              <a:off x="4843843" y="2174329"/>
              <a:ext cx="3650110" cy="646155"/>
            </a:xfrm>
            <a:prstGeom prst="rect">
              <a:avLst/>
            </a:prstGeom>
          </p:spPr>
          <p:txBody>
            <a:bodyPr vert="horz" lIns="91440" tIns="45720" rIns="91440" bIns="45720" rtlCol="0">
              <a:noAutofit/>
            </a:bodyPr>
            <a:lstStyle>
              <a:lvl1pPr marL="173038" indent="-173038" algn="l" defTabSz="914400" rtl="0" eaLnBrk="1" latinLnBrk="0" hangingPunct="1">
                <a:spcBef>
                  <a:spcPts val="0"/>
                </a:spcBef>
                <a:spcAft>
                  <a:spcPts val="600"/>
                </a:spcAft>
                <a:buClr>
                  <a:schemeClr val="tx1"/>
                </a:buClr>
                <a:buSzPct val="85000"/>
                <a:buFont typeface="Arial" charset="0"/>
                <a:buChar char="•"/>
                <a:tabLst/>
                <a:defRPr sz="2400" kern="1200">
                  <a:solidFill>
                    <a:schemeClr val="tx1"/>
                  </a:solidFill>
                  <a:latin typeface="Arial" charset="0"/>
                  <a:ea typeface="Arial" charset="0"/>
                  <a:cs typeface="Arial" charset="0"/>
                </a:defRPr>
              </a:lvl1pPr>
              <a:lvl2pPr marL="457200" indent="-173038" algn="l" defTabSz="914400" rtl="0" eaLnBrk="1" latinLnBrk="0" hangingPunct="1">
                <a:spcBef>
                  <a:spcPts val="0"/>
                </a:spcBef>
                <a:spcAft>
                  <a:spcPts val="600"/>
                </a:spcAft>
                <a:buClr>
                  <a:schemeClr val="tx1"/>
                </a:buClr>
                <a:buSzPct val="85000"/>
                <a:buFont typeface="Arial" charset="0"/>
                <a:buChar char="•"/>
                <a:tabLst/>
                <a:defRPr sz="2000" kern="1200">
                  <a:solidFill>
                    <a:schemeClr val="tx1"/>
                  </a:solidFill>
                  <a:latin typeface="Arial" charset="0"/>
                  <a:ea typeface="Arial" charset="0"/>
                  <a:cs typeface="Arial" charset="0"/>
                </a:defRPr>
              </a:lvl2pPr>
              <a:lvl3pPr marL="741363" indent="-173038" algn="l" defTabSz="914400" rtl="0" eaLnBrk="1" latinLnBrk="0" hangingPunct="1">
                <a:spcBef>
                  <a:spcPts val="0"/>
                </a:spcBef>
                <a:spcAft>
                  <a:spcPts val="600"/>
                </a:spcAft>
                <a:buClr>
                  <a:schemeClr val="tx1"/>
                </a:buClr>
                <a:buSzPct val="85000"/>
                <a:buFont typeface="Arial" charset="0"/>
                <a:buChar char="•"/>
                <a:tabLst/>
                <a:defRPr sz="1800" kern="1200">
                  <a:solidFill>
                    <a:schemeClr val="tx1"/>
                  </a:solidFill>
                  <a:latin typeface="Arial" charset="0"/>
                  <a:ea typeface="Arial" charset="0"/>
                  <a:cs typeface="Arial" charset="0"/>
                </a:defRPr>
              </a:lvl3pPr>
              <a:lvl4pPr marL="1031875"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4pPr>
              <a:lvl5pPr marL="1316038"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600"/>
                </a:spcAft>
                <a:buFont typeface="Arial" charset="0"/>
                <a:buNone/>
              </a:pPr>
              <a:r>
                <a:rPr lang="en-GB" sz="1800" dirty="0" smtClean="0"/>
                <a:t>Easily identify root cause of performance problems</a:t>
              </a:r>
              <a:endParaRPr lang="en-US" sz="1800" dirty="0" smtClean="0"/>
            </a:p>
          </p:txBody>
        </p:sp>
        <p:cxnSp>
          <p:nvCxnSpPr>
            <p:cNvPr id="33" name="Straight Connector 32"/>
            <p:cNvCxnSpPr/>
            <p:nvPr/>
          </p:nvCxnSpPr>
          <p:spPr>
            <a:xfrm>
              <a:off x="3352800" y="2004203"/>
              <a:ext cx="5334000" cy="0"/>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969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843" y="1220088"/>
            <a:ext cx="3650110" cy="741692"/>
          </a:xfrm>
        </p:spPr>
        <p:txBody>
          <a:bodyPr/>
          <a:lstStyle/>
          <a:p>
            <a:pPr marL="0" indent="0">
              <a:spcAft>
                <a:spcPts val="3600"/>
              </a:spcAft>
              <a:buNone/>
            </a:pPr>
            <a:r>
              <a:rPr lang="en-US" sz="1800" dirty="0" smtClean="0"/>
              <a:t>Easily simulate different user experiences</a:t>
            </a:r>
          </a:p>
        </p:txBody>
      </p:sp>
      <p:sp>
        <p:nvSpPr>
          <p:cNvPr id="2" name="Title 1"/>
          <p:cNvSpPr>
            <a:spLocks noGrp="1"/>
          </p:cNvSpPr>
          <p:nvPr>
            <p:ph type="title"/>
          </p:nvPr>
        </p:nvSpPr>
        <p:spPr/>
        <p:txBody>
          <a:bodyPr/>
          <a:lstStyle/>
          <a:p>
            <a:r>
              <a:rPr lang="en-US" dirty="0" smtClean="0"/>
              <a:t>Performance </a:t>
            </a:r>
            <a:r>
              <a:rPr lang="en-US" dirty="0"/>
              <a:t>Testing</a:t>
            </a:r>
          </a:p>
        </p:txBody>
      </p:sp>
      <p:cxnSp>
        <p:nvCxnSpPr>
          <p:cNvPr id="19" name="Straight Connector 18"/>
          <p:cNvCxnSpPr/>
          <p:nvPr/>
        </p:nvCxnSpPr>
        <p:spPr>
          <a:xfrm>
            <a:off x="3202745" y="1167596"/>
            <a:ext cx="0" cy="3385354"/>
          </a:xfrm>
          <a:prstGeom prst="line">
            <a:avLst/>
          </a:prstGeom>
          <a:ln w="19050" cap="rnd"/>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637455" y="1246609"/>
            <a:ext cx="827750" cy="709736"/>
            <a:chOff x="-1277938" y="876301"/>
            <a:chExt cx="1592263" cy="1365249"/>
          </a:xfrm>
        </p:grpSpPr>
        <p:sp>
          <p:nvSpPr>
            <p:cNvPr id="23" name="Freeform 5"/>
            <p:cNvSpPr>
              <a:spLocks noEditPoints="1"/>
            </p:cNvSpPr>
            <p:nvPr/>
          </p:nvSpPr>
          <p:spPr bwMode="auto">
            <a:xfrm>
              <a:off x="-1055688" y="1209675"/>
              <a:ext cx="1090613" cy="660400"/>
            </a:xfrm>
            <a:custGeom>
              <a:avLst/>
              <a:gdLst>
                <a:gd name="T0" fmla="*/ 289 w 289"/>
                <a:gd name="T1" fmla="*/ 144 h 175"/>
                <a:gd name="T2" fmla="*/ 0 w 289"/>
                <a:gd name="T3" fmla="*/ 144 h 175"/>
                <a:gd name="T4" fmla="*/ 145 w 289"/>
                <a:gd name="T5" fmla="*/ 0 h 175"/>
                <a:gd name="T6" fmla="*/ 289 w 289"/>
                <a:gd name="T7" fmla="*/ 144 h 175"/>
                <a:gd name="T8" fmla="*/ 145 w 289"/>
                <a:gd name="T9" fmla="*/ 127 h 175"/>
                <a:gd name="T10" fmla="*/ 127 w 289"/>
                <a:gd name="T11" fmla="*/ 144 h 175"/>
                <a:gd name="T12" fmla="*/ 145 w 289"/>
                <a:gd name="T13" fmla="*/ 161 h 175"/>
                <a:gd name="T14" fmla="*/ 162 w 289"/>
                <a:gd name="T15" fmla="*/ 144 h 175"/>
                <a:gd name="T16" fmla="*/ 145 w 289"/>
                <a:gd name="T17" fmla="*/ 127 h 175"/>
                <a:gd name="T18" fmla="*/ 241 w 289"/>
                <a:gd name="T19" fmla="*/ 81 h 175"/>
                <a:gd name="T20" fmla="*/ 233 w 289"/>
                <a:gd name="T21" fmla="*/ 79 h 175"/>
                <a:gd name="T22" fmla="*/ 167 w 289"/>
                <a:gd name="T23" fmla="*/ 123 h 175"/>
                <a:gd name="T24" fmla="*/ 145 w 289"/>
                <a:gd name="T25" fmla="*/ 113 h 175"/>
                <a:gd name="T26" fmla="*/ 113 w 289"/>
                <a:gd name="T27" fmla="*/ 144 h 175"/>
                <a:gd name="T28" fmla="*/ 145 w 289"/>
                <a:gd name="T29" fmla="*/ 175 h 175"/>
                <a:gd name="T30" fmla="*/ 176 w 289"/>
                <a:gd name="T31" fmla="*/ 144 h 175"/>
                <a:gd name="T32" fmla="*/ 173 w 289"/>
                <a:gd name="T33" fmla="*/ 132 h 175"/>
                <a:gd name="T34" fmla="*/ 239 w 289"/>
                <a:gd name="T35" fmla="*/ 89 h 175"/>
                <a:gd name="T36" fmla="*/ 241 w 289"/>
                <a:gd name="T37" fmla="*/ 81 h 175"/>
                <a:gd name="T38" fmla="*/ 273 w 289"/>
                <a:gd name="T39" fmla="*/ 118 h 175"/>
                <a:gd name="T40" fmla="*/ 264 w 289"/>
                <a:gd name="T41" fmla="*/ 127 h 175"/>
                <a:gd name="T42" fmla="*/ 273 w 289"/>
                <a:gd name="T43" fmla="*/ 136 h 175"/>
                <a:gd name="T44" fmla="*/ 281 w 289"/>
                <a:gd name="T45" fmla="*/ 127 h 175"/>
                <a:gd name="T46" fmla="*/ 273 w 289"/>
                <a:gd name="T47" fmla="*/ 118 h 175"/>
                <a:gd name="T48" fmla="*/ 145 w 289"/>
                <a:gd name="T49" fmla="*/ 3 h 175"/>
                <a:gd name="T50" fmla="*/ 136 w 289"/>
                <a:gd name="T51" fmla="*/ 12 h 175"/>
                <a:gd name="T52" fmla="*/ 145 w 289"/>
                <a:gd name="T53" fmla="*/ 21 h 175"/>
                <a:gd name="T54" fmla="*/ 153 w 289"/>
                <a:gd name="T55" fmla="*/ 12 h 175"/>
                <a:gd name="T56" fmla="*/ 145 w 289"/>
                <a:gd name="T57" fmla="*/ 3 h 175"/>
                <a:gd name="T58" fmla="*/ 15 w 289"/>
                <a:gd name="T59" fmla="*/ 118 h 175"/>
                <a:gd name="T60" fmla="*/ 6 w 289"/>
                <a:gd name="T61" fmla="*/ 127 h 175"/>
                <a:gd name="T62" fmla="*/ 15 w 289"/>
                <a:gd name="T63" fmla="*/ 136 h 175"/>
                <a:gd name="T64" fmla="*/ 24 w 289"/>
                <a:gd name="T65" fmla="*/ 127 h 175"/>
                <a:gd name="T66" fmla="*/ 15 w 289"/>
                <a:gd name="T67" fmla="*/ 118 h 175"/>
                <a:gd name="T68" fmla="*/ 60 w 289"/>
                <a:gd name="T69" fmla="*/ 37 h 175"/>
                <a:gd name="T70" fmla="*/ 52 w 289"/>
                <a:gd name="T71" fmla="*/ 45 h 175"/>
                <a:gd name="T72" fmla="*/ 60 w 289"/>
                <a:gd name="T73" fmla="*/ 54 h 175"/>
                <a:gd name="T74" fmla="*/ 69 w 289"/>
                <a:gd name="T75" fmla="*/ 45 h 175"/>
                <a:gd name="T76" fmla="*/ 60 w 289"/>
                <a:gd name="T77" fmla="*/ 37 h 175"/>
                <a:gd name="T78" fmla="*/ 232 w 289"/>
                <a:gd name="T79" fmla="*/ 37 h 175"/>
                <a:gd name="T80" fmla="*/ 223 w 289"/>
                <a:gd name="T81" fmla="*/ 45 h 175"/>
                <a:gd name="T82" fmla="*/ 232 w 289"/>
                <a:gd name="T83" fmla="*/ 54 h 175"/>
                <a:gd name="T84" fmla="*/ 241 w 289"/>
                <a:gd name="T85" fmla="*/ 45 h 175"/>
                <a:gd name="T86" fmla="*/ 232 w 289"/>
                <a:gd name="T87"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9" h="175">
                  <a:moveTo>
                    <a:pt x="289" y="144"/>
                  </a:moveTo>
                  <a:cubicBezTo>
                    <a:pt x="0" y="144"/>
                    <a:pt x="0" y="144"/>
                    <a:pt x="0" y="144"/>
                  </a:cubicBezTo>
                  <a:cubicBezTo>
                    <a:pt x="0" y="64"/>
                    <a:pt x="65" y="0"/>
                    <a:pt x="145" y="0"/>
                  </a:cubicBezTo>
                  <a:cubicBezTo>
                    <a:pt x="224" y="0"/>
                    <a:pt x="289" y="64"/>
                    <a:pt x="289" y="144"/>
                  </a:cubicBezTo>
                  <a:close/>
                  <a:moveTo>
                    <a:pt x="145" y="127"/>
                  </a:moveTo>
                  <a:cubicBezTo>
                    <a:pt x="135" y="127"/>
                    <a:pt x="127" y="135"/>
                    <a:pt x="127" y="144"/>
                  </a:cubicBezTo>
                  <a:cubicBezTo>
                    <a:pt x="127" y="154"/>
                    <a:pt x="135" y="161"/>
                    <a:pt x="145" y="161"/>
                  </a:cubicBezTo>
                  <a:cubicBezTo>
                    <a:pt x="154" y="161"/>
                    <a:pt x="162" y="154"/>
                    <a:pt x="162" y="144"/>
                  </a:cubicBezTo>
                  <a:cubicBezTo>
                    <a:pt x="162" y="135"/>
                    <a:pt x="154" y="127"/>
                    <a:pt x="145" y="127"/>
                  </a:cubicBezTo>
                  <a:close/>
                  <a:moveTo>
                    <a:pt x="241" y="81"/>
                  </a:moveTo>
                  <a:cubicBezTo>
                    <a:pt x="239" y="78"/>
                    <a:pt x="236" y="78"/>
                    <a:pt x="233" y="79"/>
                  </a:cubicBezTo>
                  <a:cubicBezTo>
                    <a:pt x="167" y="123"/>
                    <a:pt x="167" y="123"/>
                    <a:pt x="167" y="123"/>
                  </a:cubicBezTo>
                  <a:cubicBezTo>
                    <a:pt x="161" y="117"/>
                    <a:pt x="153" y="113"/>
                    <a:pt x="145" y="113"/>
                  </a:cubicBezTo>
                  <a:cubicBezTo>
                    <a:pt x="127" y="113"/>
                    <a:pt x="113" y="127"/>
                    <a:pt x="113" y="144"/>
                  </a:cubicBezTo>
                  <a:cubicBezTo>
                    <a:pt x="113" y="161"/>
                    <a:pt x="127" y="175"/>
                    <a:pt x="145" y="175"/>
                  </a:cubicBezTo>
                  <a:cubicBezTo>
                    <a:pt x="162" y="175"/>
                    <a:pt x="176" y="161"/>
                    <a:pt x="176" y="144"/>
                  </a:cubicBezTo>
                  <a:cubicBezTo>
                    <a:pt x="176" y="140"/>
                    <a:pt x="175" y="136"/>
                    <a:pt x="173" y="132"/>
                  </a:cubicBezTo>
                  <a:cubicBezTo>
                    <a:pt x="239" y="89"/>
                    <a:pt x="239" y="89"/>
                    <a:pt x="239" y="89"/>
                  </a:cubicBezTo>
                  <a:cubicBezTo>
                    <a:pt x="242" y="87"/>
                    <a:pt x="243" y="83"/>
                    <a:pt x="241" y="81"/>
                  </a:cubicBezTo>
                  <a:close/>
                  <a:moveTo>
                    <a:pt x="273" y="118"/>
                  </a:moveTo>
                  <a:cubicBezTo>
                    <a:pt x="268" y="118"/>
                    <a:pt x="264" y="122"/>
                    <a:pt x="264" y="127"/>
                  </a:cubicBezTo>
                  <a:cubicBezTo>
                    <a:pt x="264" y="132"/>
                    <a:pt x="268" y="136"/>
                    <a:pt x="273" y="136"/>
                  </a:cubicBezTo>
                  <a:cubicBezTo>
                    <a:pt x="277" y="136"/>
                    <a:pt x="281" y="132"/>
                    <a:pt x="281" y="127"/>
                  </a:cubicBezTo>
                  <a:cubicBezTo>
                    <a:pt x="281" y="122"/>
                    <a:pt x="277" y="118"/>
                    <a:pt x="273" y="118"/>
                  </a:cubicBezTo>
                  <a:close/>
                  <a:moveTo>
                    <a:pt x="145" y="3"/>
                  </a:moveTo>
                  <a:cubicBezTo>
                    <a:pt x="140" y="3"/>
                    <a:pt x="136" y="7"/>
                    <a:pt x="136" y="12"/>
                  </a:cubicBezTo>
                  <a:cubicBezTo>
                    <a:pt x="136" y="17"/>
                    <a:pt x="140" y="21"/>
                    <a:pt x="145" y="21"/>
                  </a:cubicBezTo>
                  <a:cubicBezTo>
                    <a:pt x="149" y="21"/>
                    <a:pt x="153" y="17"/>
                    <a:pt x="153" y="12"/>
                  </a:cubicBezTo>
                  <a:cubicBezTo>
                    <a:pt x="153" y="7"/>
                    <a:pt x="149" y="3"/>
                    <a:pt x="145" y="3"/>
                  </a:cubicBezTo>
                  <a:close/>
                  <a:moveTo>
                    <a:pt x="15" y="118"/>
                  </a:moveTo>
                  <a:cubicBezTo>
                    <a:pt x="10" y="118"/>
                    <a:pt x="6" y="122"/>
                    <a:pt x="6" y="127"/>
                  </a:cubicBezTo>
                  <a:cubicBezTo>
                    <a:pt x="6" y="132"/>
                    <a:pt x="10" y="136"/>
                    <a:pt x="15" y="136"/>
                  </a:cubicBezTo>
                  <a:cubicBezTo>
                    <a:pt x="20" y="136"/>
                    <a:pt x="24" y="132"/>
                    <a:pt x="24" y="127"/>
                  </a:cubicBezTo>
                  <a:cubicBezTo>
                    <a:pt x="24" y="122"/>
                    <a:pt x="20" y="118"/>
                    <a:pt x="15" y="118"/>
                  </a:cubicBezTo>
                  <a:close/>
                  <a:moveTo>
                    <a:pt x="60" y="37"/>
                  </a:moveTo>
                  <a:cubicBezTo>
                    <a:pt x="55" y="37"/>
                    <a:pt x="52" y="41"/>
                    <a:pt x="52" y="45"/>
                  </a:cubicBezTo>
                  <a:cubicBezTo>
                    <a:pt x="52" y="50"/>
                    <a:pt x="55" y="54"/>
                    <a:pt x="60" y="54"/>
                  </a:cubicBezTo>
                  <a:cubicBezTo>
                    <a:pt x="65" y="54"/>
                    <a:pt x="69" y="50"/>
                    <a:pt x="69" y="45"/>
                  </a:cubicBezTo>
                  <a:cubicBezTo>
                    <a:pt x="69" y="41"/>
                    <a:pt x="65" y="37"/>
                    <a:pt x="60" y="37"/>
                  </a:cubicBezTo>
                  <a:close/>
                  <a:moveTo>
                    <a:pt x="232" y="37"/>
                  </a:moveTo>
                  <a:cubicBezTo>
                    <a:pt x="227" y="37"/>
                    <a:pt x="223" y="41"/>
                    <a:pt x="223" y="45"/>
                  </a:cubicBezTo>
                  <a:cubicBezTo>
                    <a:pt x="223" y="50"/>
                    <a:pt x="227" y="54"/>
                    <a:pt x="232" y="54"/>
                  </a:cubicBezTo>
                  <a:cubicBezTo>
                    <a:pt x="237" y="54"/>
                    <a:pt x="241" y="50"/>
                    <a:pt x="241" y="45"/>
                  </a:cubicBezTo>
                  <a:cubicBezTo>
                    <a:pt x="241" y="41"/>
                    <a:pt x="237" y="37"/>
                    <a:pt x="232"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noEditPoints="1"/>
            </p:cNvSpPr>
            <p:nvPr/>
          </p:nvSpPr>
          <p:spPr bwMode="auto">
            <a:xfrm>
              <a:off x="-965200" y="876301"/>
              <a:ext cx="1279525" cy="412750"/>
            </a:xfrm>
            <a:custGeom>
              <a:avLst/>
              <a:gdLst>
                <a:gd name="T0" fmla="*/ 335 w 339"/>
                <a:gd name="T1" fmla="*/ 47 h 109"/>
                <a:gd name="T2" fmla="*/ 333 w 339"/>
                <a:gd name="T3" fmla="*/ 46 h 109"/>
                <a:gd name="T4" fmla="*/ 257 w 339"/>
                <a:gd name="T5" fmla="*/ 3 h 109"/>
                <a:gd name="T6" fmla="*/ 244 w 339"/>
                <a:gd name="T7" fmla="*/ 6 h 109"/>
                <a:gd name="T8" fmla="*/ 247 w 339"/>
                <a:gd name="T9" fmla="*/ 20 h 109"/>
                <a:gd name="T10" fmla="*/ 291 w 339"/>
                <a:gd name="T11" fmla="*/ 45 h 109"/>
                <a:gd name="T12" fmla="*/ 10 w 339"/>
                <a:gd name="T13" fmla="*/ 45 h 109"/>
                <a:gd name="T14" fmla="*/ 0 w 339"/>
                <a:gd name="T15" fmla="*/ 55 h 109"/>
                <a:gd name="T16" fmla="*/ 10 w 339"/>
                <a:gd name="T17" fmla="*/ 65 h 109"/>
                <a:gd name="T18" fmla="*/ 291 w 339"/>
                <a:gd name="T19" fmla="*/ 65 h 109"/>
                <a:gd name="T20" fmla="*/ 247 w 339"/>
                <a:gd name="T21" fmla="*/ 90 h 109"/>
                <a:gd name="T22" fmla="*/ 244 w 339"/>
                <a:gd name="T23" fmla="*/ 104 h 109"/>
                <a:gd name="T24" fmla="*/ 252 w 339"/>
                <a:gd name="T25" fmla="*/ 109 h 109"/>
                <a:gd name="T26" fmla="*/ 257 w 339"/>
                <a:gd name="T27" fmla="*/ 107 h 109"/>
                <a:gd name="T28" fmla="*/ 333 w 339"/>
                <a:gd name="T29" fmla="*/ 64 h 109"/>
                <a:gd name="T30" fmla="*/ 338 w 339"/>
                <a:gd name="T31" fmla="*/ 58 h 109"/>
                <a:gd name="T32" fmla="*/ 335 w 339"/>
                <a:gd name="T33" fmla="*/ 47 h 109"/>
                <a:gd name="T34" fmla="*/ 308 w 339"/>
                <a:gd name="T35" fmla="*/ 55 h 109"/>
                <a:gd name="T36" fmla="*/ 308 w 339"/>
                <a:gd name="T37" fmla="*/ 55 h 109"/>
                <a:gd name="T38" fmla="*/ 308 w 339"/>
                <a:gd name="T39" fmla="*/ 55 h 109"/>
                <a:gd name="T40" fmla="*/ 309 w 339"/>
                <a:gd name="T41" fmla="*/ 55 h 109"/>
                <a:gd name="T42" fmla="*/ 308 w 339"/>
                <a:gd name="T43"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9" h="109">
                  <a:moveTo>
                    <a:pt x="335" y="47"/>
                  </a:moveTo>
                  <a:cubicBezTo>
                    <a:pt x="334" y="47"/>
                    <a:pt x="334" y="46"/>
                    <a:pt x="333" y="46"/>
                  </a:cubicBezTo>
                  <a:cubicBezTo>
                    <a:pt x="257" y="3"/>
                    <a:pt x="257" y="3"/>
                    <a:pt x="257" y="3"/>
                  </a:cubicBezTo>
                  <a:cubicBezTo>
                    <a:pt x="253" y="0"/>
                    <a:pt x="246" y="2"/>
                    <a:pt x="244" y="6"/>
                  </a:cubicBezTo>
                  <a:cubicBezTo>
                    <a:pt x="241" y="11"/>
                    <a:pt x="243" y="17"/>
                    <a:pt x="247" y="20"/>
                  </a:cubicBezTo>
                  <a:cubicBezTo>
                    <a:pt x="291" y="45"/>
                    <a:pt x="291" y="45"/>
                    <a:pt x="291" y="45"/>
                  </a:cubicBezTo>
                  <a:cubicBezTo>
                    <a:pt x="10" y="45"/>
                    <a:pt x="10" y="45"/>
                    <a:pt x="10" y="45"/>
                  </a:cubicBezTo>
                  <a:cubicBezTo>
                    <a:pt x="4" y="45"/>
                    <a:pt x="0" y="49"/>
                    <a:pt x="0" y="55"/>
                  </a:cubicBezTo>
                  <a:cubicBezTo>
                    <a:pt x="0" y="61"/>
                    <a:pt x="4" y="65"/>
                    <a:pt x="10" y="65"/>
                  </a:cubicBezTo>
                  <a:cubicBezTo>
                    <a:pt x="291" y="65"/>
                    <a:pt x="291" y="65"/>
                    <a:pt x="291" y="65"/>
                  </a:cubicBezTo>
                  <a:cubicBezTo>
                    <a:pt x="247" y="90"/>
                    <a:pt x="247" y="90"/>
                    <a:pt x="247" y="90"/>
                  </a:cubicBezTo>
                  <a:cubicBezTo>
                    <a:pt x="243" y="93"/>
                    <a:pt x="241" y="99"/>
                    <a:pt x="244" y="104"/>
                  </a:cubicBezTo>
                  <a:cubicBezTo>
                    <a:pt x="246" y="107"/>
                    <a:pt x="249" y="109"/>
                    <a:pt x="252" y="109"/>
                  </a:cubicBezTo>
                  <a:cubicBezTo>
                    <a:pt x="254" y="109"/>
                    <a:pt x="256" y="108"/>
                    <a:pt x="257" y="107"/>
                  </a:cubicBezTo>
                  <a:cubicBezTo>
                    <a:pt x="333" y="64"/>
                    <a:pt x="333" y="64"/>
                    <a:pt x="333" y="64"/>
                  </a:cubicBezTo>
                  <a:cubicBezTo>
                    <a:pt x="336" y="63"/>
                    <a:pt x="337" y="61"/>
                    <a:pt x="338" y="58"/>
                  </a:cubicBezTo>
                  <a:cubicBezTo>
                    <a:pt x="339" y="54"/>
                    <a:pt x="338" y="50"/>
                    <a:pt x="335" y="47"/>
                  </a:cubicBezTo>
                  <a:close/>
                  <a:moveTo>
                    <a:pt x="308" y="55"/>
                  </a:moveTo>
                  <a:cubicBezTo>
                    <a:pt x="308" y="55"/>
                    <a:pt x="308" y="55"/>
                    <a:pt x="308" y="55"/>
                  </a:cubicBezTo>
                  <a:cubicBezTo>
                    <a:pt x="308" y="55"/>
                    <a:pt x="308" y="55"/>
                    <a:pt x="308" y="55"/>
                  </a:cubicBezTo>
                  <a:cubicBezTo>
                    <a:pt x="309" y="55"/>
                    <a:pt x="309" y="55"/>
                    <a:pt x="309" y="55"/>
                  </a:cubicBezTo>
                  <a:lnTo>
                    <a:pt x="308" y="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noEditPoints="1"/>
            </p:cNvSpPr>
            <p:nvPr/>
          </p:nvSpPr>
          <p:spPr bwMode="auto">
            <a:xfrm>
              <a:off x="-1277938" y="1828800"/>
              <a:ext cx="1282700" cy="412750"/>
            </a:xfrm>
            <a:custGeom>
              <a:avLst/>
              <a:gdLst>
                <a:gd name="T0" fmla="*/ 330 w 340"/>
                <a:gd name="T1" fmla="*/ 45 h 109"/>
                <a:gd name="T2" fmla="*/ 49 w 340"/>
                <a:gd name="T3" fmla="*/ 45 h 109"/>
                <a:gd name="T4" fmla="*/ 92 w 340"/>
                <a:gd name="T5" fmla="*/ 20 h 109"/>
                <a:gd name="T6" fmla="*/ 96 w 340"/>
                <a:gd name="T7" fmla="*/ 6 h 109"/>
                <a:gd name="T8" fmla="*/ 82 w 340"/>
                <a:gd name="T9" fmla="*/ 2 h 109"/>
                <a:gd name="T10" fmla="*/ 7 w 340"/>
                <a:gd name="T11" fmla="*/ 46 h 109"/>
                <a:gd name="T12" fmla="*/ 5 w 340"/>
                <a:gd name="T13" fmla="*/ 47 h 109"/>
                <a:gd name="T14" fmla="*/ 1 w 340"/>
                <a:gd name="T15" fmla="*/ 58 h 109"/>
                <a:gd name="T16" fmla="*/ 7 w 340"/>
                <a:gd name="T17" fmla="*/ 64 h 109"/>
                <a:gd name="T18" fmla="*/ 82 w 340"/>
                <a:gd name="T19" fmla="*/ 107 h 109"/>
                <a:gd name="T20" fmla="*/ 87 w 340"/>
                <a:gd name="T21" fmla="*/ 109 h 109"/>
                <a:gd name="T22" fmla="*/ 96 w 340"/>
                <a:gd name="T23" fmla="*/ 104 h 109"/>
                <a:gd name="T24" fmla="*/ 92 w 340"/>
                <a:gd name="T25" fmla="*/ 90 h 109"/>
                <a:gd name="T26" fmla="*/ 48 w 340"/>
                <a:gd name="T27" fmla="*/ 65 h 109"/>
                <a:gd name="T28" fmla="*/ 330 w 340"/>
                <a:gd name="T29" fmla="*/ 65 h 109"/>
                <a:gd name="T30" fmla="*/ 340 w 340"/>
                <a:gd name="T31" fmla="*/ 55 h 109"/>
                <a:gd name="T32" fmla="*/ 330 w 340"/>
                <a:gd name="T33" fmla="*/ 45 h 109"/>
                <a:gd name="T34" fmla="*/ 31 w 340"/>
                <a:gd name="T35" fmla="*/ 55 h 109"/>
                <a:gd name="T36" fmla="*/ 31 w 340"/>
                <a:gd name="T37" fmla="*/ 55 h 109"/>
                <a:gd name="T38" fmla="*/ 31 w 340"/>
                <a:gd name="T39" fmla="*/ 55 h 109"/>
                <a:gd name="T40" fmla="*/ 31 w 340"/>
                <a:gd name="T4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09">
                  <a:moveTo>
                    <a:pt x="330" y="45"/>
                  </a:moveTo>
                  <a:cubicBezTo>
                    <a:pt x="49" y="45"/>
                    <a:pt x="49" y="45"/>
                    <a:pt x="49" y="45"/>
                  </a:cubicBezTo>
                  <a:cubicBezTo>
                    <a:pt x="92" y="20"/>
                    <a:pt x="92" y="20"/>
                    <a:pt x="92" y="20"/>
                  </a:cubicBezTo>
                  <a:cubicBezTo>
                    <a:pt x="97" y="17"/>
                    <a:pt x="99" y="11"/>
                    <a:pt x="96" y="6"/>
                  </a:cubicBezTo>
                  <a:cubicBezTo>
                    <a:pt x="93" y="1"/>
                    <a:pt x="87" y="0"/>
                    <a:pt x="82" y="2"/>
                  </a:cubicBezTo>
                  <a:cubicBezTo>
                    <a:pt x="7" y="46"/>
                    <a:pt x="7" y="46"/>
                    <a:pt x="7" y="46"/>
                  </a:cubicBezTo>
                  <a:cubicBezTo>
                    <a:pt x="6" y="46"/>
                    <a:pt x="5" y="47"/>
                    <a:pt x="5" y="47"/>
                  </a:cubicBezTo>
                  <a:cubicBezTo>
                    <a:pt x="1" y="50"/>
                    <a:pt x="0" y="54"/>
                    <a:pt x="1" y="58"/>
                  </a:cubicBezTo>
                  <a:cubicBezTo>
                    <a:pt x="2" y="61"/>
                    <a:pt x="4" y="63"/>
                    <a:pt x="7" y="64"/>
                  </a:cubicBezTo>
                  <a:cubicBezTo>
                    <a:pt x="82" y="107"/>
                    <a:pt x="82" y="107"/>
                    <a:pt x="82" y="107"/>
                  </a:cubicBezTo>
                  <a:cubicBezTo>
                    <a:pt x="84" y="108"/>
                    <a:pt x="85" y="109"/>
                    <a:pt x="87" y="109"/>
                  </a:cubicBezTo>
                  <a:cubicBezTo>
                    <a:pt x="91" y="109"/>
                    <a:pt x="94" y="107"/>
                    <a:pt x="96" y="104"/>
                  </a:cubicBezTo>
                  <a:cubicBezTo>
                    <a:pt x="99" y="99"/>
                    <a:pt x="97" y="93"/>
                    <a:pt x="92" y="90"/>
                  </a:cubicBezTo>
                  <a:cubicBezTo>
                    <a:pt x="48" y="65"/>
                    <a:pt x="48" y="65"/>
                    <a:pt x="48" y="65"/>
                  </a:cubicBezTo>
                  <a:cubicBezTo>
                    <a:pt x="330" y="65"/>
                    <a:pt x="330" y="65"/>
                    <a:pt x="330" y="65"/>
                  </a:cubicBezTo>
                  <a:cubicBezTo>
                    <a:pt x="336" y="65"/>
                    <a:pt x="340" y="60"/>
                    <a:pt x="340" y="55"/>
                  </a:cubicBezTo>
                  <a:cubicBezTo>
                    <a:pt x="340" y="49"/>
                    <a:pt x="336" y="45"/>
                    <a:pt x="330" y="45"/>
                  </a:cubicBezTo>
                  <a:close/>
                  <a:moveTo>
                    <a:pt x="31" y="55"/>
                  </a:moveTo>
                  <a:cubicBezTo>
                    <a:pt x="31" y="55"/>
                    <a:pt x="31" y="55"/>
                    <a:pt x="31" y="55"/>
                  </a:cubicBezTo>
                  <a:cubicBezTo>
                    <a:pt x="31" y="55"/>
                    <a:pt x="31" y="55"/>
                    <a:pt x="31" y="55"/>
                  </a:cubicBezTo>
                  <a:cubicBezTo>
                    <a:pt x="31" y="55"/>
                    <a:pt x="31" y="55"/>
                    <a:pt x="31" y="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3352800" y="2114550"/>
            <a:ext cx="5334000" cy="858411"/>
            <a:chOff x="3352800" y="2114550"/>
            <a:chExt cx="5334000" cy="858411"/>
          </a:xfrm>
        </p:grpSpPr>
        <p:cxnSp>
          <p:nvCxnSpPr>
            <p:cNvPr id="11" name="Straight Connector 10"/>
            <p:cNvCxnSpPr/>
            <p:nvPr/>
          </p:nvCxnSpPr>
          <p:spPr>
            <a:xfrm>
              <a:off x="3352800" y="2114550"/>
              <a:ext cx="5334000" cy="0"/>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Content Placeholder 2"/>
            <p:cNvSpPr txBox="1">
              <a:spLocks/>
            </p:cNvSpPr>
            <p:nvPr/>
          </p:nvSpPr>
          <p:spPr>
            <a:xfrm>
              <a:off x="4844909" y="2326806"/>
              <a:ext cx="3650110" cy="646155"/>
            </a:xfrm>
            <a:prstGeom prst="rect">
              <a:avLst/>
            </a:prstGeom>
          </p:spPr>
          <p:txBody>
            <a:bodyPr vert="horz" lIns="91440" tIns="45720" rIns="91440" bIns="45720" rtlCol="0">
              <a:noAutofit/>
            </a:bodyPr>
            <a:lstStyle>
              <a:lvl1pPr marL="173038" indent="-173038" algn="l" defTabSz="914400" rtl="0" eaLnBrk="1" latinLnBrk="0" hangingPunct="1">
                <a:spcBef>
                  <a:spcPts val="0"/>
                </a:spcBef>
                <a:spcAft>
                  <a:spcPts val="600"/>
                </a:spcAft>
                <a:buClr>
                  <a:schemeClr val="tx1"/>
                </a:buClr>
                <a:buSzPct val="85000"/>
                <a:buFont typeface="Arial" charset="0"/>
                <a:buChar char="•"/>
                <a:tabLst/>
                <a:defRPr sz="2400" kern="1200">
                  <a:solidFill>
                    <a:schemeClr val="tx1"/>
                  </a:solidFill>
                  <a:latin typeface="Arial" charset="0"/>
                  <a:ea typeface="Arial" charset="0"/>
                  <a:cs typeface="Arial" charset="0"/>
                </a:defRPr>
              </a:lvl1pPr>
              <a:lvl2pPr marL="457200" indent="-173038" algn="l" defTabSz="914400" rtl="0" eaLnBrk="1" latinLnBrk="0" hangingPunct="1">
                <a:spcBef>
                  <a:spcPts val="0"/>
                </a:spcBef>
                <a:spcAft>
                  <a:spcPts val="600"/>
                </a:spcAft>
                <a:buClr>
                  <a:schemeClr val="tx1"/>
                </a:buClr>
                <a:buSzPct val="85000"/>
                <a:buFont typeface="Arial" charset="0"/>
                <a:buChar char="•"/>
                <a:tabLst/>
                <a:defRPr sz="2000" kern="1200">
                  <a:solidFill>
                    <a:schemeClr val="tx1"/>
                  </a:solidFill>
                  <a:latin typeface="Arial" charset="0"/>
                  <a:ea typeface="Arial" charset="0"/>
                  <a:cs typeface="Arial" charset="0"/>
                </a:defRPr>
              </a:lvl2pPr>
              <a:lvl3pPr marL="741363" indent="-173038" algn="l" defTabSz="914400" rtl="0" eaLnBrk="1" latinLnBrk="0" hangingPunct="1">
                <a:spcBef>
                  <a:spcPts val="0"/>
                </a:spcBef>
                <a:spcAft>
                  <a:spcPts val="600"/>
                </a:spcAft>
                <a:buClr>
                  <a:schemeClr val="tx1"/>
                </a:buClr>
                <a:buSzPct val="85000"/>
                <a:buFont typeface="Arial" charset="0"/>
                <a:buChar char="•"/>
                <a:tabLst/>
                <a:defRPr sz="1800" kern="1200">
                  <a:solidFill>
                    <a:schemeClr val="tx1"/>
                  </a:solidFill>
                  <a:latin typeface="Arial" charset="0"/>
                  <a:ea typeface="Arial" charset="0"/>
                  <a:cs typeface="Arial" charset="0"/>
                </a:defRPr>
              </a:lvl3pPr>
              <a:lvl4pPr marL="1031875"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4pPr>
              <a:lvl5pPr marL="1316038"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600"/>
                </a:spcAft>
                <a:buFont typeface="Arial" charset="0"/>
                <a:buNone/>
              </a:pPr>
              <a:r>
                <a:rPr lang="en-GB" sz="1800" dirty="0" smtClean="0"/>
                <a:t>Collect and compare performance across the globe</a:t>
              </a:r>
              <a:endParaRPr lang="en-US" sz="1800" dirty="0" smtClean="0"/>
            </a:p>
          </p:txBody>
        </p:sp>
        <p:sp>
          <p:nvSpPr>
            <p:cNvPr id="26" name="Freeform 11"/>
            <p:cNvSpPr>
              <a:spLocks noEditPoints="1"/>
            </p:cNvSpPr>
            <p:nvPr/>
          </p:nvSpPr>
          <p:spPr bwMode="auto">
            <a:xfrm>
              <a:off x="3698240" y="2294119"/>
              <a:ext cx="676468" cy="676468"/>
            </a:xfrm>
            <a:custGeom>
              <a:avLst/>
              <a:gdLst>
                <a:gd name="T0" fmla="*/ 144 w 288"/>
                <a:gd name="T1" fmla="*/ 288 h 288"/>
                <a:gd name="T2" fmla="*/ 250 w 288"/>
                <a:gd name="T3" fmla="*/ 55 h 288"/>
                <a:gd name="T4" fmla="*/ 265 w 288"/>
                <a:gd name="T5" fmla="*/ 88 h 288"/>
                <a:gd name="T6" fmla="*/ 249 w 288"/>
                <a:gd name="T7" fmla="*/ 83 h 288"/>
                <a:gd name="T8" fmla="*/ 257 w 288"/>
                <a:gd name="T9" fmla="*/ 70 h 288"/>
                <a:gd name="T10" fmla="*/ 250 w 288"/>
                <a:gd name="T11" fmla="*/ 55 h 288"/>
                <a:gd name="T12" fmla="*/ 50 w 288"/>
                <a:gd name="T13" fmla="*/ 180 h 288"/>
                <a:gd name="T14" fmla="*/ 30 w 288"/>
                <a:gd name="T15" fmla="*/ 174 h 288"/>
                <a:gd name="T16" fmla="*/ 20 w 288"/>
                <a:gd name="T17" fmla="*/ 92 h 288"/>
                <a:gd name="T18" fmla="*/ 15 w 288"/>
                <a:gd name="T19" fmla="*/ 163 h 288"/>
                <a:gd name="T20" fmla="*/ 15 w 288"/>
                <a:gd name="T21" fmla="*/ 163 h 288"/>
                <a:gd name="T22" fmla="*/ 13 w 288"/>
                <a:gd name="T23" fmla="*/ 130 h 288"/>
                <a:gd name="T24" fmla="*/ 36 w 288"/>
                <a:gd name="T25" fmla="*/ 218 h 288"/>
                <a:gd name="T26" fmla="*/ 35 w 288"/>
                <a:gd name="T27" fmla="*/ 185 h 288"/>
                <a:gd name="T28" fmla="*/ 44 w 288"/>
                <a:gd name="T29" fmla="*/ 186 h 288"/>
                <a:gd name="T30" fmla="*/ 57 w 288"/>
                <a:gd name="T31" fmla="*/ 232 h 288"/>
                <a:gd name="T32" fmla="*/ 111 w 288"/>
                <a:gd name="T33" fmla="*/ 279 h 288"/>
                <a:gd name="T34" fmla="*/ 118 w 288"/>
                <a:gd name="T35" fmla="*/ 275 h 288"/>
                <a:gd name="T36" fmla="*/ 142 w 288"/>
                <a:gd name="T37" fmla="*/ 279 h 288"/>
                <a:gd name="T38" fmla="*/ 160 w 288"/>
                <a:gd name="T39" fmla="*/ 276 h 288"/>
                <a:gd name="T40" fmla="*/ 164 w 288"/>
                <a:gd name="T41" fmla="*/ 282 h 288"/>
                <a:gd name="T42" fmla="*/ 199 w 288"/>
                <a:gd name="T43" fmla="*/ 235 h 288"/>
                <a:gd name="T44" fmla="*/ 160 w 288"/>
                <a:gd name="T45" fmla="*/ 269 h 288"/>
                <a:gd name="T46" fmla="*/ 148 w 288"/>
                <a:gd name="T47" fmla="*/ 182 h 288"/>
                <a:gd name="T48" fmla="*/ 132 w 288"/>
                <a:gd name="T49" fmla="*/ 137 h 288"/>
                <a:gd name="T50" fmla="*/ 69 w 288"/>
                <a:gd name="T51" fmla="*/ 90 h 288"/>
                <a:gd name="T52" fmla="*/ 45 w 288"/>
                <a:gd name="T53" fmla="*/ 60 h 288"/>
                <a:gd name="T54" fmla="*/ 88 w 288"/>
                <a:gd name="T55" fmla="*/ 30 h 288"/>
                <a:gd name="T56" fmla="*/ 103 w 288"/>
                <a:gd name="T57" fmla="*/ 16 h 288"/>
                <a:gd name="T58" fmla="*/ 122 w 288"/>
                <a:gd name="T59" fmla="*/ 17 h 288"/>
                <a:gd name="T60" fmla="*/ 182 w 288"/>
                <a:gd name="T61" fmla="*/ 27 h 288"/>
                <a:gd name="T62" fmla="*/ 133 w 288"/>
                <a:gd name="T63" fmla="*/ 20 h 288"/>
                <a:gd name="T64" fmla="*/ 168 w 288"/>
                <a:gd name="T65" fmla="*/ 48 h 288"/>
                <a:gd name="T66" fmla="*/ 151 w 288"/>
                <a:gd name="T67" fmla="*/ 77 h 288"/>
                <a:gd name="T68" fmla="*/ 142 w 288"/>
                <a:gd name="T69" fmla="*/ 108 h 288"/>
                <a:gd name="T70" fmla="*/ 119 w 288"/>
                <a:gd name="T71" fmla="*/ 122 h 288"/>
                <a:gd name="T72" fmla="*/ 138 w 288"/>
                <a:gd name="T73" fmla="*/ 132 h 288"/>
                <a:gd name="T74" fmla="*/ 156 w 288"/>
                <a:gd name="T75" fmla="*/ 144 h 288"/>
                <a:gd name="T76" fmla="*/ 197 w 288"/>
                <a:gd name="T77" fmla="*/ 152 h 288"/>
                <a:gd name="T78" fmla="*/ 225 w 288"/>
                <a:gd name="T79" fmla="*/ 178 h 288"/>
                <a:gd name="T80" fmla="*/ 266 w 288"/>
                <a:gd name="T81" fmla="*/ 211 h 288"/>
                <a:gd name="T82" fmla="*/ 268 w 288"/>
                <a:gd name="T83" fmla="*/ 183 h 288"/>
                <a:gd name="T84" fmla="*/ 248 w 288"/>
                <a:gd name="T85" fmla="*/ 156 h 288"/>
                <a:gd name="T86" fmla="*/ 252 w 288"/>
                <a:gd name="T87" fmla="*/ 105 h 288"/>
                <a:gd name="T88" fmla="*/ 283 w 288"/>
                <a:gd name="T89" fmla="*/ 1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250" y="55"/>
                  </a:moveTo>
                  <a:cubicBezTo>
                    <a:pt x="256" y="62"/>
                    <a:pt x="261" y="68"/>
                    <a:pt x="263" y="73"/>
                  </a:cubicBezTo>
                  <a:cubicBezTo>
                    <a:pt x="267" y="82"/>
                    <a:pt x="271" y="88"/>
                    <a:pt x="275" y="98"/>
                  </a:cubicBezTo>
                  <a:cubicBezTo>
                    <a:pt x="270" y="96"/>
                    <a:pt x="269" y="91"/>
                    <a:pt x="265" y="88"/>
                  </a:cubicBezTo>
                  <a:cubicBezTo>
                    <a:pt x="260" y="84"/>
                    <a:pt x="261" y="94"/>
                    <a:pt x="256" y="96"/>
                  </a:cubicBezTo>
                  <a:cubicBezTo>
                    <a:pt x="252" y="98"/>
                    <a:pt x="248" y="95"/>
                    <a:pt x="247" y="90"/>
                  </a:cubicBezTo>
                  <a:cubicBezTo>
                    <a:pt x="247" y="91"/>
                    <a:pt x="249" y="83"/>
                    <a:pt x="249" y="83"/>
                  </a:cubicBezTo>
                  <a:cubicBezTo>
                    <a:pt x="250" y="82"/>
                    <a:pt x="254" y="83"/>
                    <a:pt x="255" y="83"/>
                  </a:cubicBezTo>
                  <a:cubicBezTo>
                    <a:pt x="256" y="79"/>
                    <a:pt x="252" y="74"/>
                    <a:pt x="257" y="72"/>
                  </a:cubicBezTo>
                  <a:cubicBezTo>
                    <a:pt x="257" y="71"/>
                    <a:pt x="256" y="71"/>
                    <a:pt x="257" y="70"/>
                  </a:cubicBezTo>
                  <a:cubicBezTo>
                    <a:pt x="251" y="72"/>
                    <a:pt x="252" y="66"/>
                    <a:pt x="250" y="64"/>
                  </a:cubicBezTo>
                  <a:cubicBezTo>
                    <a:pt x="250" y="62"/>
                    <a:pt x="247" y="62"/>
                    <a:pt x="246" y="61"/>
                  </a:cubicBezTo>
                  <a:cubicBezTo>
                    <a:pt x="246" y="59"/>
                    <a:pt x="250" y="57"/>
                    <a:pt x="250" y="55"/>
                  </a:cubicBezTo>
                  <a:close/>
                  <a:moveTo>
                    <a:pt x="32" y="164"/>
                  </a:moveTo>
                  <a:cubicBezTo>
                    <a:pt x="42" y="161"/>
                    <a:pt x="57" y="175"/>
                    <a:pt x="57" y="186"/>
                  </a:cubicBezTo>
                  <a:cubicBezTo>
                    <a:pt x="54" y="186"/>
                    <a:pt x="53" y="181"/>
                    <a:pt x="50" y="180"/>
                  </a:cubicBezTo>
                  <a:cubicBezTo>
                    <a:pt x="46" y="178"/>
                    <a:pt x="48" y="182"/>
                    <a:pt x="45" y="183"/>
                  </a:cubicBezTo>
                  <a:cubicBezTo>
                    <a:pt x="40" y="184"/>
                    <a:pt x="41" y="180"/>
                    <a:pt x="39" y="177"/>
                  </a:cubicBezTo>
                  <a:cubicBezTo>
                    <a:pt x="36" y="174"/>
                    <a:pt x="36" y="174"/>
                    <a:pt x="30" y="174"/>
                  </a:cubicBezTo>
                  <a:cubicBezTo>
                    <a:pt x="25" y="171"/>
                    <a:pt x="31" y="164"/>
                    <a:pt x="32" y="164"/>
                  </a:cubicBezTo>
                  <a:close/>
                  <a:moveTo>
                    <a:pt x="18" y="104"/>
                  </a:moveTo>
                  <a:cubicBezTo>
                    <a:pt x="18" y="101"/>
                    <a:pt x="21" y="96"/>
                    <a:pt x="20" y="92"/>
                  </a:cubicBezTo>
                  <a:cubicBezTo>
                    <a:pt x="27" y="99"/>
                    <a:pt x="21" y="108"/>
                    <a:pt x="16" y="113"/>
                  </a:cubicBezTo>
                  <a:cubicBezTo>
                    <a:pt x="18" y="110"/>
                    <a:pt x="18" y="107"/>
                    <a:pt x="18" y="104"/>
                  </a:cubicBezTo>
                  <a:close/>
                  <a:moveTo>
                    <a:pt x="15" y="163"/>
                  </a:moveTo>
                  <a:cubicBezTo>
                    <a:pt x="15" y="165"/>
                    <a:pt x="13" y="168"/>
                    <a:pt x="12" y="171"/>
                  </a:cubicBezTo>
                  <a:cubicBezTo>
                    <a:pt x="11" y="165"/>
                    <a:pt x="10" y="149"/>
                    <a:pt x="12" y="151"/>
                  </a:cubicBezTo>
                  <a:cubicBezTo>
                    <a:pt x="14" y="152"/>
                    <a:pt x="16" y="159"/>
                    <a:pt x="15" y="163"/>
                  </a:cubicBezTo>
                  <a:close/>
                  <a:moveTo>
                    <a:pt x="13" y="130"/>
                  </a:moveTo>
                  <a:cubicBezTo>
                    <a:pt x="16" y="123"/>
                    <a:pt x="24" y="146"/>
                    <a:pt x="22" y="149"/>
                  </a:cubicBezTo>
                  <a:cubicBezTo>
                    <a:pt x="19" y="155"/>
                    <a:pt x="9" y="137"/>
                    <a:pt x="13" y="130"/>
                  </a:cubicBezTo>
                  <a:close/>
                  <a:moveTo>
                    <a:pt x="57" y="232"/>
                  </a:moveTo>
                  <a:cubicBezTo>
                    <a:pt x="55" y="232"/>
                    <a:pt x="53" y="232"/>
                    <a:pt x="49" y="231"/>
                  </a:cubicBezTo>
                  <a:cubicBezTo>
                    <a:pt x="43" y="230"/>
                    <a:pt x="40" y="218"/>
                    <a:pt x="36" y="218"/>
                  </a:cubicBezTo>
                  <a:cubicBezTo>
                    <a:pt x="29" y="216"/>
                    <a:pt x="31" y="224"/>
                    <a:pt x="24" y="215"/>
                  </a:cubicBezTo>
                  <a:cubicBezTo>
                    <a:pt x="21" y="210"/>
                    <a:pt x="14" y="186"/>
                    <a:pt x="28" y="191"/>
                  </a:cubicBezTo>
                  <a:cubicBezTo>
                    <a:pt x="29" y="189"/>
                    <a:pt x="31" y="182"/>
                    <a:pt x="35" y="185"/>
                  </a:cubicBezTo>
                  <a:cubicBezTo>
                    <a:pt x="36" y="187"/>
                    <a:pt x="35" y="191"/>
                    <a:pt x="35" y="192"/>
                  </a:cubicBezTo>
                  <a:cubicBezTo>
                    <a:pt x="36" y="194"/>
                    <a:pt x="40" y="196"/>
                    <a:pt x="42" y="198"/>
                  </a:cubicBezTo>
                  <a:cubicBezTo>
                    <a:pt x="43" y="195"/>
                    <a:pt x="43" y="190"/>
                    <a:pt x="44" y="186"/>
                  </a:cubicBezTo>
                  <a:cubicBezTo>
                    <a:pt x="48" y="191"/>
                    <a:pt x="50" y="195"/>
                    <a:pt x="52" y="200"/>
                  </a:cubicBezTo>
                  <a:cubicBezTo>
                    <a:pt x="55" y="206"/>
                    <a:pt x="60" y="210"/>
                    <a:pt x="61" y="217"/>
                  </a:cubicBezTo>
                  <a:cubicBezTo>
                    <a:pt x="62" y="222"/>
                    <a:pt x="63" y="233"/>
                    <a:pt x="57" y="232"/>
                  </a:cubicBezTo>
                  <a:close/>
                  <a:moveTo>
                    <a:pt x="164" y="282"/>
                  </a:moveTo>
                  <a:cubicBezTo>
                    <a:pt x="159" y="283"/>
                    <a:pt x="153" y="283"/>
                    <a:pt x="147" y="283"/>
                  </a:cubicBezTo>
                  <a:cubicBezTo>
                    <a:pt x="135" y="284"/>
                    <a:pt x="123" y="280"/>
                    <a:pt x="111" y="279"/>
                  </a:cubicBezTo>
                  <a:cubicBezTo>
                    <a:pt x="112" y="279"/>
                    <a:pt x="112" y="279"/>
                    <a:pt x="112" y="279"/>
                  </a:cubicBezTo>
                  <a:cubicBezTo>
                    <a:pt x="109" y="277"/>
                    <a:pt x="101" y="270"/>
                    <a:pt x="108" y="269"/>
                  </a:cubicBezTo>
                  <a:cubicBezTo>
                    <a:pt x="112" y="268"/>
                    <a:pt x="115" y="273"/>
                    <a:pt x="118" y="275"/>
                  </a:cubicBezTo>
                  <a:cubicBezTo>
                    <a:pt x="122" y="277"/>
                    <a:pt x="121" y="274"/>
                    <a:pt x="125" y="274"/>
                  </a:cubicBezTo>
                  <a:cubicBezTo>
                    <a:pt x="129" y="274"/>
                    <a:pt x="131" y="277"/>
                    <a:pt x="134" y="278"/>
                  </a:cubicBezTo>
                  <a:cubicBezTo>
                    <a:pt x="137" y="279"/>
                    <a:pt x="139" y="279"/>
                    <a:pt x="142" y="279"/>
                  </a:cubicBezTo>
                  <a:cubicBezTo>
                    <a:pt x="146" y="279"/>
                    <a:pt x="153" y="283"/>
                    <a:pt x="156" y="279"/>
                  </a:cubicBezTo>
                  <a:cubicBezTo>
                    <a:pt x="154" y="277"/>
                    <a:pt x="150" y="275"/>
                    <a:pt x="149" y="272"/>
                  </a:cubicBezTo>
                  <a:cubicBezTo>
                    <a:pt x="154" y="271"/>
                    <a:pt x="156" y="275"/>
                    <a:pt x="160" y="276"/>
                  </a:cubicBezTo>
                  <a:cubicBezTo>
                    <a:pt x="163" y="277"/>
                    <a:pt x="165" y="275"/>
                    <a:pt x="168" y="275"/>
                  </a:cubicBezTo>
                  <a:cubicBezTo>
                    <a:pt x="171" y="275"/>
                    <a:pt x="182" y="274"/>
                    <a:pt x="181" y="279"/>
                  </a:cubicBezTo>
                  <a:cubicBezTo>
                    <a:pt x="175" y="279"/>
                    <a:pt x="170" y="282"/>
                    <a:pt x="164" y="282"/>
                  </a:cubicBezTo>
                  <a:close/>
                  <a:moveTo>
                    <a:pt x="223" y="199"/>
                  </a:moveTo>
                  <a:cubicBezTo>
                    <a:pt x="221" y="211"/>
                    <a:pt x="218" y="210"/>
                    <a:pt x="208" y="217"/>
                  </a:cubicBezTo>
                  <a:cubicBezTo>
                    <a:pt x="200" y="222"/>
                    <a:pt x="201" y="227"/>
                    <a:pt x="199" y="235"/>
                  </a:cubicBezTo>
                  <a:cubicBezTo>
                    <a:pt x="198" y="239"/>
                    <a:pt x="195" y="241"/>
                    <a:pt x="191" y="244"/>
                  </a:cubicBezTo>
                  <a:cubicBezTo>
                    <a:pt x="186" y="247"/>
                    <a:pt x="174" y="251"/>
                    <a:pt x="171" y="256"/>
                  </a:cubicBezTo>
                  <a:cubicBezTo>
                    <a:pt x="168" y="262"/>
                    <a:pt x="172" y="271"/>
                    <a:pt x="160" y="269"/>
                  </a:cubicBezTo>
                  <a:cubicBezTo>
                    <a:pt x="161" y="249"/>
                    <a:pt x="173" y="233"/>
                    <a:pt x="172" y="214"/>
                  </a:cubicBezTo>
                  <a:cubicBezTo>
                    <a:pt x="172" y="208"/>
                    <a:pt x="172" y="204"/>
                    <a:pt x="168" y="201"/>
                  </a:cubicBezTo>
                  <a:cubicBezTo>
                    <a:pt x="161" y="196"/>
                    <a:pt x="152" y="190"/>
                    <a:pt x="148" y="182"/>
                  </a:cubicBezTo>
                  <a:cubicBezTo>
                    <a:pt x="143" y="170"/>
                    <a:pt x="162" y="150"/>
                    <a:pt x="147" y="143"/>
                  </a:cubicBezTo>
                  <a:cubicBezTo>
                    <a:pt x="144" y="142"/>
                    <a:pt x="140" y="143"/>
                    <a:pt x="137" y="142"/>
                  </a:cubicBezTo>
                  <a:cubicBezTo>
                    <a:pt x="135" y="140"/>
                    <a:pt x="134" y="138"/>
                    <a:pt x="132" y="137"/>
                  </a:cubicBezTo>
                  <a:cubicBezTo>
                    <a:pt x="122" y="128"/>
                    <a:pt x="105" y="124"/>
                    <a:pt x="92" y="120"/>
                  </a:cubicBezTo>
                  <a:cubicBezTo>
                    <a:pt x="83" y="118"/>
                    <a:pt x="85" y="111"/>
                    <a:pt x="80" y="104"/>
                  </a:cubicBezTo>
                  <a:cubicBezTo>
                    <a:pt x="75" y="99"/>
                    <a:pt x="71" y="97"/>
                    <a:pt x="69" y="90"/>
                  </a:cubicBezTo>
                  <a:cubicBezTo>
                    <a:pt x="68" y="85"/>
                    <a:pt x="68" y="79"/>
                    <a:pt x="68" y="75"/>
                  </a:cubicBezTo>
                  <a:cubicBezTo>
                    <a:pt x="68" y="69"/>
                    <a:pt x="68" y="60"/>
                    <a:pt x="61" y="57"/>
                  </a:cubicBezTo>
                  <a:cubicBezTo>
                    <a:pt x="55" y="55"/>
                    <a:pt x="50" y="61"/>
                    <a:pt x="45" y="60"/>
                  </a:cubicBezTo>
                  <a:cubicBezTo>
                    <a:pt x="45" y="57"/>
                    <a:pt x="48" y="49"/>
                    <a:pt x="50" y="47"/>
                  </a:cubicBezTo>
                  <a:cubicBezTo>
                    <a:pt x="55" y="44"/>
                    <a:pt x="59" y="39"/>
                    <a:pt x="64" y="36"/>
                  </a:cubicBezTo>
                  <a:cubicBezTo>
                    <a:pt x="73" y="30"/>
                    <a:pt x="79" y="31"/>
                    <a:pt x="88" y="30"/>
                  </a:cubicBezTo>
                  <a:cubicBezTo>
                    <a:pt x="92" y="30"/>
                    <a:pt x="96" y="28"/>
                    <a:pt x="99" y="25"/>
                  </a:cubicBezTo>
                  <a:cubicBezTo>
                    <a:pt x="101" y="23"/>
                    <a:pt x="101" y="22"/>
                    <a:pt x="102" y="21"/>
                  </a:cubicBezTo>
                  <a:cubicBezTo>
                    <a:pt x="103" y="19"/>
                    <a:pt x="101" y="17"/>
                    <a:pt x="103" y="16"/>
                  </a:cubicBezTo>
                  <a:cubicBezTo>
                    <a:pt x="104" y="15"/>
                    <a:pt x="107" y="17"/>
                    <a:pt x="109" y="17"/>
                  </a:cubicBezTo>
                  <a:cubicBezTo>
                    <a:pt x="109" y="17"/>
                    <a:pt x="112" y="15"/>
                    <a:pt x="113" y="14"/>
                  </a:cubicBezTo>
                  <a:cubicBezTo>
                    <a:pt x="117" y="12"/>
                    <a:pt x="119" y="12"/>
                    <a:pt x="122" y="17"/>
                  </a:cubicBezTo>
                  <a:cubicBezTo>
                    <a:pt x="130" y="8"/>
                    <a:pt x="133" y="9"/>
                    <a:pt x="143" y="10"/>
                  </a:cubicBezTo>
                  <a:cubicBezTo>
                    <a:pt x="149" y="10"/>
                    <a:pt x="151" y="10"/>
                    <a:pt x="156" y="14"/>
                  </a:cubicBezTo>
                  <a:cubicBezTo>
                    <a:pt x="161" y="18"/>
                    <a:pt x="179" y="20"/>
                    <a:pt x="182" y="27"/>
                  </a:cubicBezTo>
                  <a:cubicBezTo>
                    <a:pt x="185" y="35"/>
                    <a:pt x="179" y="37"/>
                    <a:pt x="175" y="38"/>
                  </a:cubicBezTo>
                  <a:cubicBezTo>
                    <a:pt x="171" y="38"/>
                    <a:pt x="163" y="38"/>
                    <a:pt x="159" y="36"/>
                  </a:cubicBezTo>
                  <a:cubicBezTo>
                    <a:pt x="149" y="30"/>
                    <a:pt x="146" y="16"/>
                    <a:pt x="133" y="20"/>
                  </a:cubicBezTo>
                  <a:cubicBezTo>
                    <a:pt x="133" y="26"/>
                    <a:pt x="142" y="26"/>
                    <a:pt x="146" y="29"/>
                  </a:cubicBezTo>
                  <a:cubicBezTo>
                    <a:pt x="149" y="32"/>
                    <a:pt x="148" y="36"/>
                    <a:pt x="149" y="40"/>
                  </a:cubicBezTo>
                  <a:cubicBezTo>
                    <a:pt x="156" y="41"/>
                    <a:pt x="163" y="42"/>
                    <a:pt x="168" y="48"/>
                  </a:cubicBezTo>
                  <a:cubicBezTo>
                    <a:pt x="174" y="56"/>
                    <a:pt x="173" y="60"/>
                    <a:pt x="164" y="63"/>
                  </a:cubicBezTo>
                  <a:cubicBezTo>
                    <a:pt x="165" y="67"/>
                    <a:pt x="164" y="70"/>
                    <a:pt x="161" y="72"/>
                  </a:cubicBezTo>
                  <a:cubicBezTo>
                    <a:pt x="158" y="74"/>
                    <a:pt x="152" y="74"/>
                    <a:pt x="151" y="77"/>
                  </a:cubicBezTo>
                  <a:cubicBezTo>
                    <a:pt x="149" y="80"/>
                    <a:pt x="145" y="91"/>
                    <a:pt x="141" y="92"/>
                  </a:cubicBezTo>
                  <a:cubicBezTo>
                    <a:pt x="140" y="99"/>
                    <a:pt x="147" y="103"/>
                    <a:pt x="146" y="109"/>
                  </a:cubicBezTo>
                  <a:cubicBezTo>
                    <a:pt x="144" y="109"/>
                    <a:pt x="144" y="108"/>
                    <a:pt x="142" y="108"/>
                  </a:cubicBezTo>
                  <a:cubicBezTo>
                    <a:pt x="138" y="106"/>
                    <a:pt x="137" y="96"/>
                    <a:pt x="132" y="96"/>
                  </a:cubicBezTo>
                  <a:cubicBezTo>
                    <a:pt x="117" y="94"/>
                    <a:pt x="110" y="100"/>
                    <a:pt x="110" y="107"/>
                  </a:cubicBezTo>
                  <a:cubicBezTo>
                    <a:pt x="110" y="114"/>
                    <a:pt x="116" y="124"/>
                    <a:pt x="119" y="122"/>
                  </a:cubicBezTo>
                  <a:cubicBezTo>
                    <a:pt x="124" y="120"/>
                    <a:pt x="127" y="108"/>
                    <a:pt x="130" y="121"/>
                  </a:cubicBezTo>
                  <a:cubicBezTo>
                    <a:pt x="131" y="124"/>
                    <a:pt x="130" y="127"/>
                    <a:pt x="131" y="129"/>
                  </a:cubicBezTo>
                  <a:cubicBezTo>
                    <a:pt x="133" y="130"/>
                    <a:pt x="137" y="129"/>
                    <a:pt x="138" y="132"/>
                  </a:cubicBezTo>
                  <a:cubicBezTo>
                    <a:pt x="142" y="136"/>
                    <a:pt x="138" y="141"/>
                    <a:pt x="145" y="140"/>
                  </a:cubicBezTo>
                  <a:cubicBezTo>
                    <a:pt x="147" y="140"/>
                    <a:pt x="148" y="139"/>
                    <a:pt x="151" y="139"/>
                  </a:cubicBezTo>
                  <a:cubicBezTo>
                    <a:pt x="154" y="140"/>
                    <a:pt x="153" y="145"/>
                    <a:pt x="156" y="144"/>
                  </a:cubicBezTo>
                  <a:cubicBezTo>
                    <a:pt x="157" y="142"/>
                    <a:pt x="157" y="139"/>
                    <a:pt x="159" y="137"/>
                  </a:cubicBezTo>
                  <a:cubicBezTo>
                    <a:pt x="161" y="135"/>
                    <a:pt x="168" y="136"/>
                    <a:pt x="171" y="136"/>
                  </a:cubicBezTo>
                  <a:cubicBezTo>
                    <a:pt x="182" y="137"/>
                    <a:pt x="188" y="146"/>
                    <a:pt x="197" y="152"/>
                  </a:cubicBezTo>
                  <a:cubicBezTo>
                    <a:pt x="201" y="153"/>
                    <a:pt x="203" y="153"/>
                    <a:pt x="206" y="154"/>
                  </a:cubicBezTo>
                  <a:cubicBezTo>
                    <a:pt x="212" y="155"/>
                    <a:pt x="214" y="160"/>
                    <a:pt x="217" y="165"/>
                  </a:cubicBezTo>
                  <a:cubicBezTo>
                    <a:pt x="219" y="170"/>
                    <a:pt x="221" y="175"/>
                    <a:pt x="225" y="178"/>
                  </a:cubicBezTo>
                  <a:cubicBezTo>
                    <a:pt x="228" y="180"/>
                    <a:pt x="229" y="179"/>
                    <a:pt x="230" y="182"/>
                  </a:cubicBezTo>
                  <a:cubicBezTo>
                    <a:pt x="231" y="187"/>
                    <a:pt x="224" y="194"/>
                    <a:pt x="223" y="199"/>
                  </a:cubicBezTo>
                  <a:close/>
                  <a:moveTo>
                    <a:pt x="266" y="211"/>
                  </a:moveTo>
                  <a:cubicBezTo>
                    <a:pt x="266" y="207"/>
                    <a:pt x="268" y="202"/>
                    <a:pt x="267" y="198"/>
                  </a:cubicBezTo>
                  <a:cubicBezTo>
                    <a:pt x="267" y="195"/>
                    <a:pt x="263" y="193"/>
                    <a:pt x="263" y="191"/>
                  </a:cubicBezTo>
                  <a:cubicBezTo>
                    <a:pt x="262" y="188"/>
                    <a:pt x="267" y="186"/>
                    <a:pt x="268" y="183"/>
                  </a:cubicBezTo>
                  <a:cubicBezTo>
                    <a:pt x="269" y="178"/>
                    <a:pt x="270" y="158"/>
                    <a:pt x="268" y="155"/>
                  </a:cubicBezTo>
                  <a:cubicBezTo>
                    <a:pt x="265" y="150"/>
                    <a:pt x="263" y="154"/>
                    <a:pt x="259" y="156"/>
                  </a:cubicBezTo>
                  <a:cubicBezTo>
                    <a:pt x="256" y="158"/>
                    <a:pt x="252" y="158"/>
                    <a:pt x="248" y="156"/>
                  </a:cubicBezTo>
                  <a:cubicBezTo>
                    <a:pt x="242" y="153"/>
                    <a:pt x="234" y="140"/>
                    <a:pt x="240" y="135"/>
                  </a:cubicBezTo>
                  <a:cubicBezTo>
                    <a:pt x="240" y="135"/>
                    <a:pt x="239" y="134"/>
                    <a:pt x="239" y="134"/>
                  </a:cubicBezTo>
                  <a:cubicBezTo>
                    <a:pt x="238" y="123"/>
                    <a:pt x="244" y="113"/>
                    <a:pt x="252" y="105"/>
                  </a:cubicBezTo>
                  <a:cubicBezTo>
                    <a:pt x="256" y="101"/>
                    <a:pt x="258" y="100"/>
                    <a:pt x="263" y="101"/>
                  </a:cubicBezTo>
                  <a:cubicBezTo>
                    <a:pt x="268" y="103"/>
                    <a:pt x="271" y="110"/>
                    <a:pt x="278" y="106"/>
                  </a:cubicBezTo>
                  <a:cubicBezTo>
                    <a:pt x="282" y="123"/>
                    <a:pt x="283" y="137"/>
                    <a:pt x="283" y="151"/>
                  </a:cubicBezTo>
                  <a:cubicBezTo>
                    <a:pt x="283" y="159"/>
                    <a:pt x="282" y="166"/>
                    <a:pt x="279" y="179"/>
                  </a:cubicBezTo>
                  <a:cubicBezTo>
                    <a:pt x="277" y="186"/>
                    <a:pt x="273" y="197"/>
                    <a:pt x="2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3352800" y="3241074"/>
            <a:ext cx="5334000" cy="984424"/>
            <a:chOff x="3352800" y="3241074"/>
            <a:chExt cx="5334000" cy="984424"/>
          </a:xfrm>
        </p:grpSpPr>
        <p:cxnSp>
          <p:nvCxnSpPr>
            <p:cNvPr id="10" name="Straight Connector 9"/>
            <p:cNvCxnSpPr/>
            <p:nvPr/>
          </p:nvCxnSpPr>
          <p:spPr>
            <a:xfrm>
              <a:off x="3352800" y="3241074"/>
              <a:ext cx="5334000" cy="0"/>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p:cNvSpPr txBox="1">
              <a:spLocks/>
            </p:cNvSpPr>
            <p:nvPr/>
          </p:nvSpPr>
          <p:spPr>
            <a:xfrm>
              <a:off x="4843843" y="3579343"/>
              <a:ext cx="3650110" cy="646155"/>
            </a:xfrm>
            <a:prstGeom prst="rect">
              <a:avLst/>
            </a:prstGeom>
          </p:spPr>
          <p:txBody>
            <a:bodyPr vert="horz" lIns="91440" tIns="45720" rIns="91440" bIns="45720" rtlCol="0">
              <a:noAutofit/>
            </a:bodyPr>
            <a:lstStyle>
              <a:lvl1pPr marL="173038" indent="-173038" algn="l" defTabSz="914400" rtl="0" eaLnBrk="1" latinLnBrk="0" hangingPunct="1">
                <a:spcBef>
                  <a:spcPts val="0"/>
                </a:spcBef>
                <a:spcAft>
                  <a:spcPts val="600"/>
                </a:spcAft>
                <a:buClr>
                  <a:schemeClr val="tx1"/>
                </a:buClr>
                <a:buSzPct val="85000"/>
                <a:buFont typeface="Arial" charset="0"/>
                <a:buChar char="•"/>
                <a:tabLst/>
                <a:defRPr sz="2400" kern="1200">
                  <a:solidFill>
                    <a:schemeClr val="tx1"/>
                  </a:solidFill>
                  <a:latin typeface="Arial" charset="0"/>
                  <a:ea typeface="Arial" charset="0"/>
                  <a:cs typeface="Arial" charset="0"/>
                </a:defRPr>
              </a:lvl1pPr>
              <a:lvl2pPr marL="457200" indent="-173038" algn="l" defTabSz="914400" rtl="0" eaLnBrk="1" latinLnBrk="0" hangingPunct="1">
                <a:spcBef>
                  <a:spcPts val="0"/>
                </a:spcBef>
                <a:spcAft>
                  <a:spcPts val="600"/>
                </a:spcAft>
                <a:buClr>
                  <a:schemeClr val="tx1"/>
                </a:buClr>
                <a:buSzPct val="85000"/>
                <a:buFont typeface="Arial" charset="0"/>
                <a:buChar char="•"/>
                <a:tabLst/>
                <a:defRPr sz="2000" kern="1200">
                  <a:solidFill>
                    <a:schemeClr val="tx1"/>
                  </a:solidFill>
                  <a:latin typeface="Arial" charset="0"/>
                  <a:ea typeface="Arial" charset="0"/>
                  <a:cs typeface="Arial" charset="0"/>
                </a:defRPr>
              </a:lvl2pPr>
              <a:lvl3pPr marL="741363" indent="-173038" algn="l" defTabSz="914400" rtl="0" eaLnBrk="1" latinLnBrk="0" hangingPunct="1">
                <a:spcBef>
                  <a:spcPts val="0"/>
                </a:spcBef>
                <a:spcAft>
                  <a:spcPts val="600"/>
                </a:spcAft>
                <a:buClr>
                  <a:schemeClr val="tx1"/>
                </a:buClr>
                <a:buSzPct val="85000"/>
                <a:buFont typeface="Arial" charset="0"/>
                <a:buChar char="•"/>
                <a:tabLst/>
                <a:defRPr sz="1800" kern="1200">
                  <a:solidFill>
                    <a:schemeClr val="tx1"/>
                  </a:solidFill>
                  <a:latin typeface="Arial" charset="0"/>
                  <a:ea typeface="Arial" charset="0"/>
                  <a:cs typeface="Arial" charset="0"/>
                </a:defRPr>
              </a:lvl3pPr>
              <a:lvl4pPr marL="1031875"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4pPr>
              <a:lvl5pPr marL="1316038"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600"/>
                </a:spcAft>
                <a:buFont typeface="Arial" charset="0"/>
                <a:buNone/>
              </a:pPr>
              <a:r>
                <a:rPr lang="en-GB" sz="1800" dirty="0" smtClean="0"/>
                <a:t>Leverage the cloud for coverage and accuracy</a:t>
              </a:r>
              <a:endParaRPr lang="en-US" sz="1800" dirty="0" smtClean="0"/>
            </a:p>
          </p:txBody>
        </p:sp>
        <p:sp>
          <p:nvSpPr>
            <p:cNvPr id="27" name="Freeform 19"/>
            <p:cNvSpPr>
              <a:spLocks/>
            </p:cNvSpPr>
            <p:nvPr/>
          </p:nvSpPr>
          <p:spPr bwMode="auto">
            <a:xfrm>
              <a:off x="3637455" y="3641753"/>
              <a:ext cx="804208" cy="521334"/>
            </a:xfrm>
            <a:custGeom>
              <a:avLst/>
              <a:gdLst>
                <a:gd name="T0" fmla="*/ 241 w 288"/>
                <a:gd name="T1" fmla="*/ 183 h 186"/>
                <a:gd name="T2" fmla="*/ 36 w 288"/>
                <a:gd name="T3" fmla="*/ 183 h 186"/>
                <a:gd name="T4" fmla="*/ 0 w 288"/>
                <a:gd name="T5" fmla="*/ 141 h 186"/>
                <a:gd name="T6" fmla="*/ 33 w 288"/>
                <a:gd name="T7" fmla="*/ 96 h 186"/>
                <a:gd name="T8" fmla="*/ 34 w 288"/>
                <a:gd name="T9" fmla="*/ 54 h 186"/>
                <a:gd name="T10" fmla="*/ 81 w 288"/>
                <a:gd name="T11" fmla="*/ 43 h 186"/>
                <a:gd name="T12" fmla="*/ 150 w 288"/>
                <a:gd name="T13" fmla="*/ 0 h 186"/>
                <a:gd name="T14" fmla="*/ 232 w 288"/>
                <a:gd name="T15" fmla="*/ 74 h 186"/>
                <a:gd name="T16" fmla="*/ 288 w 288"/>
                <a:gd name="T17" fmla="*/ 129 h 186"/>
                <a:gd name="T18" fmla="*/ 241 w 288"/>
                <a:gd name="T19" fmla="*/ 18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86">
                  <a:moveTo>
                    <a:pt x="241" y="183"/>
                  </a:moveTo>
                  <a:cubicBezTo>
                    <a:pt x="36" y="183"/>
                    <a:pt x="36" y="183"/>
                    <a:pt x="36" y="183"/>
                  </a:cubicBezTo>
                  <a:cubicBezTo>
                    <a:pt x="36" y="183"/>
                    <a:pt x="0" y="185"/>
                    <a:pt x="0" y="141"/>
                  </a:cubicBezTo>
                  <a:cubicBezTo>
                    <a:pt x="0" y="108"/>
                    <a:pt x="33" y="96"/>
                    <a:pt x="33" y="96"/>
                  </a:cubicBezTo>
                  <a:cubicBezTo>
                    <a:pt x="33" y="96"/>
                    <a:pt x="15" y="76"/>
                    <a:pt x="34" y="54"/>
                  </a:cubicBezTo>
                  <a:cubicBezTo>
                    <a:pt x="56" y="30"/>
                    <a:pt x="81" y="43"/>
                    <a:pt x="81" y="43"/>
                  </a:cubicBezTo>
                  <a:cubicBezTo>
                    <a:pt x="81" y="43"/>
                    <a:pt x="96" y="0"/>
                    <a:pt x="150" y="0"/>
                  </a:cubicBezTo>
                  <a:cubicBezTo>
                    <a:pt x="226" y="0"/>
                    <a:pt x="232" y="74"/>
                    <a:pt x="232" y="74"/>
                  </a:cubicBezTo>
                  <a:cubicBezTo>
                    <a:pt x="232" y="74"/>
                    <a:pt x="288" y="76"/>
                    <a:pt x="288" y="129"/>
                  </a:cubicBezTo>
                  <a:cubicBezTo>
                    <a:pt x="288" y="186"/>
                    <a:pt x="241" y="183"/>
                    <a:pt x="241" y="18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088" y="1581150"/>
            <a:ext cx="2120369" cy="2150235"/>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734793" y="3919881"/>
            <a:ext cx="1620957" cy="646331"/>
          </a:xfrm>
          <a:prstGeom prst="rect">
            <a:avLst/>
          </a:prstGeom>
          <a:noFill/>
        </p:spPr>
        <p:txBody>
          <a:bodyPr wrap="none" rtlCol="0">
            <a:spAutoFit/>
          </a:bodyPr>
          <a:lstStyle/>
          <a:p>
            <a:pPr algn="ctr"/>
            <a:r>
              <a:rPr lang="en-US" b="1" dirty="0" smtClean="0">
                <a:solidFill>
                  <a:schemeClr val="accent1">
                    <a:lumMod val="75000"/>
                  </a:schemeClr>
                </a:solidFill>
                <a:latin typeface="Arial" charset="0"/>
                <a:ea typeface="Arial" charset="0"/>
                <a:cs typeface="Arial" charset="0"/>
              </a:rPr>
              <a:t>Customer </a:t>
            </a:r>
          </a:p>
          <a:p>
            <a:pPr algn="ctr"/>
            <a:r>
              <a:rPr lang="en-US" b="1" dirty="0" smtClean="0">
                <a:solidFill>
                  <a:schemeClr val="accent1">
                    <a:lumMod val="75000"/>
                  </a:schemeClr>
                </a:solidFill>
                <a:latin typeface="Arial" charset="0"/>
                <a:ea typeface="Arial" charset="0"/>
                <a:cs typeface="Arial" charset="0"/>
              </a:rPr>
              <a:t>Expectations</a:t>
            </a:r>
            <a:endParaRPr lang="en-US" b="1" dirty="0">
              <a:solidFill>
                <a:schemeClr val="accent1">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188500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1192889"/>
            <a:ext cx="3650110" cy="741692"/>
          </a:xfrm>
        </p:spPr>
        <p:txBody>
          <a:bodyPr/>
          <a:lstStyle/>
          <a:p>
            <a:pPr marL="0" indent="0">
              <a:spcAft>
                <a:spcPts val="3600"/>
              </a:spcAft>
              <a:buNone/>
            </a:pPr>
            <a:r>
              <a:rPr lang="en-US" sz="1800" dirty="0"/>
              <a:t>I</a:t>
            </a:r>
            <a:r>
              <a:rPr lang="en-US" sz="1800" dirty="0" smtClean="0"/>
              <a:t>dentify performance issues within continuous delivery</a:t>
            </a:r>
          </a:p>
        </p:txBody>
      </p:sp>
      <p:sp>
        <p:nvSpPr>
          <p:cNvPr id="2" name="Title 1"/>
          <p:cNvSpPr>
            <a:spLocks noGrp="1"/>
          </p:cNvSpPr>
          <p:nvPr>
            <p:ph type="title"/>
          </p:nvPr>
        </p:nvSpPr>
        <p:spPr/>
        <p:txBody>
          <a:bodyPr/>
          <a:lstStyle/>
          <a:p>
            <a:r>
              <a:rPr lang="en-US" dirty="0" smtClean="0"/>
              <a:t>Performance </a:t>
            </a:r>
            <a:r>
              <a:rPr lang="en-US" dirty="0"/>
              <a:t>Testing</a:t>
            </a:r>
          </a:p>
        </p:txBody>
      </p:sp>
      <p:cxnSp>
        <p:nvCxnSpPr>
          <p:cNvPr id="19" name="Straight Connector 18"/>
          <p:cNvCxnSpPr/>
          <p:nvPr/>
        </p:nvCxnSpPr>
        <p:spPr>
          <a:xfrm>
            <a:off x="3202745" y="1167596"/>
            <a:ext cx="0" cy="3385354"/>
          </a:xfrm>
          <a:prstGeom prst="line">
            <a:avLst/>
          </a:prstGeom>
          <a:ln w="19050" cap="rnd"/>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98" y="1956345"/>
            <a:ext cx="2837070" cy="2061604"/>
          </a:xfrm>
          <a:prstGeom prst="rect">
            <a:avLst/>
          </a:prstGeom>
        </p:spPr>
      </p:pic>
      <p:grpSp>
        <p:nvGrpSpPr>
          <p:cNvPr id="5" name="Group 4"/>
          <p:cNvGrpSpPr/>
          <p:nvPr/>
        </p:nvGrpSpPr>
        <p:grpSpPr>
          <a:xfrm>
            <a:off x="3352800" y="2980555"/>
            <a:ext cx="5334000" cy="818610"/>
            <a:chOff x="3352800" y="2980555"/>
            <a:chExt cx="5334000" cy="818610"/>
          </a:xfrm>
        </p:grpSpPr>
        <p:sp>
          <p:nvSpPr>
            <p:cNvPr id="21" name="Content Placeholder 2"/>
            <p:cNvSpPr txBox="1">
              <a:spLocks/>
            </p:cNvSpPr>
            <p:nvPr/>
          </p:nvSpPr>
          <p:spPr>
            <a:xfrm>
              <a:off x="4724400" y="3145887"/>
              <a:ext cx="3650110" cy="646155"/>
            </a:xfrm>
            <a:prstGeom prst="rect">
              <a:avLst/>
            </a:prstGeom>
          </p:spPr>
          <p:txBody>
            <a:bodyPr vert="horz" lIns="91440" tIns="45720" rIns="91440" bIns="45720" rtlCol="0">
              <a:noAutofit/>
            </a:bodyPr>
            <a:lstStyle>
              <a:lvl1pPr marL="173038" indent="-173038" algn="l" defTabSz="914400" rtl="0" eaLnBrk="1" latinLnBrk="0" hangingPunct="1">
                <a:spcBef>
                  <a:spcPts val="0"/>
                </a:spcBef>
                <a:spcAft>
                  <a:spcPts val="600"/>
                </a:spcAft>
                <a:buClr>
                  <a:schemeClr val="tx1"/>
                </a:buClr>
                <a:buSzPct val="85000"/>
                <a:buFont typeface="Arial" charset="0"/>
                <a:buChar char="•"/>
                <a:tabLst/>
                <a:defRPr sz="2400" kern="1200">
                  <a:solidFill>
                    <a:schemeClr val="tx1"/>
                  </a:solidFill>
                  <a:latin typeface="Arial" charset="0"/>
                  <a:ea typeface="Arial" charset="0"/>
                  <a:cs typeface="Arial" charset="0"/>
                </a:defRPr>
              </a:lvl1pPr>
              <a:lvl2pPr marL="457200" indent="-173038" algn="l" defTabSz="914400" rtl="0" eaLnBrk="1" latinLnBrk="0" hangingPunct="1">
                <a:spcBef>
                  <a:spcPts val="0"/>
                </a:spcBef>
                <a:spcAft>
                  <a:spcPts val="600"/>
                </a:spcAft>
                <a:buClr>
                  <a:schemeClr val="tx1"/>
                </a:buClr>
                <a:buSzPct val="85000"/>
                <a:buFont typeface="Arial" charset="0"/>
                <a:buChar char="•"/>
                <a:tabLst/>
                <a:defRPr sz="2000" kern="1200">
                  <a:solidFill>
                    <a:schemeClr val="tx1"/>
                  </a:solidFill>
                  <a:latin typeface="Arial" charset="0"/>
                  <a:ea typeface="Arial" charset="0"/>
                  <a:cs typeface="Arial" charset="0"/>
                </a:defRPr>
              </a:lvl2pPr>
              <a:lvl3pPr marL="741363" indent="-173038" algn="l" defTabSz="914400" rtl="0" eaLnBrk="1" latinLnBrk="0" hangingPunct="1">
                <a:spcBef>
                  <a:spcPts val="0"/>
                </a:spcBef>
                <a:spcAft>
                  <a:spcPts val="600"/>
                </a:spcAft>
                <a:buClr>
                  <a:schemeClr val="tx1"/>
                </a:buClr>
                <a:buSzPct val="85000"/>
                <a:buFont typeface="Arial" charset="0"/>
                <a:buChar char="•"/>
                <a:tabLst/>
                <a:defRPr sz="1800" kern="1200">
                  <a:solidFill>
                    <a:schemeClr val="tx1"/>
                  </a:solidFill>
                  <a:latin typeface="Arial" charset="0"/>
                  <a:ea typeface="Arial" charset="0"/>
                  <a:cs typeface="Arial" charset="0"/>
                </a:defRPr>
              </a:lvl3pPr>
              <a:lvl4pPr marL="1031875"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4pPr>
              <a:lvl5pPr marL="1316038"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600"/>
                </a:spcAft>
                <a:buFont typeface="Arial" charset="0"/>
                <a:buNone/>
              </a:pPr>
              <a:r>
                <a:rPr lang="en-GB" sz="1800" dirty="0" smtClean="0"/>
                <a:t>Easily test cloud services across platforms and locations</a:t>
              </a:r>
              <a:endParaRPr lang="en-US" sz="1800" dirty="0" smtClean="0"/>
            </a:p>
          </p:txBody>
        </p:sp>
        <p:cxnSp>
          <p:nvCxnSpPr>
            <p:cNvPr id="30" name="Straight Connector 29"/>
            <p:cNvCxnSpPr/>
            <p:nvPr/>
          </p:nvCxnSpPr>
          <p:spPr>
            <a:xfrm>
              <a:off x="3352800" y="2980555"/>
              <a:ext cx="5334000" cy="0"/>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Freeform 5"/>
            <p:cNvSpPr>
              <a:spLocks noEditPoints="1"/>
            </p:cNvSpPr>
            <p:nvPr/>
          </p:nvSpPr>
          <p:spPr bwMode="auto">
            <a:xfrm>
              <a:off x="3374523" y="3138765"/>
              <a:ext cx="1090613" cy="660400"/>
            </a:xfrm>
            <a:custGeom>
              <a:avLst/>
              <a:gdLst>
                <a:gd name="T0" fmla="*/ 282 w 288"/>
                <a:gd name="T1" fmla="*/ 173 h 173"/>
                <a:gd name="T2" fmla="*/ 7 w 288"/>
                <a:gd name="T3" fmla="*/ 173 h 173"/>
                <a:gd name="T4" fmla="*/ 0 w 288"/>
                <a:gd name="T5" fmla="*/ 166 h 173"/>
                <a:gd name="T6" fmla="*/ 0 w 288"/>
                <a:gd name="T7" fmla="*/ 7 h 173"/>
                <a:gd name="T8" fmla="*/ 7 w 288"/>
                <a:gd name="T9" fmla="*/ 0 h 173"/>
                <a:gd name="T10" fmla="*/ 282 w 288"/>
                <a:gd name="T11" fmla="*/ 0 h 173"/>
                <a:gd name="T12" fmla="*/ 288 w 288"/>
                <a:gd name="T13" fmla="*/ 7 h 173"/>
                <a:gd name="T14" fmla="*/ 288 w 288"/>
                <a:gd name="T15" fmla="*/ 166 h 173"/>
                <a:gd name="T16" fmla="*/ 282 w 288"/>
                <a:gd name="T17" fmla="*/ 173 h 173"/>
                <a:gd name="T18" fmla="*/ 281 w 288"/>
                <a:gd name="T19" fmla="*/ 28 h 173"/>
                <a:gd name="T20" fmla="*/ 8 w 288"/>
                <a:gd name="T21" fmla="*/ 28 h 173"/>
                <a:gd name="T22" fmla="*/ 8 w 288"/>
                <a:gd name="T23" fmla="*/ 164 h 173"/>
                <a:gd name="T24" fmla="*/ 281 w 288"/>
                <a:gd name="T25" fmla="*/ 164 h 173"/>
                <a:gd name="T26" fmla="*/ 281 w 288"/>
                <a:gd name="T27" fmla="*/ 28 h 173"/>
                <a:gd name="T28" fmla="*/ 272 w 288"/>
                <a:gd name="T29" fmla="*/ 8 h 173"/>
                <a:gd name="T30" fmla="*/ 265 w 288"/>
                <a:gd name="T31" fmla="*/ 15 h 173"/>
                <a:gd name="T32" fmla="*/ 272 w 288"/>
                <a:gd name="T33" fmla="*/ 22 h 173"/>
                <a:gd name="T34" fmla="*/ 280 w 288"/>
                <a:gd name="T35" fmla="*/ 15 h 173"/>
                <a:gd name="T36" fmla="*/ 272 w 288"/>
                <a:gd name="T37" fmla="*/ 8 h 173"/>
                <a:gd name="T38" fmla="*/ 253 w 288"/>
                <a:gd name="T39" fmla="*/ 8 h 173"/>
                <a:gd name="T40" fmla="*/ 246 w 288"/>
                <a:gd name="T41" fmla="*/ 15 h 173"/>
                <a:gd name="T42" fmla="*/ 253 w 288"/>
                <a:gd name="T43" fmla="*/ 22 h 173"/>
                <a:gd name="T44" fmla="*/ 261 w 288"/>
                <a:gd name="T45" fmla="*/ 15 h 173"/>
                <a:gd name="T46" fmla="*/ 253 w 288"/>
                <a:gd name="T47" fmla="*/ 8 h 173"/>
                <a:gd name="T48" fmla="*/ 234 w 288"/>
                <a:gd name="T49" fmla="*/ 8 h 173"/>
                <a:gd name="T50" fmla="*/ 227 w 288"/>
                <a:gd name="T51" fmla="*/ 15 h 173"/>
                <a:gd name="T52" fmla="*/ 234 w 288"/>
                <a:gd name="T53" fmla="*/ 22 h 173"/>
                <a:gd name="T54" fmla="*/ 241 w 288"/>
                <a:gd name="T55" fmla="*/ 15 h 173"/>
                <a:gd name="T56" fmla="*/ 234 w 288"/>
                <a:gd name="T57" fmla="*/ 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173">
                  <a:moveTo>
                    <a:pt x="282" y="173"/>
                  </a:moveTo>
                  <a:cubicBezTo>
                    <a:pt x="7" y="173"/>
                    <a:pt x="7" y="173"/>
                    <a:pt x="7" y="173"/>
                  </a:cubicBezTo>
                  <a:cubicBezTo>
                    <a:pt x="3" y="173"/>
                    <a:pt x="0" y="170"/>
                    <a:pt x="0" y="166"/>
                  </a:cubicBezTo>
                  <a:cubicBezTo>
                    <a:pt x="0" y="7"/>
                    <a:pt x="0" y="7"/>
                    <a:pt x="0" y="7"/>
                  </a:cubicBezTo>
                  <a:cubicBezTo>
                    <a:pt x="0" y="3"/>
                    <a:pt x="3" y="0"/>
                    <a:pt x="7" y="0"/>
                  </a:cubicBezTo>
                  <a:cubicBezTo>
                    <a:pt x="282" y="0"/>
                    <a:pt x="282" y="0"/>
                    <a:pt x="282" y="0"/>
                  </a:cubicBezTo>
                  <a:cubicBezTo>
                    <a:pt x="285" y="0"/>
                    <a:pt x="288" y="3"/>
                    <a:pt x="288" y="7"/>
                  </a:cubicBezTo>
                  <a:cubicBezTo>
                    <a:pt x="288" y="166"/>
                    <a:pt x="288" y="166"/>
                    <a:pt x="288" y="166"/>
                  </a:cubicBezTo>
                  <a:cubicBezTo>
                    <a:pt x="288" y="170"/>
                    <a:pt x="285" y="173"/>
                    <a:pt x="282" y="173"/>
                  </a:cubicBezTo>
                  <a:close/>
                  <a:moveTo>
                    <a:pt x="281" y="28"/>
                  </a:moveTo>
                  <a:cubicBezTo>
                    <a:pt x="8" y="28"/>
                    <a:pt x="8" y="28"/>
                    <a:pt x="8" y="28"/>
                  </a:cubicBezTo>
                  <a:cubicBezTo>
                    <a:pt x="8" y="164"/>
                    <a:pt x="8" y="164"/>
                    <a:pt x="8" y="164"/>
                  </a:cubicBezTo>
                  <a:cubicBezTo>
                    <a:pt x="281" y="164"/>
                    <a:pt x="281" y="164"/>
                    <a:pt x="281" y="164"/>
                  </a:cubicBezTo>
                  <a:lnTo>
                    <a:pt x="281" y="28"/>
                  </a:lnTo>
                  <a:close/>
                  <a:moveTo>
                    <a:pt x="272" y="8"/>
                  </a:moveTo>
                  <a:cubicBezTo>
                    <a:pt x="268" y="8"/>
                    <a:pt x="265" y="11"/>
                    <a:pt x="265" y="15"/>
                  </a:cubicBezTo>
                  <a:cubicBezTo>
                    <a:pt x="265" y="19"/>
                    <a:pt x="268" y="22"/>
                    <a:pt x="272" y="22"/>
                  </a:cubicBezTo>
                  <a:cubicBezTo>
                    <a:pt x="276" y="22"/>
                    <a:pt x="280" y="19"/>
                    <a:pt x="280" y="15"/>
                  </a:cubicBezTo>
                  <a:cubicBezTo>
                    <a:pt x="280" y="11"/>
                    <a:pt x="276" y="8"/>
                    <a:pt x="272" y="8"/>
                  </a:cubicBezTo>
                  <a:close/>
                  <a:moveTo>
                    <a:pt x="253" y="8"/>
                  </a:moveTo>
                  <a:cubicBezTo>
                    <a:pt x="249" y="8"/>
                    <a:pt x="246" y="11"/>
                    <a:pt x="246" y="15"/>
                  </a:cubicBezTo>
                  <a:cubicBezTo>
                    <a:pt x="246" y="19"/>
                    <a:pt x="249" y="22"/>
                    <a:pt x="253" y="22"/>
                  </a:cubicBezTo>
                  <a:cubicBezTo>
                    <a:pt x="257" y="22"/>
                    <a:pt x="261" y="19"/>
                    <a:pt x="261" y="15"/>
                  </a:cubicBezTo>
                  <a:cubicBezTo>
                    <a:pt x="261" y="11"/>
                    <a:pt x="257" y="8"/>
                    <a:pt x="253" y="8"/>
                  </a:cubicBezTo>
                  <a:close/>
                  <a:moveTo>
                    <a:pt x="234" y="8"/>
                  </a:moveTo>
                  <a:cubicBezTo>
                    <a:pt x="230" y="8"/>
                    <a:pt x="227" y="11"/>
                    <a:pt x="227" y="15"/>
                  </a:cubicBezTo>
                  <a:cubicBezTo>
                    <a:pt x="227" y="19"/>
                    <a:pt x="230" y="22"/>
                    <a:pt x="234" y="22"/>
                  </a:cubicBezTo>
                  <a:cubicBezTo>
                    <a:pt x="238" y="22"/>
                    <a:pt x="241" y="19"/>
                    <a:pt x="241" y="15"/>
                  </a:cubicBezTo>
                  <a:cubicBezTo>
                    <a:pt x="241" y="11"/>
                    <a:pt x="238" y="8"/>
                    <a:pt x="234"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3400784" y="1386750"/>
            <a:ext cx="1066800" cy="343314"/>
            <a:chOff x="457200" y="1504724"/>
            <a:chExt cx="1066800" cy="343314"/>
          </a:xfrm>
        </p:grpSpPr>
        <p:sp>
          <p:nvSpPr>
            <p:cNvPr id="34" name="Freeform 5"/>
            <p:cNvSpPr>
              <a:spLocks noEditPoints="1"/>
            </p:cNvSpPr>
            <p:nvPr/>
          </p:nvSpPr>
          <p:spPr bwMode="auto">
            <a:xfrm>
              <a:off x="457200" y="1504724"/>
              <a:ext cx="566963" cy="343314"/>
            </a:xfrm>
            <a:custGeom>
              <a:avLst/>
              <a:gdLst>
                <a:gd name="T0" fmla="*/ 289 w 289"/>
                <a:gd name="T1" fmla="*/ 144 h 175"/>
                <a:gd name="T2" fmla="*/ 0 w 289"/>
                <a:gd name="T3" fmla="*/ 144 h 175"/>
                <a:gd name="T4" fmla="*/ 145 w 289"/>
                <a:gd name="T5" fmla="*/ 0 h 175"/>
                <a:gd name="T6" fmla="*/ 289 w 289"/>
                <a:gd name="T7" fmla="*/ 144 h 175"/>
                <a:gd name="T8" fmla="*/ 145 w 289"/>
                <a:gd name="T9" fmla="*/ 127 h 175"/>
                <a:gd name="T10" fmla="*/ 127 w 289"/>
                <a:gd name="T11" fmla="*/ 144 h 175"/>
                <a:gd name="T12" fmla="*/ 145 w 289"/>
                <a:gd name="T13" fmla="*/ 161 h 175"/>
                <a:gd name="T14" fmla="*/ 162 w 289"/>
                <a:gd name="T15" fmla="*/ 144 h 175"/>
                <a:gd name="T16" fmla="*/ 145 w 289"/>
                <a:gd name="T17" fmla="*/ 127 h 175"/>
                <a:gd name="T18" fmla="*/ 241 w 289"/>
                <a:gd name="T19" fmla="*/ 81 h 175"/>
                <a:gd name="T20" fmla="*/ 233 w 289"/>
                <a:gd name="T21" fmla="*/ 79 h 175"/>
                <a:gd name="T22" fmla="*/ 167 w 289"/>
                <a:gd name="T23" fmla="*/ 123 h 175"/>
                <a:gd name="T24" fmla="*/ 145 w 289"/>
                <a:gd name="T25" fmla="*/ 113 h 175"/>
                <a:gd name="T26" fmla="*/ 113 w 289"/>
                <a:gd name="T27" fmla="*/ 144 h 175"/>
                <a:gd name="T28" fmla="*/ 145 w 289"/>
                <a:gd name="T29" fmla="*/ 175 h 175"/>
                <a:gd name="T30" fmla="*/ 176 w 289"/>
                <a:gd name="T31" fmla="*/ 144 h 175"/>
                <a:gd name="T32" fmla="*/ 173 w 289"/>
                <a:gd name="T33" fmla="*/ 132 h 175"/>
                <a:gd name="T34" fmla="*/ 239 w 289"/>
                <a:gd name="T35" fmla="*/ 89 h 175"/>
                <a:gd name="T36" fmla="*/ 241 w 289"/>
                <a:gd name="T37" fmla="*/ 81 h 175"/>
                <a:gd name="T38" fmla="*/ 273 w 289"/>
                <a:gd name="T39" fmla="*/ 118 h 175"/>
                <a:gd name="T40" fmla="*/ 264 w 289"/>
                <a:gd name="T41" fmla="*/ 127 h 175"/>
                <a:gd name="T42" fmla="*/ 273 w 289"/>
                <a:gd name="T43" fmla="*/ 136 h 175"/>
                <a:gd name="T44" fmla="*/ 281 w 289"/>
                <a:gd name="T45" fmla="*/ 127 h 175"/>
                <a:gd name="T46" fmla="*/ 273 w 289"/>
                <a:gd name="T47" fmla="*/ 118 h 175"/>
                <a:gd name="T48" fmla="*/ 145 w 289"/>
                <a:gd name="T49" fmla="*/ 3 h 175"/>
                <a:gd name="T50" fmla="*/ 136 w 289"/>
                <a:gd name="T51" fmla="*/ 12 h 175"/>
                <a:gd name="T52" fmla="*/ 145 w 289"/>
                <a:gd name="T53" fmla="*/ 21 h 175"/>
                <a:gd name="T54" fmla="*/ 153 w 289"/>
                <a:gd name="T55" fmla="*/ 12 h 175"/>
                <a:gd name="T56" fmla="*/ 145 w 289"/>
                <a:gd name="T57" fmla="*/ 3 h 175"/>
                <a:gd name="T58" fmla="*/ 15 w 289"/>
                <a:gd name="T59" fmla="*/ 118 h 175"/>
                <a:gd name="T60" fmla="*/ 6 w 289"/>
                <a:gd name="T61" fmla="*/ 127 h 175"/>
                <a:gd name="T62" fmla="*/ 15 w 289"/>
                <a:gd name="T63" fmla="*/ 136 h 175"/>
                <a:gd name="T64" fmla="*/ 24 w 289"/>
                <a:gd name="T65" fmla="*/ 127 h 175"/>
                <a:gd name="T66" fmla="*/ 15 w 289"/>
                <a:gd name="T67" fmla="*/ 118 h 175"/>
                <a:gd name="T68" fmla="*/ 60 w 289"/>
                <a:gd name="T69" fmla="*/ 37 h 175"/>
                <a:gd name="T70" fmla="*/ 52 w 289"/>
                <a:gd name="T71" fmla="*/ 45 h 175"/>
                <a:gd name="T72" fmla="*/ 60 w 289"/>
                <a:gd name="T73" fmla="*/ 54 h 175"/>
                <a:gd name="T74" fmla="*/ 69 w 289"/>
                <a:gd name="T75" fmla="*/ 45 h 175"/>
                <a:gd name="T76" fmla="*/ 60 w 289"/>
                <a:gd name="T77" fmla="*/ 37 h 175"/>
                <a:gd name="T78" fmla="*/ 232 w 289"/>
                <a:gd name="T79" fmla="*/ 37 h 175"/>
                <a:gd name="T80" fmla="*/ 223 w 289"/>
                <a:gd name="T81" fmla="*/ 45 h 175"/>
                <a:gd name="T82" fmla="*/ 232 w 289"/>
                <a:gd name="T83" fmla="*/ 54 h 175"/>
                <a:gd name="T84" fmla="*/ 241 w 289"/>
                <a:gd name="T85" fmla="*/ 45 h 175"/>
                <a:gd name="T86" fmla="*/ 232 w 289"/>
                <a:gd name="T87"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9" h="175">
                  <a:moveTo>
                    <a:pt x="289" y="144"/>
                  </a:moveTo>
                  <a:cubicBezTo>
                    <a:pt x="0" y="144"/>
                    <a:pt x="0" y="144"/>
                    <a:pt x="0" y="144"/>
                  </a:cubicBezTo>
                  <a:cubicBezTo>
                    <a:pt x="0" y="64"/>
                    <a:pt x="65" y="0"/>
                    <a:pt x="145" y="0"/>
                  </a:cubicBezTo>
                  <a:cubicBezTo>
                    <a:pt x="224" y="0"/>
                    <a:pt x="289" y="64"/>
                    <a:pt x="289" y="144"/>
                  </a:cubicBezTo>
                  <a:close/>
                  <a:moveTo>
                    <a:pt x="145" y="127"/>
                  </a:moveTo>
                  <a:cubicBezTo>
                    <a:pt x="135" y="127"/>
                    <a:pt x="127" y="135"/>
                    <a:pt x="127" y="144"/>
                  </a:cubicBezTo>
                  <a:cubicBezTo>
                    <a:pt x="127" y="154"/>
                    <a:pt x="135" y="161"/>
                    <a:pt x="145" y="161"/>
                  </a:cubicBezTo>
                  <a:cubicBezTo>
                    <a:pt x="154" y="161"/>
                    <a:pt x="162" y="154"/>
                    <a:pt x="162" y="144"/>
                  </a:cubicBezTo>
                  <a:cubicBezTo>
                    <a:pt x="162" y="135"/>
                    <a:pt x="154" y="127"/>
                    <a:pt x="145" y="127"/>
                  </a:cubicBezTo>
                  <a:close/>
                  <a:moveTo>
                    <a:pt x="241" y="81"/>
                  </a:moveTo>
                  <a:cubicBezTo>
                    <a:pt x="239" y="78"/>
                    <a:pt x="236" y="78"/>
                    <a:pt x="233" y="79"/>
                  </a:cubicBezTo>
                  <a:cubicBezTo>
                    <a:pt x="167" y="123"/>
                    <a:pt x="167" y="123"/>
                    <a:pt x="167" y="123"/>
                  </a:cubicBezTo>
                  <a:cubicBezTo>
                    <a:pt x="161" y="117"/>
                    <a:pt x="153" y="113"/>
                    <a:pt x="145" y="113"/>
                  </a:cubicBezTo>
                  <a:cubicBezTo>
                    <a:pt x="127" y="113"/>
                    <a:pt x="113" y="127"/>
                    <a:pt x="113" y="144"/>
                  </a:cubicBezTo>
                  <a:cubicBezTo>
                    <a:pt x="113" y="161"/>
                    <a:pt x="127" y="175"/>
                    <a:pt x="145" y="175"/>
                  </a:cubicBezTo>
                  <a:cubicBezTo>
                    <a:pt x="162" y="175"/>
                    <a:pt x="176" y="161"/>
                    <a:pt x="176" y="144"/>
                  </a:cubicBezTo>
                  <a:cubicBezTo>
                    <a:pt x="176" y="140"/>
                    <a:pt x="175" y="136"/>
                    <a:pt x="173" y="132"/>
                  </a:cubicBezTo>
                  <a:cubicBezTo>
                    <a:pt x="239" y="89"/>
                    <a:pt x="239" y="89"/>
                    <a:pt x="239" y="89"/>
                  </a:cubicBezTo>
                  <a:cubicBezTo>
                    <a:pt x="242" y="87"/>
                    <a:pt x="243" y="83"/>
                    <a:pt x="241" y="81"/>
                  </a:cubicBezTo>
                  <a:close/>
                  <a:moveTo>
                    <a:pt x="273" y="118"/>
                  </a:moveTo>
                  <a:cubicBezTo>
                    <a:pt x="268" y="118"/>
                    <a:pt x="264" y="122"/>
                    <a:pt x="264" y="127"/>
                  </a:cubicBezTo>
                  <a:cubicBezTo>
                    <a:pt x="264" y="132"/>
                    <a:pt x="268" y="136"/>
                    <a:pt x="273" y="136"/>
                  </a:cubicBezTo>
                  <a:cubicBezTo>
                    <a:pt x="277" y="136"/>
                    <a:pt x="281" y="132"/>
                    <a:pt x="281" y="127"/>
                  </a:cubicBezTo>
                  <a:cubicBezTo>
                    <a:pt x="281" y="122"/>
                    <a:pt x="277" y="118"/>
                    <a:pt x="273" y="118"/>
                  </a:cubicBezTo>
                  <a:close/>
                  <a:moveTo>
                    <a:pt x="145" y="3"/>
                  </a:moveTo>
                  <a:cubicBezTo>
                    <a:pt x="140" y="3"/>
                    <a:pt x="136" y="7"/>
                    <a:pt x="136" y="12"/>
                  </a:cubicBezTo>
                  <a:cubicBezTo>
                    <a:pt x="136" y="17"/>
                    <a:pt x="140" y="21"/>
                    <a:pt x="145" y="21"/>
                  </a:cubicBezTo>
                  <a:cubicBezTo>
                    <a:pt x="149" y="21"/>
                    <a:pt x="153" y="17"/>
                    <a:pt x="153" y="12"/>
                  </a:cubicBezTo>
                  <a:cubicBezTo>
                    <a:pt x="153" y="7"/>
                    <a:pt x="149" y="3"/>
                    <a:pt x="145" y="3"/>
                  </a:cubicBezTo>
                  <a:close/>
                  <a:moveTo>
                    <a:pt x="15" y="118"/>
                  </a:moveTo>
                  <a:cubicBezTo>
                    <a:pt x="10" y="118"/>
                    <a:pt x="6" y="122"/>
                    <a:pt x="6" y="127"/>
                  </a:cubicBezTo>
                  <a:cubicBezTo>
                    <a:pt x="6" y="132"/>
                    <a:pt x="10" y="136"/>
                    <a:pt x="15" y="136"/>
                  </a:cubicBezTo>
                  <a:cubicBezTo>
                    <a:pt x="20" y="136"/>
                    <a:pt x="24" y="132"/>
                    <a:pt x="24" y="127"/>
                  </a:cubicBezTo>
                  <a:cubicBezTo>
                    <a:pt x="24" y="122"/>
                    <a:pt x="20" y="118"/>
                    <a:pt x="15" y="118"/>
                  </a:cubicBezTo>
                  <a:close/>
                  <a:moveTo>
                    <a:pt x="60" y="37"/>
                  </a:moveTo>
                  <a:cubicBezTo>
                    <a:pt x="55" y="37"/>
                    <a:pt x="52" y="41"/>
                    <a:pt x="52" y="45"/>
                  </a:cubicBezTo>
                  <a:cubicBezTo>
                    <a:pt x="52" y="50"/>
                    <a:pt x="55" y="54"/>
                    <a:pt x="60" y="54"/>
                  </a:cubicBezTo>
                  <a:cubicBezTo>
                    <a:pt x="65" y="54"/>
                    <a:pt x="69" y="50"/>
                    <a:pt x="69" y="45"/>
                  </a:cubicBezTo>
                  <a:cubicBezTo>
                    <a:pt x="69" y="41"/>
                    <a:pt x="65" y="37"/>
                    <a:pt x="60" y="37"/>
                  </a:cubicBezTo>
                  <a:close/>
                  <a:moveTo>
                    <a:pt x="232" y="37"/>
                  </a:moveTo>
                  <a:cubicBezTo>
                    <a:pt x="227" y="37"/>
                    <a:pt x="223" y="41"/>
                    <a:pt x="223" y="45"/>
                  </a:cubicBezTo>
                  <a:cubicBezTo>
                    <a:pt x="223" y="50"/>
                    <a:pt x="227" y="54"/>
                    <a:pt x="232" y="54"/>
                  </a:cubicBezTo>
                  <a:cubicBezTo>
                    <a:pt x="237" y="54"/>
                    <a:pt x="241" y="50"/>
                    <a:pt x="241" y="45"/>
                  </a:cubicBezTo>
                  <a:cubicBezTo>
                    <a:pt x="241" y="41"/>
                    <a:pt x="237" y="37"/>
                    <a:pt x="232"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35" name="Straight Connector 34"/>
            <p:cNvCxnSpPr/>
            <p:nvPr/>
          </p:nvCxnSpPr>
          <p:spPr>
            <a:xfrm>
              <a:off x="958291" y="1511534"/>
              <a:ext cx="565709" cy="0"/>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0704" y="1645140"/>
              <a:ext cx="463296" cy="0"/>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119226" y="1776710"/>
              <a:ext cx="404774" cy="0"/>
            </a:xfrm>
            <a:prstGeom prst="line">
              <a:avLst/>
            </a:prstGeom>
            <a:ln w="38100" cap="rnd"/>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352800" y="2004203"/>
            <a:ext cx="5334000" cy="856070"/>
            <a:chOff x="3352800" y="2004203"/>
            <a:chExt cx="5334000" cy="856070"/>
          </a:xfrm>
        </p:grpSpPr>
        <p:sp>
          <p:nvSpPr>
            <p:cNvPr id="20" name="Content Placeholder 2"/>
            <p:cNvSpPr txBox="1">
              <a:spLocks/>
            </p:cNvSpPr>
            <p:nvPr/>
          </p:nvSpPr>
          <p:spPr>
            <a:xfrm>
              <a:off x="4724400" y="2177790"/>
              <a:ext cx="3650110" cy="646155"/>
            </a:xfrm>
            <a:prstGeom prst="rect">
              <a:avLst/>
            </a:prstGeom>
          </p:spPr>
          <p:txBody>
            <a:bodyPr vert="horz" lIns="91440" tIns="45720" rIns="91440" bIns="45720" rtlCol="0">
              <a:noAutofit/>
            </a:bodyPr>
            <a:lstStyle>
              <a:lvl1pPr marL="173038" indent="-173038" algn="l" defTabSz="914400" rtl="0" eaLnBrk="1" latinLnBrk="0" hangingPunct="1">
                <a:spcBef>
                  <a:spcPts val="0"/>
                </a:spcBef>
                <a:spcAft>
                  <a:spcPts val="600"/>
                </a:spcAft>
                <a:buClr>
                  <a:schemeClr val="tx1"/>
                </a:buClr>
                <a:buSzPct val="85000"/>
                <a:buFont typeface="Arial" charset="0"/>
                <a:buChar char="•"/>
                <a:tabLst/>
                <a:defRPr sz="2400" kern="1200">
                  <a:solidFill>
                    <a:schemeClr val="tx1"/>
                  </a:solidFill>
                  <a:latin typeface="Arial" charset="0"/>
                  <a:ea typeface="Arial" charset="0"/>
                  <a:cs typeface="Arial" charset="0"/>
                </a:defRPr>
              </a:lvl1pPr>
              <a:lvl2pPr marL="457200" indent="-173038" algn="l" defTabSz="914400" rtl="0" eaLnBrk="1" latinLnBrk="0" hangingPunct="1">
                <a:spcBef>
                  <a:spcPts val="0"/>
                </a:spcBef>
                <a:spcAft>
                  <a:spcPts val="600"/>
                </a:spcAft>
                <a:buClr>
                  <a:schemeClr val="tx1"/>
                </a:buClr>
                <a:buSzPct val="85000"/>
                <a:buFont typeface="Arial" charset="0"/>
                <a:buChar char="•"/>
                <a:tabLst/>
                <a:defRPr sz="2000" kern="1200">
                  <a:solidFill>
                    <a:schemeClr val="tx1"/>
                  </a:solidFill>
                  <a:latin typeface="Arial" charset="0"/>
                  <a:ea typeface="Arial" charset="0"/>
                  <a:cs typeface="Arial" charset="0"/>
                </a:defRPr>
              </a:lvl2pPr>
              <a:lvl3pPr marL="741363" indent="-173038" algn="l" defTabSz="914400" rtl="0" eaLnBrk="1" latinLnBrk="0" hangingPunct="1">
                <a:spcBef>
                  <a:spcPts val="0"/>
                </a:spcBef>
                <a:spcAft>
                  <a:spcPts val="600"/>
                </a:spcAft>
                <a:buClr>
                  <a:schemeClr val="tx1"/>
                </a:buClr>
                <a:buSzPct val="85000"/>
                <a:buFont typeface="Arial" charset="0"/>
                <a:buChar char="•"/>
                <a:tabLst/>
                <a:defRPr sz="1800" kern="1200">
                  <a:solidFill>
                    <a:schemeClr val="tx1"/>
                  </a:solidFill>
                  <a:latin typeface="Arial" charset="0"/>
                  <a:ea typeface="Arial" charset="0"/>
                  <a:cs typeface="Arial" charset="0"/>
                </a:defRPr>
              </a:lvl3pPr>
              <a:lvl4pPr marL="1031875"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4pPr>
              <a:lvl5pPr marL="1316038"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600"/>
                </a:spcAft>
                <a:buFont typeface="Arial" charset="0"/>
                <a:buNone/>
              </a:pPr>
              <a:r>
                <a:rPr lang="en-GB" sz="1800" dirty="0" smtClean="0"/>
                <a:t>Ensure infrastructure will scale accordingly</a:t>
              </a:r>
              <a:endParaRPr lang="en-US" sz="1800" dirty="0" smtClean="0"/>
            </a:p>
          </p:txBody>
        </p:sp>
        <p:cxnSp>
          <p:nvCxnSpPr>
            <p:cNvPr id="31" name="Straight Connector 30"/>
            <p:cNvCxnSpPr/>
            <p:nvPr/>
          </p:nvCxnSpPr>
          <p:spPr>
            <a:xfrm>
              <a:off x="3352800" y="2004203"/>
              <a:ext cx="5334000" cy="0"/>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3573015" y="2133987"/>
              <a:ext cx="695398" cy="726286"/>
              <a:chOff x="653873" y="2067767"/>
              <a:chExt cx="695398" cy="726286"/>
            </a:xfrm>
          </p:grpSpPr>
          <p:grpSp>
            <p:nvGrpSpPr>
              <p:cNvPr id="40" name="Group 39"/>
              <p:cNvGrpSpPr/>
              <p:nvPr/>
            </p:nvGrpSpPr>
            <p:grpSpPr>
              <a:xfrm>
                <a:off x="950463" y="2067767"/>
                <a:ext cx="398808" cy="726286"/>
                <a:chOff x="6290710" y="-281969"/>
                <a:chExt cx="787488" cy="1434126"/>
              </a:xfrm>
            </p:grpSpPr>
            <p:sp>
              <p:nvSpPr>
                <p:cNvPr id="53" name="Rectangle 52"/>
                <p:cNvSpPr/>
                <p:nvPr/>
              </p:nvSpPr>
              <p:spPr>
                <a:xfrm>
                  <a:off x="6325531" y="-254117"/>
                  <a:ext cx="726322" cy="1366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6290710" y="-281969"/>
                  <a:ext cx="787488" cy="1434126"/>
                  <a:chOff x="6324600" y="-281969"/>
                  <a:chExt cx="787488" cy="1434126"/>
                </a:xfrm>
                <a:solidFill>
                  <a:schemeClr val="accent1">
                    <a:lumMod val="40000"/>
                    <a:lumOff val="60000"/>
                  </a:schemeClr>
                </a:solidFill>
              </p:grpSpPr>
              <p:sp>
                <p:nvSpPr>
                  <p:cNvPr id="55" name="Freeform 54"/>
                  <p:cNvSpPr>
                    <a:spLocks noChangeArrowheads="1"/>
                  </p:cNvSpPr>
                  <p:nvPr/>
                </p:nvSpPr>
                <p:spPr bwMode="auto">
                  <a:xfrm>
                    <a:off x="6324600" y="-281969"/>
                    <a:ext cx="787488" cy="1434126"/>
                  </a:xfrm>
                  <a:custGeom>
                    <a:avLst/>
                    <a:gdLst>
                      <a:gd name="T0" fmla="*/ 520 w 544"/>
                      <a:gd name="T1" fmla="*/ 988 h 989"/>
                      <a:gd name="T2" fmla="*/ 520 w 544"/>
                      <a:gd name="T3" fmla="*/ 988 h 989"/>
                      <a:gd name="T4" fmla="*/ 23 w 544"/>
                      <a:gd name="T5" fmla="*/ 988 h 989"/>
                      <a:gd name="T6" fmla="*/ 0 w 544"/>
                      <a:gd name="T7" fmla="*/ 960 h 989"/>
                      <a:gd name="T8" fmla="*/ 0 w 544"/>
                      <a:gd name="T9" fmla="*/ 23 h 989"/>
                      <a:gd name="T10" fmla="*/ 23 w 544"/>
                      <a:gd name="T11" fmla="*/ 0 h 989"/>
                      <a:gd name="T12" fmla="*/ 520 w 544"/>
                      <a:gd name="T13" fmla="*/ 0 h 989"/>
                      <a:gd name="T14" fmla="*/ 543 w 544"/>
                      <a:gd name="T15" fmla="*/ 23 h 989"/>
                      <a:gd name="T16" fmla="*/ 543 w 544"/>
                      <a:gd name="T17" fmla="*/ 960 h 989"/>
                      <a:gd name="T18" fmla="*/ 520 w 544"/>
                      <a:gd name="T19" fmla="*/ 988 h 989"/>
                      <a:gd name="T20" fmla="*/ 50 w 544"/>
                      <a:gd name="T21" fmla="*/ 936 h 989"/>
                      <a:gd name="T22" fmla="*/ 50 w 544"/>
                      <a:gd name="T23" fmla="*/ 936 h 989"/>
                      <a:gd name="T24" fmla="*/ 496 w 544"/>
                      <a:gd name="T25" fmla="*/ 936 h 989"/>
                      <a:gd name="T26" fmla="*/ 496 w 544"/>
                      <a:gd name="T27" fmla="*/ 47 h 989"/>
                      <a:gd name="T28" fmla="*/ 50 w 544"/>
                      <a:gd name="T29" fmla="*/ 47 h 989"/>
                      <a:gd name="T30" fmla="*/ 50 w 544"/>
                      <a:gd name="T31" fmla="*/ 93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989">
                        <a:moveTo>
                          <a:pt x="520" y="988"/>
                        </a:moveTo>
                        <a:lnTo>
                          <a:pt x="520" y="988"/>
                        </a:lnTo>
                        <a:cubicBezTo>
                          <a:pt x="23" y="988"/>
                          <a:pt x="23" y="988"/>
                          <a:pt x="23" y="988"/>
                        </a:cubicBezTo>
                        <a:cubicBezTo>
                          <a:pt x="11" y="988"/>
                          <a:pt x="0" y="977"/>
                          <a:pt x="0" y="960"/>
                        </a:cubicBezTo>
                        <a:cubicBezTo>
                          <a:pt x="0" y="23"/>
                          <a:pt x="0" y="23"/>
                          <a:pt x="0" y="23"/>
                        </a:cubicBezTo>
                        <a:cubicBezTo>
                          <a:pt x="0" y="12"/>
                          <a:pt x="11" y="0"/>
                          <a:pt x="23" y="0"/>
                        </a:cubicBezTo>
                        <a:cubicBezTo>
                          <a:pt x="520" y="0"/>
                          <a:pt x="520" y="0"/>
                          <a:pt x="520" y="0"/>
                        </a:cubicBezTo>
                        <a:cubicBezTo>
                          <a:pt x="531" y="0"/>
                          <a:pt x="543" y="12"/>
                          <a:pt x="543" y="23"/>
                        </a:cubicBezTo>
                        <a:cubicBezTo>
                          <a:pt x="543" y="960"/>
                          <a:pt x="543" y="960"/>
                          <a:pt x="543" y="960"/>
                        </a:cubicBezTo>
                        <a:cubicBezTo>
                          <a:pt x="543" y="977"/>
                          <a:pt x="531" y="988"/>
                          <a:pt x="520" y="988"/>
                        </a:cubicBezTo>
                        <a:close/>
                        <a:moveTo>
                          <a:pt x="50" y="936"/>
                        </a:moveTo>
                        <a:lnTo>
                          <a:pt x="50" y="936"/>
                        </a:lnTo>
                        <a:cubicBezTo>
                          <a:pt x="496" y="936"/>
                          <a:pt x="496" y="936"/>
                          <a:pt x="496" y="936"/>
                        </a:cubicBezTo>
                        <a:cubicBezTo>
                          <a:pt x="496" y="47"/>
                          <a:pt x="496" y="47"/>
                          <a:pt x="496" y="47"/>
                        </a:cubicBezTo>
                        <a:cubicBezTo>
                          <a:pt x="50" y="47"/>
                          <a:pt x="50" y="47"/>
                          <a:pt x="50" y="47"/>
                        </a:cubicBezTo>
                        <a:lnTo>
                          <a:pt x="50" y="936"/>
                        </a:lnTo>
                        <a:close/>
                      </a:path>
                    </a:pathLst>
                  </a:custGeom>
                  <a:grpFill/>
                  <a:ln w="9525" cap="flat">
                    <a:noFill/>
                    <a:bevel/>
                    <a:headEnd/>
                    <a:tailEnd/>
                  </a:ln>
                  <a:effectLst/>
                </p:spPr>
                <p:txBody>
                  <a:bodyPr wrap="none" anchor="ctr"/>
                  <a:lstStyle/>
                  <a:p>
                    <a:endParaRPr lang="en-US"/>
                  </a:p>
                </p:txBody>
              </p:sp>
              <p:sp>
                <p:nvSpPr>
                  <p:cNvPr id="56" name="Freeform 55"/>
                  <p:cNvSpPr>
                    <a:spLocks noChangeArrowheads="1"/>
                  </p:cNvSpPr>
                  <p:nvPr/>
                </p:nvSpPr>
                <p:spPr bwMode="auto">
                  <a:xfrm>
                    <a:off x="6471856" y="-134713"/>
                    <a:ext cx="505787" cy="793893"/>
                  </a:xfrm>
                  <a:custGeom>
                    <a:avLst/>
                    <a:gdLst>
                      <a:gd name="T0" fmla="*/ 323 w 348"/>
                      <a:gd name="T1" fmla="*/ 544 h 545"/>
                      <a:gd name="T2" fmla="*/ 323 w 348"/>
                      <a:gd name="T3" fmla="*/ 544 h 545"/>
                      <a:gd name="T4" fmla="*/ 24 w 348"/>
                      <a:gd name="T5" fmla="*/ 544 h 545"/>
                      <a:gd name="T6" fmla="*/ 0 w 348"/>
                      <a:gd name="T7" fmla="*/ 520 h 545"/>
                      <a:gd name="T8" fmla="*/ 0 w 348"/>
                      <a:gd name="T9" fmla="*/ 24 h 545"/>
                      <a:gd name="T10" fmla="*/ 24 w 348"/>
                      <a:gd name="T11" fmla="*/ 0 h 545"/>
                      <a:gd name="T12" fmla="*/ 323 w 348"/>
                      <a:gd name="T13" fmla="*/ 0 h 545"/>
                      <a:gd name="T14" fmla="*/ 347 w 348"/>
                      <a:gd name="T15" fmla="*/ 24 h 545"/>
                      <a:gd name="T16" fmla="*/ 347 w 348"/>
                      <a:gd name="T17" fmla="*/ 520 h 545"/>
                      <a:gd name="T18" fmla="*/ 323 w 348"/>
                      <a:gd name="T19" fmla="*/ 544 h 545"/>
                      <a:gd name="T20" fmla="*/ 51 w 348"/>
                      <a:gd name="T21" fmla="*/ 492 h 545"/>
                      <a:gd name="T22" fmla="*/ 51 w 348"/>
                      <a:gd name="T23" fmla="*/ 492 h 545"/>
                      <a:gd name="T24" fmla="*/ 295 w 348"/>
                      <a:gd name="T25" fmla="*/ 492 h 545"/>
                      <a:gd name="T26" fmla="*/ 295 w 348"/>
                      <a:gd name="T27" fmla="*/ 47 h 545"/>
                      <a:gd name="T28" fmla="*/ 51 w 348"/>
                      <a:gd name="T29" fmla="*/ 47 h 545"/>
                      <a:gd name="T30" fmla="*/ 51 w 348"/>
                      <a:gd name="T31" fmla="*/ 49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8" h="545">
                        <a:moveTo>
                          <a:pt x="323" y="544"/>
                        </a:moveTo>
                        <a:lnTo>
                          <a:pt x="323" y="544"/>
                        </a:lnTo>
                        <a:cubicBezTo>
                          <a:pt x="24" y="544"/>
                          <a:pt x="24" y="544"/>
                          <a:pt x="24" y="544"/>
                        </a:cubicBezTo>
                        <a:cubicBezTo>
                          <a:pt x="12" y="544"/>
                          <a:pt x="0" y="531"/>
                          <a:pt x="0" y="520"/>
                        </a:cubicBezTo>
                        <a:cubicBezTo>
                          <a:pt x="0" y="24"/>
                          <a:pt x="0" y="24"/>
                          <a:pt x="0" y="24"/>
                        </a:cubicBezTo>
                        <a:cubicBezTo>
                          <a:pt x="0" y="12"/>
                          <a:pt x="12" y="0"/>
                          <a:pt x="24" y="0"/>
                        </a:cubicBezTo>
                        <a:cubicBezTo>
                          <a:pt x="323" y="0"/>
                          <a:pt x="323" y="0"/>
                          <a:pt x="323" y="0"/>
                        </a:cubicBezTo>
                        <a:cubicBezTo>
                          <a:pt x="334" y="0"/>
                          <a:pt x="347" y="12"/>
                          <a:pt x="347" y="24"/>
                        </a:cubicBezTo>
                        <a:cubicBezTo>
                          <a:pt x="347" y="520"/>
                          <a:pt x="347" y="520"/>
                          <a:pt x="347" y="520"/>
                        </a:cubicBezTo>
                        <a:cubicBezTo>
                          <a:pt x="347" y="531"/>
                          <a:pt x="334" y="544"/>
                          <a:pt x="323" y="544"/>
                        </a:cubicBezTo>
                        <a:close/>
                        <a:moveTo>
                          <a:pt x="51" y="492"/>
                        </a:moveTo>
                        <a:lnTo>
                          <a:pt x="51" y="492"/>
                        </a:lnTo>
                        <a:cubicBezTo>
                          <a:pt x="295" y="492"/>
                          <a:pt x="295" y="492"/>
                          <a:pt x="295" y="492"/>
                        </a:cubicBezTo>
                        <a:cubicBezTo>
                          <a:pt x="295" y="47"/>
                          <a:pt x="295" y="47"/>
                          <a:pt x="295" y="47"/>
                        </a:cubicBezTo>
                        <a:cubicBezTo>
                          <a:pt x="51" y="47"/>
                          <a:pt x="51" y="47"/>
                          <a:pt x="51" y="47"/>
                        </a:cubicBezTo>
                        <a:lnTo>
                          <a:pt x="51" y="492"/>
                        </a:lnTo>
                        <a:close/>
                      </a:path>
                    </a:pathLst>
                  </a:custGeom>
                  <a:grpFill/>
                  <a:ln w="9525" cap="flat">
                    <a:noFill/>
                    <a:bevel/>
                    <a:headEnd/>
                    <a:tailEnd/>
                  </a:ln>
                  <a:effectLst/>
                </p:spPr>
                <p:txBody>
                  <a:bodyPr wrap="none" anchor="ctr"/>
                  <a:lstStyle/>
                  <a:p>
                    <a:endParaRPr lang="en-US"/>
                  </a:p>
                </p:txBody>
              </p:sp>
              <p:sp>
                <p:nvSpPr>
                  <p:cNvPr id="57" name="Freeform 56"/>
                  <p:cNvSpPr>
                    <a:spLocks noChangeArrowheads="1"/>
                  </p:cNvSpPr>
                  <p:nvPr/>
                </p:nvSpPr>
                <p:spPr bwMode="auto">
                  <a:xfrm>
                    <a:off x="6555087" y="716795"/>
                    <a:ext cx="288106" cy="294507"/>
                  </a:xfrm>
                  <a:custGeom>
                    <a:avLst/>
                    <a:gdLst>
                      <a:gd name="T0" fmla="*/ 98 w 198"/>
                      <a:gd name="T1" fmla="*/ 202 h 203"/>
                      <a:gd name="T2" fmla="*/ 98 w 198"/>
                      <a:gd name="T3" fmla="*/ 202 h 203"/>
                      <a:gd name="T4" fmla="*/ 0 w 198"/>
                      <a:gd name="T5" fmla="*/ 103 h 203"/>
                      <a:gd name="T6" fmla="*/ 98 w 198"/>
                      <a:gd name="T7" fmla="*/ 0 h 203"/>
                      <a:gd name="T8" fmla="*/ 197 w 198"/>
                      <a:gd name="T9" fmla="*/ 103 h 203"/>
                      <a:gd name="T10" fmla="*/ 98 w 198"/>
                      <a:gd name="T11" fmla="*/ 202 h 203"/>
                      <a:gd name="T12" fmla="*/ 98 w 198"/>
                      <a:gd name="T13" fmla="*/ 52 h 203"/>
                      <a:gd name="T14" fmla="*/ 98 w 198"/>
                      <a:gd name="T15" fmla="*/ 52 h 203"/>
                      <a:gd name="T16" fmla="*/ 48 w 198"/>
                      <a:gd name="T17" fmla="*/ 103 h 203"/>
                      <a:gd name="T18" fmla="*/ 98 w 198"/>
                      <a:gd name="T19" fmla="*/ 150 h 203"/>
                      <a:gd name="T20" fmla="*/ 145 w 198"/>
                      <a:gd name="T21" fmla="*/ 103 h 203"/>
                      <a:gd name="T22" fmla="*/ 98 w 198"/>
                      <a:gd name="T23" fmla="*/ 5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203">
                        <a:moveTo>
                          <a:pt x="98" y="202"/>
                        </a:moveTo>
                        <a:lnTo>
                          <a:pt x="98" y="202"/>
                        </a:lnTo>
                        <a:cubicBezTo>
                          <a:pt x="43" y="202"/>
                          <a:pt x="0" y="155"/>
                          <a:pt x="0" y="103"/>
                        </a:cubicBezTo>
                        <a:cubicBezTo>
                          <a:pt x="0" y="48"/>
                          <a:pt x="43" y="0"/>
                          <a:pt x="98" y="0"/>
                        </a:cubicBezTo>
                        <a:cubicBezTo>
                          <a:pt x="153" y="0"/>
                          <a:pt x="197" y="48"/>
                          <a:pt x="197" y="103"/>
                        </a:cubicBezTo>
                        <a:cubicBezTo>
                          <a:pt x="197" y="155"/>
                          <a:pt x="153" y="202"/>
                          <a:pt x="98" y="202"/>
                        </a:cubicBezTo>
                        <a:close/>
                        <a:moveTo>
                          <a:pt x="98" y="52"/>
                        </a:moveTo>
                        <a:lnTo>
                          <a:pt x="98" y="52"/>
                        </a:lnTo>
                        <a:cubicBezTo>
                          <a:pt x="71" y="52"/>
                          <a:pt x="48" y="75"/>
                          <a:pt x="48" y="103"/>
                        </a:cubicBezTo>
                        <a:cubicBezTo>
                          <a:pt x="48" y="130"/>
                          <a:pt x="71" y="150"/>
                          <a:pt x="98" y="150"/>
                        </a:cubicBezTo>
                        <a:cubicBezTo>
                          <a:pt x="126" y="150"/>
                          <a:pt x="145" y="130"/>
                          <a:pt x="145" y="103"/>
                        </a:cubicBezTo>
                        <a:cubicBezTo>
                          <a:pt x="145" y="75"/>
                          <a:pt x="126" y="52"/>
                          <a:pt x="98" y="52"/>
                        </a:cubicBezTo>
                        <a:close/>
                      </a:path>
                    </a:pathLst>
                  </a:custGeom>
                  <a:grpFill/>
                  <a:ln w="9525" cap="flat">
                    <a:noFill/>
                    <a:bevel/>
                    <a:headEnd/>
                    <a:tailEnd/>
                  </a:ln>
                  <a:effectLst/>
                </p:spPr>
                <p:txBody>
                  <a:bodyPr wrap="none" anchor="ctr"/>
                  <a:lstStyle/>
                  <a:p>
                    <a:endParaRPr lang="en-US"/>
                  </a:p>
                </p:txBody>
              </p:sp>
            </p:grpSp>
          </p:grpSp>
          <p:grpSp>
            <p:nvGrpSpPr>
              <p:cNvPr id="41" name="Group 40"/>
              <p:cNvGrpSpPr/>
              <p:nvPr/>
            </p:nvGrpSpPr>
            <p:grpSpPr>
              <a:xfrm>
                <a:off x="789312" y="2130069"/>
                <a:ext cx="330388" cy="601683"/>
                <a:chOff x="5703314" y="-216535"/>
                <a:chExt cx="652385" cy="1188085"/>
              </a:xfrm>
            </p:grpSpPr>
            <p:sp>
              <p:nvSpPr>
                <p:cNvPr id="48" name="Rectangle 47"/>
                <p:cNvSpPr/>
                <p:nvPr/>
              </p:nvSpPr>
              <p:spPr>
                <a:xfrm>
                  <a:off x="5741637" y="-187175"/>
                  <a:ext cx="586011" cy="1123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5703314" y="-216535"/>
                  <a:ext cx="652385" cy="1188085"/>
                  <a:chOff x="6877616" y="-127706"/>
                  <a:chExt cx="787488" cy="1434126"/>
                </a:xfrm>
                <a:solidFill>
                  <a:schemeClr val="accent1">
                    <a:lumMod val="60000"/>
                    <a:lumOff val="40000"/>
                  </a:schemeClr>
                </a:solidFill>
              </p:grpSpPr>
              <p:sp>
                <p:nvSpPr>
                  <p:cNvPr id="50" name="Freeform 49"/>
                  <p:cNvSpPr>
                    <a:spLocks noChangeArrowheads="1"/>
                  </p:cNvSpPr>
                  <p:nvPr/>
                </p:nvSpPr>
                <p:spPr bwMode="auto">
                  <a:xfrm>
                    <a:off x="6877616" y="-127706"/>
                    <a:ext cx="787488" cy="1434126"/>
                  </a:xfrm>
                  <a:custGeom>
                    <a:avLst/>
                    <a:gdLst>
                      <a:gd name="T0" fmla="*/ 520 w 544"/>
                      <a:gd name="T1" fmla="*/ 988 h 989"/>
                      <a:gd name="T2" fmla="*/ 520 w 544"/>
                      <a:gd name="T3" fmla="*/ 988 h 989"/>
                      <a:gd name="T4" fmla="*/ 23 w 544"/>
                      <a:gd name="T5" fmla="*/ 988 h 989"/>
                      <a:gd name="T6" fmla="*/ 0 w 544"/>
                      <a:gd name="T7" fmla="*/ 960 h 989"/>
                      <a:gd name="T8" fmla="*/ 0 w 544"/>
                      <a:gd name="T9" fmla="*/ 23 h 989"/>
                      <a:gd name="T10" fmla="*/ 23 w 544"/>
                      <a:gd name="T11" fmla="*/ 0 h 989"/>
                      <a:gd name="T12" fmla="*/ 520 w 544"/>
                      <a:gd name="T13" fmla="*/ 0 h 989"/>
                      <a:gd name="T14" fmla="*/ 543 w 544"/>
                      <a:gd name="T15" fmla="*/ 23 h 989"/>
                      <a:gd name="T16" fmla="*/ 543 w 544"/>
                      <a:gd name="T17" fmla="*/ 960 h 989"/>
                      <a:gd name="T18" fmla="*/ 520 w 544"/>
                      <a:gd name="T19" fmla="*/ 988 h 989"/>
                      <a:gd name="T20" fmla="*/ 50 w 544"/>
                      <a:gd name="T21" fmla="*/ 936 h 989"/>
                      <a:gd name="T22" fmla="*/ 50 w 544"/>
                      <a:gd name="T23" fmla="*/ 936 h 989"/>
                      <a:gd name="T24" fmla="*/ 496 w 544"/>
                      <a:gd name="T25" fmla="*/ 936 h 989"/>
                      <a:gd name="T26" fmla="*/ 496 w 544"/>
                      <a:gd name="T27" fmla="*/ 47 h 989"/>
                      <a:gd name="T28" fmla="*/ 50 w 544"/>
                      <a:gd name="T29" fmla="*/ 47 h 989"/>
                      <a:gd name="T30" fmla="*/ 50 w 544"/>
                      <a:gd name="T31" fmla="*/ 93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989">
                        <a:moveTo>
                          <a:pt x="520" y="988"/>
                        </a:moveTo>
                        <a:lnTo>
                          <a:pt x="520" y="988"/>
                        </a:lnTo>
                        <a:cubicBezTo>
                          <a:pt x="23" y="988"/>
                          <a:pt x="23" y="988"/>
                          <a:pt x="23" y="988"/>
                        </a:cubicBezTo>
                        <a:cubicBezTo>
                          <a:pt x="11" y="988"/>
                          <a:pt x="0" y="977"/>
                          <a:pt x="0" y="960"/>
                        </a:cubicBezTo>
                        <a:cubicBezTo>
                          <a:pt x="0" y="23"/>
                          <a:pt x="0" y="23"/>
                          <a:pt x="0" y="23"/>
                        </a:cubicBezTo>
                        <a:cubicBezTo>
                          <a:pt x="0" y="12"/>
                          <a:pt x="11" y="0"/>
                          <a:pt x="23" y="0"/>
                        </a:cubicBezTo>
                        <a:cubicBezTo>
                          <a:pt x="520" y="0"/>
                          <a:pt x="520" y="0"/>
                          <a:pt x="520" y="0"/>
                        </a:cubicBezTo>
                        <a:cubicBezTo>
                          <a:pt x="531" y="0"/>
                          <a:pt x="543" y="12"/>
                          <a:pt x="543" y="23"/>
                        </a:cubicBezTo>
                        <a:cubicBezTo>
                          <a:pt x="543" y="960"/>
                          <a:pt x="543" y="960"/>
                          <a:pt x="543" y="960"/>
                        </a:cubicBezTo>
                        <a:cubicBezTo>
                          <a:pt x="543" y="977"/>
                          <a:pt x="531" y="988"/>
                          <a:pt x="520" y="988"/>
                        </a:cubicBezTo>
                        <a:close/>
                        <a:moveTo>
                          <a:pt x="50" y="936"/>
                        </a:moveTo>
                        <a:lnTo>
                          <a:pt x="50" y="936"/>
                        </a:lnTo>
                        <a:cubicBezTo>
                          <a:pt x="496" y="936"/>
                          <a:pt x="496" y="936"/>
                          <a:pt x="496" y="936"/>
                        </a:cubicBezTo>
                        <a:cubicBezTo>
                          <a:pt x="496" y="47"/>
                          <a:pt x="496" y="47"/>
                          <a:pt x="496" y="47"/>
                        </a:cubicBezTo>
                        <a:cubicBezTo>
                          <a:pt x="50" y="47"/>
                          <a:pt x="50" y="47"/>
                          <a:pt x="50" y="47"/>
                        </a:cubicBezTo>
                        <a:lnTo>
                          <a:pt x="50" y="936"/>
                        </a:lnTo>
                        <a:close/>
                      </a:path>
                    </a:pathLst>
                  </a:custGeom>
                  <a:grpFill/>
                  <a:ln w="9525" cap="flat">
                    <a:noFill/>
                    <a:bevel/>
                    <a:headEnd/>
                    <a:tailEnd/>
                  </a:ln>
                  <a:effectLst/>
                </p:spPr>
                <p:txBody>
                  <a:bodyPr wrap="none" anchor="ctr"/>
                  <a:lstStyle/>
                  <a:p>
                    <a:endParaRPr lang="en-US"/>
                  </a:p>
                </p:txBody>
              </p:sp>
              <p:sp>
                <p:nvSpPr>
                  <p:cNvPr id="51" name="Freeform 50"/>
                  <p:cNvSpPr>
                    <a:spLocks noChangeArrowheads="1"/>
                  </p:cNvSpPr>
                  <p:nvPr/>
                </p:nvSpPr>
                <p:spPr bwMode="auto">
                  <a:xfrm>
                    <a:off x="7024871" y="19550"/>
                    <a:ext cx="505787" cy="793893"/>
                  </a:xfrm>
                  <a:custGeom>
                    <a:avLst/>
                    <a:gdLst>
                      <a:gd name="T0" fmla="*/ 323 w 348"/>
                      <a:gd name="T1" fmla="*/ 544 h 545"/>
                      <a:gd name="T2" fmla="*/ 323 w 348"/>
                      <a:gd name="T3" fmla="*/ 544 h 545"/>
                      <a:gd name="T4" fmla="*/ 24 w 348"/>
                      <a:gd name="T5" fmla="*/ 544 h 545"/>
                      <a:gd name="T6" fmla="*/ 0 w 348"/>
                      <a:gd name="T7" fmla="*/ 520 h 545"/>
                      <a:gd name="T8" fmla="*/ 0 w 348"/>
                      <a:gd name="T9" fmla="*/ 24 h 545"/>
                      <a:gd name="T10" fmla="*/ 24 w 348"/>
                      <a:gd name="T11" fmla="*/ 0 h 545"/>
                      <a:gd name="T12" fmla="*/ 323 w 348"/>
                      <a:gd name="T13" fmla="*/ 0 h 545"/>
                      <a:gd name="T14" fmla="*/ 347 w 348"/>
                      <a:gd name="T15" fmla="*/ 24 h 545"/>
                      <a:gd name="T16" fmla="*/ 347 w 348"/>
                      <a:gd name="T17" fmla="*/ 520 h 545"/>
                      <a:gd name="T18" fmla="*/ 323 w 348"/>
                      <a:gd name="T19" fmla="*/ 544 h 545"/>
                      <a:gd name="T20" fmla="*/ 51 w 348"/>
                      <a:gd name="T21" fmla="*/ 492 h 545"/>
                      <a:gd name="T22" fmla="*/ 51 w 348"/>
                      <a:gd name="T23" fmla="*/ 492 h 545"/>
                      <a:gd name="T24" fmla="*/ 295 w 348"/>
                      <a:gd name="T25" fmla="*/ 492 h 545"/>
                      <a:gd name="T26" fmla="*/ 295 w 348"/>
                      <a:gd name="T27" fmla="*/ 47 h 545"/>
                      <a:gd name="T28" fmla="*/ 51 w 348"/>
                      <a:gd name="T29" fmla="*/ 47 h 545"/>
                      <a:gd name="T30" fmla="*/ 51 w 348"/>
                      <a:gd name="T31" fmla="*/ 49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8" h="545">
                        <a:moveTo>
                          <a:pt x="323" y="544"/>
                        </a:moveTo>
                        <a:lnTo>
                          <a:pt x="323" y="544"/>
                        </a:lnTo>
                        <a:cubicBezTo>
                          <a:pt x="24" y="544"/>
                          <a:pt x="24" y="544"/>
                          <a:pt x="24" y="544"/>
                        </a:cubicBezTo>
                        <a:cubicBezTo>
                          <a:pt x="12" y="544"/>
                          <a:pt x="0" y="531"/>
                          <a:pt x="0" y="520"/>
                        </a:cubicBezTo>
                        <a:cubicBezTo>
                          <a:pt x="0" y="24"/>
                          <a:pt x="0" y="24"/>
                          <a:pt x="0" y="24"/>
                        </a:cubicBezTo>
                        <a:cubicBezTo>
                          <a:pt x="0" y="12"/>
                          <a:pt x="12" y="0"/>
                          <a:pt x="24" y="0"/>
                        </a:cubicBezTo>
                        <a:cubicBezTo>
                          <a:pt x="323" y="0"/>
                          <a:pt x="323" y="0"/>
                          <a:pt x="323" y="0"/>
                        </a:cubicBezTo>
                        <a:cubicBezTo>
                          <a:pt x="334" y="0"/>
                          <a:pt x="347" y="12"/>
                          <a:pt x="347" y="24"/>
                        </a:cubicBezTo>
                        <a:cubicBezTo>
                          <a:pt x="347" y="520"/>
                          <a:pt x="347" y="520"/>
                          <a:pt x="347" y="520"/>
                        </a:cubicBezTo>
                        <a:cubicBezTo>
                          <a:pt x="347" y="531"/>
                          <a:pt x="334" y="544"/>
                          <a:pt x="323" y="544"/>
                        </a:cubicBezTo>
                        <a:close/>
                        <a:moveTo>
                          <a:pt x="51" y="492"/>
                        </a:moveTo>
                        <a:lnTo>
                          <a:pt x="51" y="492"/>
                        </a:lnTo>
                        <a:cubicBezTo>
                          <a:pt x="295" y="492"/>
                          <a:pt x="295" y="492"/>
                          <a:pt x="295" y="492"/>
                        </a:cubicBezTo>
                        <a:cubicBezTo>
                          <a:pt x="295" y="47"/>
                          <a:pt x="295" y="47"/>
                          <a:pt x="295" y="47"/>
                        </a:cubicBezTo>
                        <a:cubicBezTo>
                          <a:pt x="51" y="47"/>
                          <a:pt x="51" y="47"/>
                          <a:pt x="51" y="47"/>
                        </a:cubicBezTo>
                        <a:lnTo>
                          <a:pt x="51" y="492"/>
                        </a:lnTo>
                        <a:close/>
                      </a:path>
                    </a:pathLst>
                  </a:custGeom>
                  <a:grpFill/>
                  <a:ln w="9525" cap="flat">
                    <a:noFill/>
                    <a:bevel/>
                    <a:headEnd/>
                    <a:tailEnd/>
                  </a:ln>
                  <a:effectLst/>
                </p:spPr>
                <p:txBody>
                  <a:bodyPr wrap="none" anchor="ctr"/>
                  <a:lstStyle/>
                  <a:p>
                    <a:endParaRPr lang="en-US"/>
                  </a:p>
                </p:txBody>
              </p:sp>
              <p:sp>
                <p:nvSpPr>
                  <p:cNvPr id="52" name="Freeform 51"/>
                  <p:cNvSpPr>
                    <a:spLocks noChangeArrowheads="1"/>
                  </p:cNvSpPr>
                  <p:nvPr/>
                </p:nvSpPr>
                <p:spPr bwMode="auto">
                  <a:xfrm>
                    <a:off x="7108102" y="871058"/>
                    <a:ext cx="288106" cy="294507"/>
                  </a:xfrm>
                  <a:custGeom>
                    <a:avLst/>
                    <a:gdLst>
                      <a:gd name="T0" fmla="*/ 98 w 198"/>
                      <a:gd name="T1" fmla="*/ 202 h 203"/>
                      <a:gd name="T2" fmla="*/ 98 w 198"/>
                      <a:gd name="T3" fmla="*/ 202 h 203"/>
                      <a:gd name="T4" fmla="*/ 0 w 198"/>
                      <a:gd name="T5" fmla="*/ 103 h 203"/>
                      <a:gd name="T6" fmla="*/ 98 w 198"/>
                      <a:gd name="T7" fmla="*/ 0 h 203"/>
                      <a:gd name="T8" fmla="*/ 197 w 198"/>
                      <a:gd name="T9" fmla="*/ 103 h 203"/>
                      <a:gd name="T10" fmla="*/ 98 w 198"/>
                      <a:gd name="T11" fmla="*/ 202 h 203"/>
                      <a:gd name="T12" fmla="*/ 98 w 198"/>
                      <a:gd name="T13" fmla="*/ 52 h 203"/>
                      <a:gd name="T14" fmla="*/ 98 w 198"/>
                      <a:gd name="T15" fmla="*/ 52 h 203"/>
                      <a:gd name="T16" fmla="*/ 48 w 198"/>
                      <a:gd name="T17" fmla="*/ 103 h 203"/>
                      <a:gd name="T18" fmla="*/ 98 w 198"/>
                      <a:gd name="T19" fmla="*/ 150 h 203"/>
                      <a:gd name="T20" fmla="*/ 145 w 198"/>
                      <a:gd name="T21" fmla="*/ 103 h 203"/>
                      <a:gd name="T22" fmla="*/ 98 w 198"/>
                      <a:gd name="T23" fmla="*/ 5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203">
                        <a:moveTo>
                          <a:pt x="98" y="202"/>
                        </a:moveTo>
                        <a:lnTo>
                          <a:pt x="98" y="202"/>
                        </a:lnTo>
                        <a:cubicBezTo>
                          <a:pt x="43" y="202"/>
                          <a:pt x="0" y="155"/>
                          <a:pt x="0" y="103"/>
                        </a:cubicBezTo>
                        <a:cubicBezTo>
                          <a:pt x="0" y="48"/>
                          <a:pt x="43" y="0"/>
                          <a:pt x="98" y="0"/>
                        </a:cubicBezTo>
                        <a:cubicBezTo>
                          <a:pt x="153" y="0"/>
                          <a:pt x="197" y="48"/>
                          <a:pt x="197" y="103"/>
                        </a:cubicBezTo>
                        <a:cubicBezTo>
                          <a:pt x="197" y="155"/>
                          <a:pt x="153" y="202"/>
                          <a:pt x="98" y="202"/>
                        </a:cubicBezTo>
                        <a:close/>
                        <a:moveTo>
                          <a:pt x="98" y="52"/>
                        </a:moveTo>
                        <a:lnTo>
                          <a:pt x="98" y="52"/>
                        </a:lnTo>
                        <a:cubicBezTo>
                          <a:pt x="71" y="52"/>
                          <a:pt x="48" y="75"/>
                          <a:pt x="48" y="103"/>
                        </a:cubicBezTo>
                        <a:cubicBezTo>
                          <a:pt x="48" y="130"/>
                          <a:pt x="71" y="150"/>
                          <a:pt x="98" y="150"/>
                        </a:cubicBezTo>
                        <a:cubicBezTo>
                          <a:pt x="126" y="150"/>
                          <a:pt x="145" y="130"/>
                          <a:pt x="145" y="103"/>
                        </a:cubicBezTo>
                        <a:cubicBezTo>
                          <a:pt x="145" y="75"/>
                          <a:pt x="126" y="52"/>
                          <a:pt x="98" y="52"/>
                        </a:cubicBezTo>
                        <a:close/>
                      </a:path>
                    </a:pathLst>
                  </a:custGeom>
                  <a:grpFill/>
                  <a:ln w="9525" cap="flat">
                    <a:noFill/>
                    <a:bevel/>
                    <a:headEnd/>
                    <a:tailEnd/>
                  </a:ln>
                  <a:effectLst/>
                </p:spPr>
                <p:txBody>
                  <a:bodyPr wrap="none" anchor="ctr"/>
                  <a:lstStyle/>
                  <a:p>
                    <a:endParaRPr lang="en-US"/>
                  </a:p>
                </p:txBody>
              </p:sp>
            </p:grpSp>
          </p:grpSp>
          <p:grpSp>
            <p:nvGrpSpPr>
              <p:cNvPr id="42" name="Group 41"/>
              <p:cNvGrpSpPr/>
              <p:nvPr/>
            </p:nvGrpSpPr>
            <p:grpSpPr>
              <a:xfrm>
                <a:off x="653873" y="2183939"/>
                <a:ext cx="271227" cy="493943"/>
                <a:chOff x="5242945" y="-164085"/>
                <a:chExt cx="516092" cy="939876"/>
              </a:xfrm>
            </p:grpSpPr>
            <p:sp>
              <p:nvSpPr>
                <p:cNvPr id="43" name="Rectangle 42"/>
                <p:cNvSpPr/>
                <p:nvPr/>
              </p:nvSpPr>
              <p:spPr>
                <a:xfrm>
                  <a:off x="5266943" y="-127264"/>
                  <a:ext cx="475613" cy="866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5242945" y="-164085"/>
                  <a:ext cx="516092" cy="939876"/>
                  <a:chOff x="6877616" y="-127706"/>
                  <a:chExt cx="787488" cy="1434126"/>
                </a:xfrm>
                <a:solidFill>
                  <a:schemeClr val="accent1"/>
                </a:solidFill>
              </p:grpSpPr>
              <p:sp>
                <p:nvSpPr>
                  <p:cNvPr id="45" name="Freeform 44"/>
                  <p:cNvSpPr>
                    <a:spLocks noChangeArrowheads="1"/>
                  </p:cNvSpPr>
                  <p:nvPr/>
                </p:nvSpPr>
                <p:spPr bwMode="auto">
                  <a:xfrm>
                    <a:off x="6877616" y="-127706"/>
                    <a:ext cx="787488" cy="1434126"/>
                  </a:xfrm>
                  <a:custGeom>
                    <a:avLst/>
                    <a:gdLst>
                      <a:gd name="T0" fmla="*/ 520 w 544"/>
                      <a:gd name="T1" fmla="*/ 988 h 989"/>
                      <a:gd name="T2" fmla="*/ 520 w 544"/>
                      <a:gd name="T3" fmla="*/ 988 h 989"/>
                      <a:gd name="T4" fmla="*/ 23 w 544"/>
                      <a:gd name="T5" fmla="*/ 988 h 989"/>
                      <a:gd name="T6" fmla="*/ 0 w 544"/>
                      <a:gd name="T7" fmla="*/ 960 h 989"/>
                      <a:gd name="T8" fmla="*/ 0 w 544"/>
                      <a:gd name="T9" fmla="*/ 23 h 989"/>
                      <a:gd name="T10" fmla="*/ 23 w 544"/>
                      <a:gd name="T11" fmla="*/ 0 h 989"/>
                      <a:gd name="T12" fmla="*/ 520 w 544"/>
                      <a:gd name="T13" fmla="*/ 0 h 989"/>
                      <a:gd name="T14" fmla="*/ 543 w 544"/>
                      <a:gd name="T15" fmla="*/ 23 h 989"/>
                      <a:gd name="T16" fmla="*/ 543 w 544"/>
                      <a:gd name="T17" fmla="*/ 960 h 989"/>
                      <a:gd name="T18" fmla="*/ 520 w 544"/>
                      <a:gd name="T19" fmla="*/ 988 h 989"/>
                      <a:gd name="T20" fmla="*/ 50 w 544"/>
                      <a:gd name="T21" fmla="*/ 936 h 989"/>
                      <a:gd name="T22" fmla="*/ 50 w 544"/>
                      <a:gd name="T23" fmla="*/ 936 h 989"/>
                      <a:gd name="T24" fmla="*/ 496 w 544"/>
                      <a:gd name="T25" fmla="*/ 936 h 989"/>
                      <a:gd name="T26" fmla="*/ 496 w 544"/>
                      <a:gd name="T27" fmla="*/ 47 h 989"/>
                      <a:gd name="T28" fmla="*/ 50 w 544"/>
                      <a:gd name="T29" fmla="*/ 47 h 989"/>
                      <a:gd name="T30" fmla="*/ 50 w 544"/>
                      <a:gd name="T31" fmla="*/ 93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989">
                        <a:moveTo>
                          <a:pt x="520" y="988"/>
                        </a:moveTo>
                        <a:lnTo>
                          <a:pt x="520" y="988"/>
                        </a:lnTo>
                        <a:cubicBezTo>
                          <a:pt x="23" y="988"/>
                          <a:pt x="23" y="988"/>
                          <a:pt x="23" y="988"/>
                        </a:cubicBezTo>
                        <a:cubicBezTo>
                          <a:pt x="11" y="988"/>
                          <a:pt x="0" y="977"/>
                          <a:pt x="0" y="960"/>
                        </a:cubicBezTo>
                        <a:cubicBezTo>
                          <a:pt x="0" y="23"/>
                          <a:pt x="0" y="23"/>
                          <a:pt x="0" y="23"/>
                        </a:cubicBezTo>
                        <a:cubicBezTo>
                          <a:pt x="0" y="12"/>
                          <a:pt x="11" y="0"/>
                          <a:pt x="23" y="0"/>
                        </a:cubicBezTo>
                        <a:cubicBezTo>
                          <a:pt x="520" y="0"/>
                          <a:pt x="520" y="0"/>
                          <a:pt x="520" y="0"/>
                        </a:cubicBezTo>
                        <a:cubicBezTo>
                          <a:pt x="531" y="0"/>
                          <a:pt x="543" y="12"/>
                          <a:pt x="543" y="23"/>
                        </a:cubicBezTo>
                        <a:cubicBezTo>
                          <a:pt x="543" y="960"/>
                          <a:pt x="543" y="960"/>
                          <a:pt x="543" y="960"/>
                        </a:cubicBezTo>
                        <a:cubicBezTo>
                          <a:pt x="543" y="977"/>
                          <a:pt x="531" y="988"/>
                          <a:pt x="520" y="988"/>
                        </a:cubicBezTo>
                        <a:close/>
                        <a:moveTo>
                          <a:pt x="50" y="936"/>
                        </a:moveTo>
                        <a:lnTo>
                          <a:pt x="50" y="936"/>
                        </a:lnTo>
                        <a:cubicBezTo>
                          <a:pt x="496" y="936"/>
                          <a:pt x="496" y="936"/>
                          <a:pt x="496" y="936"/>
                        </a:cubicBezTo>
                        <a:cubicBezTo>
                          <a:pt x="496" y="47"/>
                          <a:pt x="496" y="47"/>
                          <a:pt x="496" y="47"/>
                        </a:cubicBezTo>
                        <a:cubicBezTo>
                          <a:pt x="50" y="47"/>
                          <a:pt x="50" y="47"/>
                          <a:pt x="50" y="47"/>
                        </a:cubicBezTo>
                        <a:lnTo>
                          <a:pt x="50" y="936"/>
                        </a:lnTo>
                        <a:close/>
                      </a:path>
                    </a:pathLst>
                  </a:custGeom>
                  <a:grpFill/>
                  <a:ln w="9525" cap="flat">
                    <a:noFill/>
                    <a:bevel/>
                    <a:headEnd/>
                    <a:tailEnd/>
                  </a:ln>
                  <a:effectLst/>
                </p:spPr>
                <p:txBody>
                  <a:bodyPr wrap="none" anchor="ctr"/>
                  <a:lstStyle/>
                  <a:p>
                    <a:endParaRPr lang="en-US"/>
                  </a:p>
                </p:txBody>
              </p:sp>
              <p:sp>
                <p:nvSpPr>
                  <p:cNvPr id="46" name="Freeform 45"/>
                  <p:cNvSpPr>
                    <a:spLocks noChangeArrowheads="1"/>
                  </p:cNvSpPr>
                  <p:nvPr/>
                </p:nvSpPr>
                <p:spPr bwMode="auto">
                  <a:xfrm>
                    <a:off x="7024871" y="19550"/>
                    <a:ext cx="505787" cy="793893"/>
                  </a:xfrm>
                  <a:custGeom>
                    <a:avLst/>
                    <a:gdLst>
                      <a:gd name="T0" fmla="*/ 323 w 348"/>
                      <a:gd name="T1" fmla="*/ 544 h 545"/>
                      <a:gd name="T2" fmla="*/ 323 w 348"/>
                      <a:gd name="T3" fmla="*/ 544 h 545"/>
                      <a:gd name="T4" fmla="*/ 24 w 348"/>
                      <a:gd name="T5" fmla="*/ 544 h 545"/>
                      <a:gd name="T6" fmla="*/ 0 w 348"/>
                      <a:gd name="T7" fmla="*/ 520 h 545"/>
                      <a:gd name="T8" fmla="*/ 0 w 348"/>
                      <a:gd name="T9" fmla="*/ 24 h 545"/>
                      <a:gd name="T10" fmla="*/ 24 w 348"/>
                      <a:gd name="T11" fmla="*/ 0 h 545"/>
                      <a:gd name="T12" fmla="*/ 323 w 348"/>
                      <a:gd name="T13" fmla="*/ 0 h 545"/>
                      <a:gd name="T14" fmla="*/ 347 w 348"/>
                      <a:gd name="T15" fmla="*/ 24 h 545"/>
                      <a:gd name="T16" fmla="*/ 347 w 348"/>
                      <a:gd name="T17" fmla="*/ 520 h 545"/>
                      <a:gd name="T18" fmla="*/ 323 w 348"/>
                      <a:gd name="T19" fmla="*/ 544 h 545"/>
                      <a:gd name="T20" fmla="*/ 51 w 348"/>
                      <a:gd name="T21" fmla="*/ 492 h 545"/>
                      <a:gd name="T22" fmla="*/ 51 w 348"/>
                      <a:gd name="T23" fmla="*/ 492 h 545"/>
                      <a:gd name="T24" fmla="*/ 295 w 348"/>
                      <a:gd name="T25" fmla="*/ 492 h 545"/>
                      <a:gd name="T26" fmla="*/ 295 w 348"/>
                      <a:gd name="T27" fmla="*/ 47 h 545"/>
                      <a:gd name="T28" fmla="*/ 51 w 348"/>
                      <a:gd name="T29" fmla="*/ 47 h 545"/>
                      <a:gd name="T30" fmla="*/ 51 w 348"/>
                      <a:gd name="T31" fmla="*/ 492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8" h="545">
                        <a:moveTo>
                          <a:pt x="323" y="544"/>
                        </a:moveTo>
                        <a:lnTo>
                          <a:pt x="323" y="544"/>
                        </a:lnTo>
                        <a:cubicBezTo>
                          <a:pt x="24" y="544"/>
                          <a:pt x="24" y="544"/>
                          <a:pt x="24" y="544"/>
                        </a:cubicBezTo>
                        <a:cubicBezTo>
                          <a:pt x="12" y="544"/>
                          <a:pt x="0" y="531"/>
                          <a:pt x="0" y="520"/>
                        </a:cubicBezTo>
                        <a:cubicBezTo>
                          <a:pt x="0" y="24"/>
                          <a:pt x="0" y="24"/>
                          <a:pt x="0" y="24"/>
                        </a:cubicBezTo>
                        <a:cubicBezTo>
                          <a:pt x="0" y="12"/>
                          <a:pt x="12" y="0"/>
                          <a:pt x="24" y="0"/>
                        </a:cubicBezTo>
                        <a:cubicBezTo>
                          <a:pt x="323" y="0"/>
                          <a:pt x="323" y="0"/>
                          <a:pt x="323" y="0"/>
                        </a:cubicBezTo>
                        <a:cubicBezTo>
                          <a:pt x="334" y="0"/>
                          <a:pt x="347" y="12"/>
                          <a:pt x="347" y="24"/>
                        </a:cubicBezTo>
                        <a:cubicBezTo>
                          <a:pt x="347" y="520"/>
                          <a:pt x="347" y="520"/>
                          <a:pt x="347" y="520"/>
                        </a:cubicBezTo>
                        <a:cubicBezTo>
                          <a:pt x="347" y="531"/>
                          <a:pt x="334" y="544"/>
                          <a:pt x="323" y="544"/>
                        </a:cubicBezTo>
                        <a:close/>
                        <a:moveTo>
                          <a:pt x="51" y="492"/>
                        </a:moveTo>
                        <a:lnTo>
                          <a:pt x="51" y="492"/>
                        </a:lnTo>
                        <a:cubicBezTo>
                          <a:pt x="295" y="492"/>
                          <a:pt x="295" y="492"/>
                          <a:pt x="295" y="492"/>
                        </a:cubicBezTo>
                        <a:cubicBezTo>
                          <a:pt x="295" y="47"/>
                          <a:pt x="295" y="47"/>
                          <a:pt x="295" y="47"/>
                        </a:cubicBezTo>
                        <a:cubicBezTo>
                          <a:pt x="51" y="47"/>
                          <a:pt x="51" y="47"/>
                          <a:pt x="51" y="47"/>
                        </a:cubicBezTo>
                        <a:lnTo>
                          <a:pt x="51" y="492"/>
                        </a:lnTo>
                        <a:close/>
                      </a:path>
                    </a:pathLst>
                  </a:custGeom>
                  <a:grpFill/>
                  <a:ln w="9525" cap="flat">
                    <a:noFill/>
                    <a:bevel/>
                    <a:headEnd/>
                    <a:tailEnd/>
                  </a:ln>
                  <a:effectLst/>
                </p:spPr>
                <p:txBody>
                  <a:bodyPr wrap="none" anchor="ctr"/>
                  <a:lstStyle/>
                  <a:p>
                    <a:endParaRPr lang="en-US"/>
                  </a:p>
                </p:txBody>
              </p:sp>
              <p:sp>
                <p:nvSpPr>
                  <p:cNvPr id="47" name="Freeform 46"/>
                  <p:cNvSpPr>
                    <a:spLocks noChangeArrowheads="1"/>
                  </p:cNvSpPr>
                  <p:nvPr/>
                </p:nvSpPr>
                <p:spPr bwMode="auto">
                  <a:xfrm>
                    <a:off x="7108102" y="871058"/>
                    <a:ext cx="288106" cy="294507"/>
                  </a:xfrm>
                  <a:custGeom>
                    <a:avLst/>
                    <a:gdLst>
                      <a:gd name="T0" fmla="*/ 98 w 198"/>
                      <a:gd name="T1" fmla="*/ 202 h 203"/>
                      <a:gd name="T2" fmla="*/ 98 w 198"/>
                      <a:gd name="T3" fmla="*/ 202 h 203"/>
                      <a:gd name="T4" fmla="*/ 0 w 198"/>
                      <a:gd name="T5" fmla="*/ 103 h 203"/>
                      <a:gd name="T6" fmla="*/ 98 w 198"/>
                      <a:gd name="T7" fmla="*/ 0 h 203"/>
                      <a:gd name="T8" fmla="*/ 197 w 198"/>
                      <a:gd name="T9" fmla="*/ 103 h 203"/>
                      <a:gd name="T10" fmla="*/ 98 w 198"/>
                      <a:gd name="T11" fmla="*/ 202 h 203"/>
                      <a:gd name="T12" fmla="*/ 98 w 198"/>
                      <a:gd name="T13" fmla="*/ 52 h 203"/>
                      <a:gd name="T14" fmla="*/ 98 w 198"/>
                      <a:gd name="T15" fmla="*/ 52 h 203"/>
                      <a:gd name="T16" fmla="*/ 48 w 198"/>
                      <a:gd name="T17" fmla="*/ 103 h 203"/>
                      <a:gd name="T18" fmla="*/ 98 w 198"/>
                      <a:gd name="T19" fmla="*/ 150 h 203"/>
                      <a:gd name="T20" fmla="*/ 145 w 198"/>
                      <a:gd name="T21" fmla="*/ 103 h 203"/>
                      <a:gd name="T22" fmla="*/ 98 w 198"/>
                      <a:gd name="T23" fmla="*/ 5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203">
                        <a:moveTo>
                          <a:pt x="98" y="202"/>
                        </a:moveTo>
                        <a:lnTo>
                          <a:pt x="98" y="202"/>
                        </a:lnTo>
                        <a:cubicBezTo>
                          <a:pt x="43" y="202"/>
                          <a:pt x="0" y="155"/>
                          <a:pt x="0" y="103"/>
                        </a:cubicBezTo>
                        <a:cubicBezTo>
                          <a:pt x="0" y="48"/>
                          <a:pt x="43" y="0"/>
                          <a:pt x="98" y="0"/>
                        </a:cubicBezTo>
                        <a:cubicBezTo>
                          <a:pt x="153" y="0"/>
                          <a:pt x="197" y="48"/>
                          <a:pt x="197" y="103"/>
                        </a:cubicBezTo>
                        <a:cubicBezTo>
                          <a:pt x="197" y="155"/>
                          <a:pt x="153" y="202"/>
                          <a:pt x="98" y="202"/>
                        </a:cubicBezTo>
                        <a:close/>
                        <a:moveTo>
                          <a:pt x="98" y="52"/>
                        </a:moveTo>
                        <a:lnTo>
                          <a:pt x="98" y="52"/>
                        </a:lnTo>
                        <a:cubicBezTo>
                          <a:pt x="71" y="52"/>
                          <a:pt x="48" y="75"/>
                          <a:pt x="48" y="103"/>
                        </a:cubicBezTo>
                        <a:cubicBezTo>
                          <a:pt x="48" y="130"/>
                          <a:pt x="71" y="150"/>
                          <a:pt x="98" y="150"/>
                        </a:cubicBezTo>
                        <a:cubicBezTo>
                          <a:pt x="126" y="150"/>
                          <a:pt x="145" y="130"/>
                          <a:pt x="145" y="103"/>
                        </a:cubicBezTo>
                        <a:cubicBezTo>
                          <a:pt x="145" y="75"/>
                          <a:pt x="126" y="52"/>
                          <a:pt x="98" y="52"/>
                        </a:cubicBezTo>
                        <a:close/>
                      </a:path>
                    </a:pathLst>
                  </a:custGeom>
                  <a:grpFill/>
                  <a:ln w="9525" cap="flat">
                    <a:noFill/>
                    <a:bevel/>
                    <a:headEnd/>
                    <a:tailEnd/>
                  </a:ln>
                  <a:effectLst/>
                </p:spPr>
                <p:txBody>
                  <a:bodyPr wrap="none" anchor="ctr"/>
                  <a:lstStyle/>
                  <a:p>
                    <a:endParaRPr lang="en-US"/>
                  </a:p>
                </p:txBody>
              </p:sp>
            </p:grpSp>
          </p:grpSp>
        </p:grpSp>
      </p:grpSp>
      <p:grpSp>
        <p:nvGrpSpPr>
          <p:cNvPr id="6" name="Group 5"/>
          <p:cNvGrpSpPr/>
          <p:nvPr/>
        </p:nvGrpSpPr>
        <p:grpSpPr>
          <a:xfrm>
            <a:off x="3352800" y="3943351"/>
            <a:ext cx="5334000" cy="817043"/>
            <a:chOff x="3352800" y="3943351"/>
            <a:chExt cx="5334000" cy="817043"/>
          </a:xfrm>
        </p:grpSpPr>
        <p:cxnSp>
          <p:nvCxnSpPr>
            <p:cNvPr id="29" name="Straight Connector 28"/>
            <p:cNvCxnSpPr/>
            <p:nvPr/>
          </p:nvCxnSpPr>
          <p:spPr>
            <a:xfrm>
              <a:off x="3352800" y="3943351"/>
              <a:ext cx="5334000" cy="0"/>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Freeform 5"/>
            <p:cNvSpPr>
              <a:spLocks noEditPoints="1"/>
            </p:cNvSpPr>
            <p:nvPr/>
          </p:nvSpPr>
          <p:spPr bwMode="auto">
            <a:xfrm>
              <a:off x="3573015" y="4060892"/>
              <a:ext cx="699502" cy="699502"/>
            </a:xfrm>
            <a:custGeom>
              <a:avLst/>
              <a:gdLst>
                <a:gd name="T0" fmla="*/ 72 w 144"/>
                <a:gd name="T1" fmla="*/ 0 h 144"/>
                <a:gd name="T2" fmla="*/ 138 w 144"/>
                <a:gd name="T3" fmla="*/ 69 h 144"/>
                <a:gd name="T4" fmla="*/ 125 w 144"/>
                <a:gd name="T5" fmla="*/ 33 h 144"/>
                <a:gd name="T6" fmla="*/ 112 w 144"/>
                <a:gd name="T7" fmla="*/ 46 h 144"/>
                <a:gd name="T8" fmla="*/ 123 w 144"/>
                <a:gd name="T9" fmla="*/ 51 h 144"/>
                <a:gd name="T10" fmla="*/ 108 w 144"/>
                <a:gd name="T11" fmla="*/ 51 h 144"/>
                <a:gd name="T12" fmla="*/ 94 w 144"/>
                <a:gd name="T13" fmla="*/ 46 h 144"/>
                <a:gd name="T14" fmla="*/ 91 w 144"/>
                <a:gd name="T15" fmla="*/ 29 h 144"/>
                <a:gd name="T16" fmla="*/ 69 w 144"/>
                <a:gd name="T17" fmla="*/ 69 h 144"/>
                <a:gd name="T18" fmla="*/ 75 w 144"/>
                <a:gd name="T19" fmla="*/ 51 h 144"/>
                <a:gd name="T20" fmla="*/ 69 w 144"/>
                <a:gd name="T21" fmla="*/ 75 h 144"/>
                <a:gd name="T22" fmla="*/ 75 w 144"/>
                <a:gd name="T23" fmla="*/ 75 h 144"/>
                <a:gd name="T24" fmla="*/ 88 w 144"/>
                <a:gd name="T25" fmla="*/ 46 h 144"/>
                <a:gd name="T26" fmla="*/ 69 w 144"/>
                <a:gd name="T27" fmla="*/ 46 h 144"/>
                <a:gd name="T28" fmla="*/ 52 w 144"/>
                <a:gd name="T29" fmla="*/ 29 h 144"/>
                <a:gd name="T30" fmla="*/ 51 w 144"/>
                <a:gd name="T31" fmla="*/ 33 h 144"/>
                <a:gd name="T32" fmla="*/ 49 w 144"/>
                <a:gd name="T33" fmla="*/ 51 h 144"/>
                <a:gd name="T34" fmla="*/ 32 w 144"/>
                <a:gd name="T35" fmla="*/ 46 h 144"/>
                <a:gd name="T36" fmla="*/ 31 w 144"/>
                <a:gd name="T37" fmla="*/ 51 h 144"/>
                <a:gd name="T38" fmla="*/ 29 w 144"/>
                <a:gd name="T39" fmla="*/ 75 h 144"/>
                <a:gd name="T40" fmla="*/ 32 w 144"/>
                <a:gd name="T41" fmla="*/ 97 h 144"/>
                <a:gd name="T42" fmla="*/ 34 w 144"/>
                <a:gd name="T43" fmla="*/ 75 h 144"/>
                <a:gd name="T44" fmla="*/ 49 w 144"/>
                <a:gd name="T45" fmla="*/ 97 h 144"/>
                <a:gd name="T46" fmla="*/ 52 w 144"/>
                <a:gd name="T47" fmla="*/ 114 h 144"/>
                <a:gd name="T48" fmla="*/ 55 w 144"/>
                <a:gd name="T49" fmla="*/ 97 h 144"/>
                <a:gd name="T50" fmla="*/ 75 w 144"/>
                <a:gd name="T51" fmla="*/ 97 h 144"/>
                <a:gd name="T52" fmla="*/ 91 w 144"/>
                <a:gd name="T53" fmla="*/ 114 h 144"/>
                <a:gd name="T54" fmla="*/ 92 w 144"/>
                <a:gd name="T55" fmla="*/ 110 h 144"/>
                <a:gd name="T56" fmla="*/ 95 w 144"/>
                <a:gd name="T57" fmla="*/ 92 h 144"/>
                <a:gd name="T58" fmla="*/ 112 w 144"/>
                <a:gd name="T59" fmla="*/ 97 h 144"/>
                <a:gd name="T60" fmla="*/ 113 w 144"/>
                <a:gd name="T61" fmla="*/ 92 h 144"/>
                <a:gd name="T62" fmla="*/ 111 w 144"/>
                <a:gd name="T63" fmla="*/ 19 h 144"/>
                <a:gd name="T64" fmla="*/ 113 w 144"/>
                <a:gd name="T65" fmla="*/ 29 h 144"/>
                <a:gd name="T66" fmla="*/ 92 w 144"/>
                <a:gd name="T67" fmla="*/ 16 h 144"/>
                <a:gd name="T68" fmla="*/ 75 w 144"/>
                <a:gd name="T69" fmla="*/ 29 h 144"/>
                <a:gd name="T70" fmla="*/ 75 w 144"/>
                <a:gd name="T71" fmla="*/ 16 h 144"/>
                <a:gd name="T72" fmla="*/ 63 w 144"/>
                <a:gd name="T73" fmla="*/ 16 h 144"/>
                <a:gd name="T74" fmla="*/ 62 w 144"/>
                <a:gd name="T75" fmla="*/ 19 h 144"/>
                <a:gd name="T76" fmla="*/ 60 w 144"/>
                <a:gd name="T77" fmla="*/ 8 h 144"/>
                <a:gd name="T78" fmla="*/ 43 w 144"/>
                <a:gd name="T79" fmla="*/ 19 h 144"/>
                <a:gd name="T80" fmla="*/ 33 w 144"/>
                <a:gd name="T81" fmla="*/ 19 h 144"/>
                <a:gd name="T82" fmla="*/ 18 w 144"/>
                <a:gd name="T83" fmla="*/ 33 h 144"/>
                <a:gd name="T84" fmla="*/ 9 w 144"/>
                <a:gd name="T85" fmla="*/ 51 h 144"/>
                <a:gd name="T86" fmla="*/ 6 w 144"/>
                <a:gd name="T87" fmla="*/ 75 h 144"/>
                <a:gd name="T88" fmla="*/ 18 w 144"/>
                <a:gd name="T89" fmla="*/ 110 h 144"/>
                <a:gd name="T90" fmla="*/ 32 w 144"/>
                <a:gd name="T91" fmla="*/ 125 h 144"/>
                <a:gd name="T92" fmla="*/ 36 w 144"/>
                <a:gd name="T93" fmla="*/ 128 h 144"/>
                <a:gd name="T94" fmla="*/ 37 w 144"/>
                <a:gd name="T95" fmla="*/ 114 h 144"/>
                <a:gd name="T96" fmla="*/ 45 w 144"/>
                <a:gd name="T97" fmla="*/ 128 h 144"/>
                <a:gd name="T98" fmla="*/ 60 w 144"/>
                <a:gd name="T99" fmla="*/ 135 h 144"/>
                <a:gd name="T100" fmla="*/ 61 w 144"/>
                <a:gd name="T101" fmla="*/ 125 h 144"/>
                <a:gd name="T102" fmla="*/ 63 w 144"/>
                <a:gd name="T103" fmla="*/ 128 h 144"/>
                <a:gd name="T104" fmla="*/ 75 w 144"/>
                <a:gd name="T105" fmla="*/ 125 h 144"/>
                <a:gd name="T106" fmla="*/ 83 w 144"/>
                <a:gd name="T107" fmla="*/ 135 h 144"/>
                <a:gd name="T108" fmla="*/ 98 w 144"/>
                <a:gd name="T109" fmla="*/ 128 h 144"/>
                <a:gd name="T110" fmla="*/ 113 w 144"/>
                <a:gd name="T111" fmla="*/ 114 h 144"/>
                <a:gd name="T112" fmla="*/ 107 w 144"/>
                <a:gd name="T113" fmla="*/ 128 h 144"/>
                <a:gd name="T114" fmla="*/ 122 w 144"/>
                <a:gd name="T115" fmla="*/ 114 h 144"/>
                <a:gd name="T116" fmla="*/ 133 w 144"/>
                <a:gd name="T117" fmla="*/ 97 h 144"/>
                <a:gd name="T118" fmla="*/ 134 w 144"/>
                <a:gd name="T119" fmla="*/ 9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44">
                  <a:moveTo>
                    <a:pt x="72" y="0"/>
                  </a:moveTo>
                  <a:cubicBezTo>
                    <a:pt x="32" y="0"/>
                    <a:pt x="0" y="32"/>
                    <a:pt x="0" y="72"/>
                  </a:cubicBezTo>
                  <a:cubicBezTo>
                    <a:pt x="0" y="112"/>
                    <a:pt x="32" y="144"/>
                    <a:pt x="72" y="144"/>
                  </a:cubicBezTo>
                  <a:cubicBezTo>
                    <a:pt x="111" y="144"/>
                    <a:pt x="144" y="112"/>
                    <a:pt x="144" y="72"/>
                  </a:cubicBezTo>
                  <a:cubicBezTo>
                    <a:pt x="144" y="32"/>
                    <a:pt x="111" y="0"/>
                    <a:pt x="72" y="0"/>
                  </a:cubicBezTo>
                  <a:close/>
                  <a:moveTo>
                    <a:pt x="138" y="69"/>
                  </a:moveTo>
                  <a:cubicBezTo>
                    <a:pt x="129" y="69"/>
                    <a:pt x="129" y="69"/>
                    <a:pt x="129" y="69"/>
                  </a:cubicBezTo>
                  <a:cubicBezTo>
                    <a:pt x="129" y="63"/>
                    <a:pt x="128" y="57"/>
                    <a:pt x="126" y="51"/>
                  </a:cubicBezTo>
                  <a:cubicBezTo>
                    <a:pt x="134" y="51"/>
                    <a:pt x="134" y="51"/>
                    <a:pt x="134" y="51"/>
                  </a:cubicBezTo>
                  <a:cubicBezTo>
                    <a:pt x="136" y="57"/>
                    <a:pt x="137" y="62"/>
                    <a:pt x="138" y="69"/>
                  </a:cubicBezTo>
                  <a:close/>
                  <a:moveTo>
                    <a:pt x="125" y="33"/>
                  </a:moveTo>
                  <a:cubicBezTo>
                    <a:pt x="128" y="37"/>
                    <a:pt x="130" y="41"/>
                    <a:pt x="132" y="46"/>
                  </a:cubicBezTo>
                  <a:cubicBezTo>
                    <a:pt x="125" y="46"/>
                    <a:pt x="125" y="46"/>
                    <a:pt x="125" y="46"/>
                  </a:cubicBezTo>
                  <a:cubicBezTo>
                    <a:pt x="123" y="41"/>
                    <a:pt x="122" y="37"/>
                    <a:pt x="119" y="33"/>
                  </a:cubicBezTo>
                  <a:lnTo>
                    <a:pt x="125" y="33"/>
                  </a:lnTo>
                  <a:close/>
                  <a:moveTo>
                    <a:pt x="112" y="46"/>
                  </a:moveTo>
                  <a:cubicBezTo>
                    <a:pt x="111" y="41"/>
                    <a:pt x="109" y="37"/>
                    <a:pt x="108" y="33"/>
                  </a:cubicBezTo>
                  <a:cubicBezTo>
                    <a:pt x="115" y="33"/>
                    <a:pt x="115" y="33"/>
                    <a:pt x="115" y="33"/>
                  </a:cubicBezTo>
                  <a:cubicBezTo>
                    <a:pt x="118" y="37"/>
                    <a:pt x="120" y="41"/>
                    <a:pt x="121" y="46"/>
                  </a:cubicBezTo>
                  <a:lnTo>
                    <a:pt x="112" y="46"/>
                  </a:lnTo>
                  <a:close/>
                  <a:moveTo>
                    <a:pt x="123" y="51"/>
                  </a:moveTo>
                  <a:cubicBezTo>
                    <a:pt x="124" y="57"/>
                    <a:pt x="125" y="62"/>
                    <a:pt x="125" y="69"/>
                  </a:cubicBezTo>
                  <a:cubicBezTo>
                    <a:pt x="114" y="69"/>
                    <a:pt x="114" y="69"/>
                    <a:pt x="114" y="69"/>
                  </a:cubicBezTo>
                  <a:cubicBezTo>
                    <a:pt x="114" y="63"/>
                    <a:pt x="114" y="57"/>
                    <a:pt x="113" y="51"/>
                  </a:cubicBezTo>
                  <a:lnTo>
                    <a:pt x="123" y="51"/>
                  </a:lnTo>
                  <a:close/>
                  <a:moveTo>
                    <a:pt x="108" y="51"/>
                  </a:moveTo>
                  <a:cubicBezTo>
                    <a:pt x="109" y="57"/>
                    <a:pt x="109" y="62"/>
                    <a:pt x="110" y="69"/>
                  </a:cubicBezTo>
                  <a:cubicBezTo>
                    <a:pt x="96" y="69"/>
                    <a:pt x="96" y="69"/>
                    <a:pt x="96" y="69"/>
                  </a:cubicBezTo>
                  <a:cubicBezTo>
                    <a:pt x="96" y="63"/>
                    <a:pt x="95" y="57"/>
                    <a:pt x="95" y="51"/>
                  </a:cubicBezTo>
                  <a:lnTo>
                    <a:pt x="108" y="51"/>
                  </a:lnTo>
                  <a:close/>
                  <a:moveTo>
                    <a:pt x="94" y="46"/>
                  </a:moveTo>
                  <a:cubicBezTo>
                    <a:pt x="94" y="42"/>
                    <a:pt x="93" y="37"/>
                    <a:pt x="92" y="33"/>
                  </a:cubicBezTo>
                  <a:cubicBezTo>
                    <a:pt x="102" y="33"/>
                    <a:pt x="102" y="33"/>
                    <a:pt x="102" y="33"/>
                  </a:cubicBezTo>
                  <a:cubicBezTo>
                    <a:pt x="104" y="37"/>
                    <a:pt x="105" y="41"/>
                    <a:pt x="107" y="46"/>
                  </a:cubicBezTo>
                  <a:lnTo>
                    <a:pt x="94" y="46"/>
                  </a:lnTo>
                  <a:close/>
                  <a:moveTo>
                    <a:pt x="91" y="29"/>
                  </a:moveTo>
                  <a:cubicBezTo>
                    <a:pt x="90" y="25"/>
                    <a:pt x="89" y="22"/>
                    <a:pt x="88" y="19"/>
                  </a:cubicBezTo>
                  <a:cubicBezTo>
                    <a:pt x="94" y="19"/>
                    <a:pt x="94" y="19"/>
                    <a:pt x="94" y="19"/>
                  </a:cubicBezTo>
                  <a:cubicBezTo>
                    <a:pt x="97" y="22"/>
                    <a:pt x="99" y="25"/>
                    <a:pt x="101" y="29"/>
                  </a:cubicBezTo>
                  <a:lnTo>
                    <a:pt x="91" y="29"/>
                  </a:lnTo>
                  <a:close/>
                  <a:moveTo>
                    <a:pt x="69" y="69"/>
                  </a:moveTo>
                  <a:cubicBezTo>
                    <a:pt x="53" y="69"/>
                    <a:pt x="53" y="69"/>
                    <a:pt x="53" y="69"/>
                  </a:cubicBezTo>
                  <a:cubicBezTo>
                    <a:pt x="54" y="62"/>
                    <a:pt x="54" y="56"/>
                    <a:pt x="54" y="51"/>
                  </a:cubicBezTo>
                  <a:cubicBezTo>
                    <a:pt x="69" y="51"/>
                    <a:pt x="69" y="51"/>
                    <a:pt x="69" y="51"/>
                  </a:cubicBezTo>
                  <a:lnTo>
                    <a:pt x="69" y="69"/>
                  </a:lnTo>
                  <a:close/>
                  <a:moveTo>
                    <a:pt x="75" y="51"/>
                  </a:moveTo>
                  <a:cubicBezTo>
                    <a:pt x="89" y="51"/>
                    <a:pt x="89" y="51"/>
                    <a:pt x="89" y="51"/>
                  </a:cubicBezTo>
                  <a:cubicBezTo>
                    <a:pt x="89" y="56"/>
                    <a:pt x="90" y="62"/>
                    <a:pt x="90" y="69"/>
                  </a:cubicBezTo>
                  <a:cubicBezTo>
                    <a:pt x="75" y="69"/>
                    <a:pt x="75" y="69"/>
                    <a:pt x="75" y="69"/>
                  </a:cubicBezTo>
                  <a:lnTo>
                    <a:pt x="75" y="51"/>
                  </a:lnTo>
                  <a:close/>
                  <a:moveTo>
                    <a:pt x="69" y="75"/>
                  </a:moveTo>
                  <a:cubicBezTo>
                    <a:pt x="69" y="92"/>
                    <a:pt x="69" y="92"/>
                    <a:pt x="69" y="92"/>
                  </a:cubicBezTo>
                  <a:cubicBezTo>
                    <a:pt x="54" y="92"/>
                    <a:pt x="54" y="92"/>
                    <a:pt x="54" y="92"/>
                  </a:cubicBezTo>
                  <a:cubicBezTo>
                    <a:pt x="54" y="87"/>
                    <a:pt x="53" y="81"/>
                    <a:pt x="53" y="75"/>
                  </a:cubicBezTo>
                  <a:lnTo>
                    <a:pt x="69" y="75"/>
                  </a:lnTo>
                  <a:close/>
                  <a:moveTo>
                    <a:pt x="75" y="75"/>
                  </a:moveTo>
                  <a:cubicBezTo>
                    <a:pt x="90" y="75"/>
                    <a:pt x="90" y="75"/>
                    <a:pt x="90" y="75"/>
                  </a:cubicBezTo>
                  <a:cubicBezTo>
                    <a:pt x="90" y="81"/>
                    <a:pt x="89" y="87"/>
                    <a:pt x="89" y="92"/>
                  </a:cubicBezTo>
                  <a:cubicBezTo>
                    <a:pt x="75" y="92"/>
                    <a:pt x="75" y="92"/>
                    <a:pt x="75" y="92"/>
                  </a:cubicBezTo>
                  <a:lnTo>
                    <a:pt x="75" y="75"/>
                  </a:lnTo>
                  <a:close/>
                  <a:moveTo>
                    <a:pt x="88" y="46"/>
                  </a:moveTo>
                  <a:cubicBezTo>
                    <a:pt x="75" y="46"/>
                    <a:pt x="75" y="46"/>
                    <a:pt x="75" y="46"/>
                  </a:cubicBezTo>
                  <a:cubicBezTo>
                    <a:pt x="75" y="33"/>
                    <a:pt x="75" y="33"/>
                    <a:pt x="75" y="33"/>
                  </a:cubicBezTo>
                  <a:cubicBezTo>
                    <a:pt x="86" y="33"/>
                    <a:pt x="86" y="33"/>
                    <a:pt x="86" y="33"/>
                  </a:cubicBezTo>
                  <a:cubicBezTo>
                    <a:pt x="87" y="37"/>
                    <a:pt x="88" y="41"/>
                    <a:pt x="88" y="46"/>
                  </a:cubicBezTo>
                  <a:close/>
                  <a:moveTo>
                    <a:pt x="69" y="46"/>
                  </a:moveTo>
                  <a:cubicBezTo>
                    <a:pt x="55" y="46"/>
                    <a:pt x="55" y="46"/>
                    <a:pt x="55" y="46"/>
                  </a:cubicBezTo>
                  <a:cubicBezTo>
                    <a:pt x="56" y="41"/>
                    <a:pt x="56" y="37"/>
                    <a:pt x="57" y="33"/>
                  </a:cubicBezTo>
                  <a:cubicBezTo>
                    <a:pt x="69" y="33"/>
                    <a:pt x="69" y="33"/>
                    <a:pt x="69" y="33"/>
                  </a:cubicBezTo>
                  <a:lnTo>
                    <a:pt x="69" y="46"/>
                  </a:lnTo>
                  <a:close/>
                  <a:moveTo>
                    <a:pt x="52" y="29"/>
                  </a:moveTo>
                  <a:cubicBezTo>
                    <a:pt x="43" y="29"/>
                    <a:pt x="43" y="29"/>
                    <a:pt x="43" y="29"/>
                  </a:cubicBezTo>
                  <a:cubicBezTo>
                    <a:pt x="44" y="25"/>
                    <a:pt x="47" y="22"/>
                    <a:pt x="49" y="19"/>
                  </a:cubicBezTo>
                  <a:cubicBezTo>
                    <a:pt x="55" y="19"/>
                    <a:pt x="55" y="19"/>
                    <a:pt x="55" y="19"/>
                  </a:cubicBezTo>
                  <a:cubicBezTo>
                    <a:pt x="54" y="22"/>
                    <a:pt x="53" y="25"/>
                    <a:pt x="52" y="29"/>
                  </a:cubicBezTo>
                  <a:close/>
                  <a:moveTo>
                    <a:pt x="51" y="33"/>
                  </a:moveTo>
                  <a:cubicBezTo>
                    <a:pt x="50" y="37"/>
                    <a:pt x="50" y="42"/>
                    <a:pt x="49" y="46"/>
                  </a:cubicBezTo>
                  <a:cubicBezTo>
                    <a:pt x="37" y="46"/>
                    <a:pt x="37" y="46"/>
                    <a:pt x="37" y="46"/>
                  </a:cubicBezTo>
                  <a:cubicBezTo>
                    <a:pt x="38" y="41"/>
                    <a:pt x="39" y="37"/>
                    <a:pt x="41" y="33"/>
                  </a:cubicBezTo>
                  <a:lnTo>
                    <a:pt x="51" y="33"/>
                  </a:lnTo>
                  <a:close/>
                  <a:moveTo>
                    <a:pt x="49" y="51"/>
                  </a:moveTo>
                  <a:cubicBezTo>
                    <a:pt x="48" y="57"/>
                    <a:pt x="48" y="63"/>
                    <a:pt x="48" y="69"/>
                  </a:cubicBezTo>
                  <a:cubicBezTo>
                    <a:pt x="34" y="69"/>
                    <a:pt x="34" y="69"/>
                    <a:pt x="34" y="69"/>
                  </a:cubicBezTo>
                  <a:cubicBezTo>
                    <a:pt x="34" y="62"/>
                    <a:pt x="35" y="57"/>
                    <a:pt x="36" y="51"/>
                  </a:cubicBezTo>
                  <a:lnTo>
                    <a:pt x="49" y="51"/>
                  </a:lnTo>
                  <a:close/>
                  <a:moveTo>
                    <a:pt x="32" y="46"/>
                  </a:moveTo>
                  <a:cubicBezTo>
                    <a:pt x="22" y="46"/>
                    <a:pt x="22" y="46"/>
                    <a:pt x="22" y="46"/>
                  </a:cubicBezTo>
                  <a:cubicBezTo>
                    <a:pt x="24" y="41"/>
                    <a:pt x="26" y="37"/>
                    <a:pt x="28" y="33"/>
                  </a:cubicBezTo>
                  <a:cubicBezTo>
                    <a:pt x="36" y="33"/>
                    <a:pt x="36" y="33"/>
                    <a:pt x="36" y="33"/>
                  </a:cubicBezTo>
                  <a:cubicBezTo>
                    <a:pt x="34" y="37"/>
                    <a:pt x="33" y="41"/>
                    <a:pt x="32" y="46"/>
                  </a:cubicBezTo>
                  <a:close/>
                  <a:moveTo>
                    <a:pt x="31" y="51"/>
                  </a:moveTo>
                  <a:cubicBezTo>
                    <a:pt x="30" y="57"/>
                    <a:pt x="29" y="63"/>
                    <a:pt x="29" y="69"/>
                  </a:cubicBezTo>
                  <a:cubicBezTo>
                    <a:pt x="18" y="69"/>
                    <a:pt x="18" y="69"/>
                    <a:pt x="18" y="69"/>
                  </a:cubicBezTo>
                  <a:cubicBezTo>
                    <a:pt x="18" y="62"/>
                    <a:pt x="19" y="57"/>
                    <a:pt x="21" y="51"/>
                  </a:cubicBezTo>
                  <a:lnTo>
                    <a:pt x="31" y="51"/>
                  </a:lnTo>
                  <a:close/>
                  <a:moveTo>
                    <a:pt x="29" y="75"/>
                  </a:moveTo>
                  <a:cubicBezTo>
                    <a:pt x="29" y="81"/>
                    <a:pt x="30" y="87"/>
                    <a:pt x="31" y="92"/>
                  </a:cubicBezTo>
                  <a:cubicBezTo>
                    <a:pt x="21" y="92"/>
                    <a:pt x="21" y="92"/>
                    <a:pt x="21" y="92"/>
                  </a:cubicBezTo>
                  <a:cubicBezTo>
                    <a:pt x="19" y="87"/>
                    <a:pt x="18" y="81"/>
                    <a:pt x="18" y="75"/>
                  </a:cubicBezTo>
                  <a:lnTo>
                    <a:pt x="29" y="75"/>
                  </a:lnTo>
                  <a:close/>
                  <a:moveTo>
                    <a:pt x="32" y="97"/>
                  </a:moveTo>
                  <a:cubicBezTo>
                    <a:pt x="33" y="102"/>
                    <a:pt x="34" y="106"/>
                    <a:pt x="36" y="110"/>
                  </a:cubicBezTo>
                  <a:cubicBezTo>
                    <a:pt x="28" y="110"/>
                    <a:pt x="28" y="110"/>
                    <a:pt x="28" y="110"/>
                  </a:cubicBezTo>
                  <a:cubicBezTo>
                    <a:pt x="25" y="106"/>
                    <a:pt x="23" y="102"/>
                    <a:pt x="22" y="97"/>
                  </a:cubicBezTo>
                  <a:lnTo>
                    <a:pt x="32" y="97"/>
                  </a:lnTo>
                  <a:close/>
                  <a:moveTo>
                    <a:pt x="34" y="75"/>
                  </a:moveTo>
                  <a:cubicBezTo>
                    <a:pt x="48" y="75"/>
                    <a:pt x="48" y="75"/>
                    <a:pt x="48" y="75"/>
                  </a:cubicBezTo>
                  <a:cubicBezTo>
                    <a:pt x="48" y="81"/>
                    <a:pt x="48" y="87"/>
                    <a:pt x="49" y="92"/>
                  </a:cubicBezTo>
                  <a:cubicBezTo>
                    <a:pt x="36" y="92"/>
                    <a:pt x="36" y="92"/>
                    <a:pt x="36" y="92"/>
                  </a:cubicBezTo>
                  <a:cubicBezTo>
                    <a:pt x="35" y="87"/>
                    <a:pt x="34" y="81"/>
                    <a:pt x="34" y="75"/>
                  </a:cubicBezTo>
                  <a:close/>
                  <a:moveTo>
                    <a:pt x="49" y="97"/>
                  </a:moveTo>
                  <a:cubicBezTo>
                    <a:pt x="50" y="102"/>
                    <a:pt x="50" y="106"/>
                    <a:pt x="51" y="110"/>
                  </a:cubicBezTo>
                  <a:cubicBezTo>
                    <a:pt x="41" y="110"/>
                    <a:pt x="41" y="110"/>
                    <a:pt x="41" y="110"/>
                  </a:cubicBezTo>
                  <a:cubicBezTo>
                    <a:pt x="39" y="106"/>
                    <a:pt x="38" y="102"/>
                    <a:pt x="37" y="97"/>
                  </a:cubicBezTo>
                  <a:lnTo>
                    <a:pt x="49" y="97"/>
                  </a:lnTo>
                  <a:close/>
                  <a:moveTo>
                    <a:pt x="52" y="114"/>
                  </a:moveTo>
                  <a:cubicBezTo>
                    <a:pt x="53" y="118"/>
                    <a:pt x="54" y="121"/>
                    <a:pt x="55" y="125"/>
                  </a:cubicBezTo>
                  <a:cubicBezTo>
                    <a:pt x="49" y="125"/>
                    <a:pt x="49" y="125"/>
                    <a:pt x="49" y="125"/>
                  </a:cubicBezTo>
                  <a:cubicBezTo>
                    <a:pt x="46" y="121"/>
                    <a:pt x="44" y="118"/>
                    <a:pt x="42" y="114"/>
                  </a:cubicBezTo>
                  <a:lnTo>
                    <a:pt x="52" y="114"/>
                  </a:lnTo>
                  <a:close/>
                  <a:moveTo>
                    <a:pt x="55" y="97"/>
                  </a:moveTo>
                  <a:cubicBezTo>
                    <a:pt x="69" y="97"/>
                    <a:pt x="69" y="97"/>
                    <a:pt x="69" y="97"/>
                  </a:cubicBezTo>
                  <a:cubicBezTo>
                    <a:pt x="69" y="110"/>
                    <a:pt x="69" y="110"/>
                    <a:pt x="69" y="110"/>
                  </a:cubicBezTo>
                  <a:cubicBezTo>
                    <a:pt x="57" y="110"/>
                    <a:pt x="57" y="110"/>
                    <a:pt x="57" y="110"/>
                  </a:cubicBezTo>
                  <a:cubicBezTo>
                    <a:pt x="56" y="106"/>
                    <a:pt x="56" y="102"/>
                    <a:pt x="55" y="97"/>
                  </a:cubicBezTo>
                  <a:close/>
                  <a:moveTo>
                    <a:pt x="75" y="97"/>
                  </a:moveTo>
                  <a:cubicBezTo>
                    <a:pt x="88" y="97"/>
                    <a:pt x="88" y="97"/>
                    <a:pt x="88" y="97"/>
                  </a:cubicBezTo>
                  <a:cubicBezTo>
                    <a:pt x="88" y="102"/>
                    <a:pt x="87" y="106"/>
                    <a:pt x="86" y="110"/>
                  </a:cubicBezTo>
                  <a:cubicBezTo>
                    <a:pt x="75" y="110"/>
                    <a:pt x="75" y="110"/>
                    <a:pt x="75" y="110"/>
                  </a:cubicBezTo>
                  <a:lnTo>
                    <a:pt x="75" y="97"/>
                  </a:lnTo>
                  <a:close/>
                  <a:moveTo>
                    <a:pt x="91" y="114"/>
                  </a:moveTo>
                  <a:cubicBezTo>
                    <a:pt x="101" y="114"/>
                    <a:pt x="101" y="114"/>
                    <a:pt x="101" y="114"/>
                  </a:cubicBezTo>
                  <a:cubicBezTo>
                    <a:pt x="99" y="118"/>
                    <a:pt x="97" y="121"/>
                    <a:pt x="95" y="125"/>
                  </a:cubicBezTo>
                  <a:cubicBezTo>
                    <a:pt x="88" y="125"/>
                    <a:pt x="88" y="125"/>
                    <a:pt x="88" y="125"/>
                  </a:cubicBezTo>
                  <a:cubicBezTo>
                    <a:pt x="89" y="121"/>
                    <a:pt x="90" y="118"/>
                    <a:pt x="91" y="114"/>
                  </a:cubicBezTo>
                  <a:close/>
                  <a:moveTo>
                    <a:pt x="92" y="110"/>
                  </a:moveTo>
                  <a:cubicBezTo>
                    <a:pt x="93" y="106"/>
                    <a:pt x="94" y="102"/>
                    <a:pt x="94" y="97"/>
                  </a:cubicBezTo>
                  <a:cubicBezTo>
                    <a:pt x="107" y="97"/>
                    <a:pt x="107" y="97"/>
                    <a:pt x="107" y="97"/>
                  </a:cubicBezTo>
                  <a:cubicBezTo>
                    <a:pt x="106" y="102"/>
                    <a:pt x="104" y="106"/>
                    <a:pt x="102" y="110"/>
                  </a:cubicBezTo>
                  <a:lnTo>
                    <a:pt x="92" y="110"/>
                  </a:lnTo>
                  <a:close/>
                  <a:moveTo>
                    <a:pt x="95" y="92"/>
                  </a:moveTo>
                  <a:cubicBezTo>
                    <a:pt x="95" y="87"/>
                    <a:pt x="96" y="81"/>
                    <a:pt x="96" y="75"/>
                  </a:cubicBezTo>
                  <a:cubicBezTo>
                    <a:pt x="110" y="75"/>
                    <a:pt x="110" y="75"/>
                    <a:pt x="110" y="75"/>
                  </a:cubicBezTo>
                  <a:cubicBezTo>
                    <a:pt x="109" y="81"/>
                    <a:pt x="109" y="87"/>
                    <a:pt x="108" y="92"/>
                  </a:cubicBezTo>
                  <a:lnTo>
                    <a:pt x="95" y="92"/>
                  </a:lnTo>
                  <a:close/>
                  <a:moveTo>
                    <a:pt x="112" y="97"/>
                  </a:moveTo>
                  <a:cubicBezTo>
                    <a:pt x="121" y="97"/>
                    <a:pt x="121" y="97"/>
                    <a:pt x="121" y="97"/>
                  </a:cubicBezTo>
                  <a:cubicBezTo>
                    <a:pt x="120" y="102"/>
                    <a:pt x="118" y="106"/>
                    <a:pt x="116" y="110"/>
                  </a:cubicBezTo>
                  <a:cubicBezTo>
                    <a:pt x="108" y="110"/>
                    <a:pt x="108" y="110"/>
                    <a:pt x="108" y="110"/>
                  </a:cubicBezTo>
                  <a:cubicBezTo>
                    <a:pt x="109" y="106"/>
                    <a:pt x="111" y="102"/>
                    <a:pt x="112" y="97"/>
                  </a:cubicBezTo>
                  <a:close/>
                  <a:moveTo>
                    <a:pt x="113" y="92"/>
                  </a:moveTo>
                  <a:cubicBezTo>
                    <a:pt x="114" y="87"/>
                    <a:pt x="114" y="81"/>
                    <a:pt x="115" y="75"/>
                  </a:cubicBezTo>
                  <a:cubicBezTo>
                    <a:pt x="125" y="75"/>
                    <a:pt x="125" y="75"/>
                    <a:pt x="125" y="75"/>
                  </a:cubicBezTo>
                  <a:cubicBezTo>
                    <a:pt x="125" y="81"/>
                    <a:pt x="124" y="87"/>
                    <a:pt x="123" y="92"/>
                  </a:cubicBezTo>
                  <a:lnTo>
                    <a:pt x="113" y="92"/>
                  </a:lnTo>
                  <a:close/>
                  <a:moveTo>
                    <a:pt x="111" y="19"/>
                  </a:moveTo>
                  <a:cubicBezTo>
                    <a:pt x="115" y="22"/>
                    <a:pt x="119" y="25"/>
                    <a:pt x="122" y="29"/>
                  </a:cubicBezTo>
                  <a:cubicBezTo>
                    <a:pt x="117" y="29"/>
                    <a:pt x="117" y="29"/>
                    <a:pt x="117" y="29"/>
                  </a:cubicBezTo>
                  <a:cubicBezTo>
                    <a:pt x="115" y="25"/>
                    <a:pt x="112" y="22"/>
                    <a:pt x="109" y="19"/>
                  </a:cubicBezTo>
                  <a:lnTo>
                    <a:pt x="111" y="19"/>
                  </a:lnTo>
                  <a:close/>
                  <a:moveTo>
                    <a:pt x="113" y="29"/>
                  </a:moveTo>
                  <a:cubicBezTo>
                    <a:pt x="106" y="29"/>
                    <a:pt x="106" y="29"/>
                    <a:pt x="106" y="29"/>
                  </a:cubicBezTo>
                  <a:cubicBezTo>
                    <a:pt x="104" y="25"/>
                    <a:pt x="102" y="22"/>
                    <a:pt x="100" y="19"/>
                  </a:cubicBezTo>
                  <a:cubicBezTo>
                    <a:pt x="104" y="19"/>
                    <a:pt x="104" y="19"/>
                    <a:pt x="104" y="19"/>
                  </a:cubicBezTo>
                  <a:cubicBezTo>
                    <a:pt x="108" y="22"/>
                    <a:pt x="111" y="25"/>
                    <a:pt x="113" y="29"/>
                  </a:cubicBezTo>
                  <a:close/>
                  <a:moveTo>
                    <a:pt x="101" y="16"/>
                  </a:moveTo>
                  <a:cubicBezTo>
                    <a:pt x="98" y="16"/>
                    <a:pt x="98" y="16"/>
                    <a:pt x="98" y="16"/>
                  </a:cubicBezTo>
                  <a:cubicBezTo>
                    <a:pt x="97" y="14"/>
                    <a:pt x="95" y="12"/>
                    <a:pt x="94" y="11"/>
                  </a:cubicBezTo>
                  <a:cubicBezTo>
                    <a:pt x="96" y="12"/>
                    <a:pt x="99" y="14"/>
                    <a:pt x="101" y="16"/>
                  </a:cubicBezTo>
                  <a:close/>
                  <a:moveTo>
                    <a:pt x="92" y="16"/>
                  </a:moveTo>
                  <a:cubicBezTo>
                    <a:pt x="87" y="16"/>
                    <a:pt x="87" y="16"/>
                    <a:pt x="87" y="16"/>
                  </a:cubicBezTo>
                  <a:cubicBezTo>
                    <a:pt x="86" y="13"/>
                    <a:pt x="85" y="11"/>
                    <a:pt x="83" y="8"/>
                  </a:cubicBezTo>
                  <a:cubicBezTo>
                    <a:pt x="86" y="10"/>
                    <a:pt x="89" y="13"/>
                    <a:pt x="92" y="16"/>
                  </a:cubicBezTo>
                  <a:close/>
                  <a:moveTo>
                    <a:pt x="85" y="29"/>
                  </a:moveTo>
                  <a:cubicBezTo>
                    <a:pt x="75" y="29"/>
                    <a:pt x="75" y="29"/>
                    <a:pt x="75" y="29"/>
                  </a:cubicBezTo>
                  <a:cubicBezTo>
                    <a:pt x="75" y="19"/>
                    <a:pt x="75" y="19"/>
                    <a:pt x="75" y="19"/>
                  </a:cubicBezTo>
                  <a:cubicBezTo>
                    <a:pt x="82" y="19"/>
                    <a:pt x="82" y="19"/>
                    <a:pt x="82" y="19"/>
                  </a:cubicBezTo>
                  <a:cubicBezTo>
                    <a:pt x="83" y="22"/>
                    <a:pt x="84" y="25"/>
                    <a:pt x="85" y="29"/>
                  </a:cubicBezTo>
                  <a:close/>
                  <a:moveTo>
                    <a:pt x="80" y="16"/>
                  </a:moveTo>
                  <a:cubicBezTo>
                    <a:pt x="75" y="16"/>
                    <a:pt x="75" y="16"/>
                    <a:pt x="75" y="16"/>
                  </a:cubicBezTo>
                  <a:cubicBezTo>
                    <a:pt x="75" y="7"/>
                    <a:pt x="75" y="7"/>
                    <a:pt x="75" y="7"/>
                  </a:cubicBezTo>
                  <a:cubicBezTo>
                    <a:pt x="77" y="9"/>
                    <a:pt x="79" y="12"/>
                    <a:pt x="80" y="16"/>
                  </a:cubicBezTo>
                  <a:close/>
                  <a:moveTo>
                    <a:pt x="69" y="7"/>
                  </a:moveTo>
                  <a:cubicBezTo>
                    <a:pt x="69" y="16"/>
                    <a:pt x="69" y="16"/>
                    <a:pt x="69" y="16"/>
                  </a:cubicBezTo>
                  <a:cubicBezTo>
                    <a:pt x="63" y="16"/>
                    <a:pt x="63" y="16"/>
                    <a:pt x="63" y="16"/>
                  </a:cubicBezTo>
                  <a:cubicBezTo>
                    <a:pt x="65" y="12"/>
                    <a:pt x="67" y="9"/>
                    <a:pt x="69" y="7"/>
                  </a:cubicBezTo>
                  <a:close/>
                  <a:moveTo>
                    <a:pt x="69" y="19"/>
                  </a:moveTo>
                  <a:cubicBezTo>
                    <a:pt x="69" y="29"/>
                    <a:pt x="69" y="29"/>
                    <a:pt x="69" y="29"/>
                  </a:cubicBezTo>
                  <a:cubicBezTo>
                    <a:pt x="58" y="29"/>
                    <a:pt x="58" y="29"/>
                    <a:pt x="58" y="29"/>
                  </a:cubicBezTo>
                  <a:cubicBezTo>
                    <a:pt x="59" y="25"/>
                    <a:pt x="60" y="22"/>
                    <a:pt x="62" y="19"/>
                  </a:cubicBezTo>
                  <a:lnTo>
                    <a:pt x="69" y="19"/>
                  </a:lnTo>
                  <a:close/>
                  <a:moveTo>
                    <a:pt x="60" y="8"/>
                  </a:moveTo>
                  <a:cubicBezTo>
                    <a:pt x="59" y="11"/>
                    <a:pt x="58" y="13"/>
                    <a:pt x="56" y="16"/>
                  </a:cubicBezTo>
                  <a:cubicBezTo>
                    <a:pt x="51" y="16"/>
                    <a:pt x="51" y="16"/>
                    <a:pt x="51" y="16"/>
                  </a:cubicBezTo>
                  <a:cubicBezTo>
                    <a:pt x="54" y="13"/>
                    <a:pt x="57" y="10"/>
                    <a:pt x="60" y="8"/>
                  </a:cubicBezTo>
                  <a:close/>
                  <a:moveTo>
                    <a:pt x="50" y="11"/>
                  </a:moveTo>
                  <a:cubicBezTo>
                    <a:pt x="48" y="12"/>
                    <a:pt x="47" y="14"/>
                    <a:pt x="45" y="16"/>
                  </a:cubicBezTo>
                  <a:cubicBezTo>
                    <a:pt x="42" y="16"/>
                    <a:pt x="42" y="16"/>
                    <a:pt x="42" y="16"/>
                  </a:cubicBezTo>
                  <a:cubicBezTo>
                    <a:pt x="45" y="14"/>
                    <a:pt x="47" y="12"/>
                    <a:pt x="50" y="11"/>
                  </a:cubicBezTo>
                  <a:close/>
                  <a:moveTo>
                    <a:pt x="43" y="19"/>
                  </a:moveTo>
                  <a:cubicBezTo>
                    <a:pt x="41" y="22"/>
                    <a:pt x="39" y="25"/>
                    <a:pt x="37" y="29"/>
                  </a:cubicBezTo>
                  <a:cubicBezTo>
                    <a:pt x="30" y="29"/>
                    <a:pt x="30" y="29"/>
                    <a:pt x="30" y="29"/>
                  </a:cubicBezTo>
                  <a:cubicBezTo>
                    <a:pt x="33" y="25"/>
                    <a:pt x="36" y="22"/>
                    <a:pt x="39" y="19"/>
                  </a:cubicBezTo>
                  <a:lnTo>
                    <a:pt x="43" y="19"/>
                  </a:lnTo>
                  <a:close/>
                  <a:moveTo>
                    <a:pt x="33" y="19"/>
                  </a:moveTo>
                  <a:cubicBezTo>
                    <a:pt x="34" y="19"/>
                    <a:pt x="34" y="19"/>
                    <a:pt x="34" y="19"/>
                  </a:cubicBezTo>
                  <a:cubicBezTo>
                    <a:pt x="31" y="22"/>
                    <a:pt x="28" y="25"/>
                    <a:pt x="26" y="29"/>
                  </a:cubicBezTo>
                  <a:cubicBezTo>
                    <a:pt x="21" y="29"/>
                    <a:pt x="21" y="29"/>
                    <a:pt x="21" y="29"/>
                  </a:cubicBezTo>
                  <a:cubicBezTo>
                    <a:pt x="25" y="25"/>
                    <a:pt x="28" y="22"/>
                    <a:pt x="33" y="19"/>
                  </a:cubicBezTo>
                  <a:close/>
                  <a:moveTo>
                    <a:pt x="18" y="33"/>
                  </a:moveTo>
                  <a:cubicBezTo>
                    <a:pt x="24" y="33"/>
                    <a:pt x="24" y="33"/>
                    <a:pt x="24" y="33"/>
                  </a:cubicBezTo>
                  <a:cubicBezTo>
                    <a:pt x="22" y="37"/>
                    <a:pt x="20" y="41"/>
                    <a:pt x="18" y="46"/>
                  </a:cubicBezTo>
                  <a:cubicBezTo>
                    <a:pt x="11" y="46"/>
                    <a:pt x="11" y="46"/>
                    <a:pt x="11" y="46"/>
                  </a:cubicBezTo>
                  <a:cubicBezTo>
                    <a:pt x="13" y="41"/>
                    <a:pt x="15" y="37"/>
                    <a:pt x="18" y="33"/>
                  </a:cubicBezTo>
                  <a:close/>
                  <a:moveTo>
                    <a:pt x="9" y="51"/>
                  </a:moveTo>
                  <a:cubicBezTo>
                    <a:pt x="17" y="51"/>
                    <a:pt x="17" y="51"/>
                    <a:pt x="17" y="51"/>
                  </a:cubicBezTo>
                  <a:cubicBezTo>
                    <a:pt x="16" y="57"/>
                    <a:pt x="15" y="63"/>
                    <a:pt x="14" y="69"/>
                  </a:cubicBezTo>
                  <a:cubicBezTo>
                    <a:pt x="6" y="69"/>
                    <a:pt x="6" y="69"/>
                    <a:pt x="6" y="69"/>
                  </a:cubicBezTo>
                  <a:cubicBezTo>
                    <a:pt x="6" y="62"/>
                    <a:pt x="7" y="57"/>
                    <a:pt x="9" y="51"/>
                  </a:cubicBezTo>
                  <a:close/>
                  <a:moveTo>
                    <a:pt x="6" y="75"/>
                  </a:moveTo>
                  <a:cubicBezTo>
                    <a:pt x="14" y="75"/>
                    <a:pt x="14" y="75"/>
                    <a:pt x="14" y="75"/>
                  </a:cubicBezTo>
                  <a:cubicBezTo>
                    <a:pt x="15" y="81"/>
                    <a:pt x="15" y="87"/>
                    <a:pt x="17" y="92"/>
                  </a:cubicBezTo>
                  <a:cubicBezTo>
                    <a:pt x="9" y="92"/>
                    <a:pt x="9" y="92"/>
                    <a:pt x="9" y="92"/>
                  </a:cubicBezTo>
                  <a:cubicBezTo>
                    <a:pt x="7" y="87"/>
                    <a:pt x="6" y="81"/>
                    <a:pt x="6" y="75"/>
                  </a:cubicBezTo>
                  <a:close/>
                  <a:moveTo>
                    <a:pt x="18" y="110"/>
                  </a:moveTo>
                  <a:cubicBezTo>
                    <a:pt x="15" y="106"/>
                    <a:pt x="13" y="102"/>
                    <a:pt x="11" y="97"/>
                  </a:cubicBezTo>
                  <a:cubicBezTo>
                    <a:pt x="18" y="97"/>
                    <a:pt x="18" y="97"/>
                    <a:pt x="18" y="97"/>
                  </a:cubicBezTo>
                  <a:cubicBezTo>
                    <a:pt x="20" y="102"/>
                    <a:pt x="22" y="106"/>
                    <a:pt x="24" y="110"/>
                  </a:cubicBezTo>
                  <a:lnTo>
                    <a:pt x="18" y="110"/>
                  </a:lnTo>
                  <a:close/>
                  <a:moveTo>
                    <a:pt x="32" y="125"/>
                  </a:moveTo>
                  <a:cubicBezTo>
                    <a:pt x="28" y="122"/>
                    <a:pt x="24" y="118"/>
                    <a:pt x="21" y="114"/>
                  </a:cubicBezTo>
                  <a:cubicBezTo>
                    <a:pt x="26" y="114"/>
                    <a:pt x="26" y="114"/>
                    <a:pt x="26" y="114"/>
                  </a:cubicBezTo>
                  <a:cubicBezTo>
                    <a:pt x="28" y="118"/>
                    <a:pt x="31" y="121"/>
                    <a:pt x="34" y="125"/>
                  </a:cubicBezTo>
                  <a:lnTo>
                    <a:pt x="32" y="125"/>
                  </a:lnTo>
                  <a:close/>
                  <a:moveTo>
                    <a:pt x="36" y="128"/>
                  </a:moveTo>
                  <a:cubicBezTo>
                    <a:pt x="36" y="128"/>
                    <a:pt x="36" y="128"/>
                    <a:pt x="36" y="128"/>
                  </a:cubicBezTo>
                  <a:cubicBezTo>
                    <a:pt x="36" y="128"/>
                    <a:pt x="36" y="128"/>
                    <a:pt x="36" y="128"/>
                  </a:cubicBezTo>
                  <a:cubicBezTo>
                    <a:pt x="36" y="128"/>
                    <a:pt x="36" y="128"/>
                    <a:pt x="36" y="128"/>
                  </a:cubicBezTo>
                  <a:close/>
                  <a:moveTo>
                    <a:pt x="30" y="114"/>
                  </a:moveTo>
                  <a:cubicBezTo>
                    <a:pt x="37" y="114"/>
                    <a:pt x="37" y="114"/>
                    <a:pt x="37" y="114"/>
                  </a:cubicBezTo>
                  <a:cubicBezTo>
                    <a:pt x="39" y="118"/>
                    <a:pt x="41" y="121"/>
                    <a:pt x="43" y="125"/>
                  </a:cubicBezTo>
                  <a:cubicBezTo>
                    <a:pt x="39" y="125"/>
                    <a:pt x="39" y="125"/>
                    <a:pt x="39" y="125"/>
                  </a:cubicBezTo>
                  <a:cubicBezTo>
                    <a:pt x="35" y="121"/>
                    <a:pt x="32" y="118"/>
                    <a:pt x="30" y="114"/>
                  </a:cubicBezTo>
                  <a:close/>
                  <a:moveTo>
                    <a:pt x="42" y="128"/>
                  </a:moveTo>
                  <a:cubicBezTo>
                    <a:pt x="45" y="128"/>
                    <a:pt x="45" y="128"/>
                    <a:pt x="45" y="128"/>
                  </a:cubicBezTo>
                  <a:cubicBezTo>
                    <a:pt x="46" y="130"/>
                    <a:pt x="48" y="131"/>
                    <a:pt x="50" y="133"/>
                  </a:cubicBezTo>
                  <a:cubicBezTo>
                    <a:pt x="47" y="131"/>
                    <a:pt x="44" y="130"/>
                    <a:pt x="42" y="128"/>
                  </a:cubicBezTo>
                  <a:close/>
                  <a:moveTo>
                    <a:pt x="51" y="128"/>
                  </a:moveTo>
                  <a:cubicBezTo>
                    <a:pt x="56" y="128"/>
                    <a:pt x="56" y="128"/>
                    <a:pt x="56" y="128"/>
                  </a:cubicBezTo>
                  <a:cubicBezTo>
                    <a:pt x="57" y="130"/>
                    <a:pt x="59" y="133"/>
                    <a:pt x="60" y="135"/>
                  </a:cubicBezTo>
                  <a:cubicBezTo>
                    <a:pt x="57" y="133"/>
                    <a:pt x="54" y="131"/>
                    <a:pt x="51" y="128"/>
                  </a:cubicBezTo>
                  <a:close/>
                  <a:moveTo>
                    <a:pt x="58" y="114"/>
                  </a:moveTo>
                  <a:cubicBezTo>
                    <a:pt x="69" y="114"/>
                    <a:pt x="69" y="114"/>
                    <a:pt x="69" y="114"/>
                  </a:cubicBezTo>
                  <a:cubicBezTo>
                    <a:pt x="69" y="125"/>
                    <a:pt x="69" y="125"/>
                    <a:pt x="69" y="125"/>
                  </a:cubicBezTo>
                  <a:cubicBezTo>
                    <a:pt x="61" y="125"/>
                    <a:pt x="61" y="125"/>
                    <a:pt x="61" y="125"/>
                  </a:cubicBezTo>
                  <a:cubicBezTo>
                    <a:pt x="60" y="122"/>
                    <a:pt x="59" y="118"/>
                    <a:pt x="58" y="114"/>
                  </a:cubicBezTo>
                  <a:close/>
                  <a:moveTo>
                    <a:pt x="63" y="128"/>
                  </a:moveTo>
                  <a:cubicBezTo>
                    <a:pt x="69" y="128"/>
                    <a:pt x="69" y="128"/>
                    <a:pt x="69" y="128"/>
                  </a:cubicBezTo>
                  <a:cubicBezTo>
                    <a:pt x="69" y="136"/>
                    <a:pt x="69" y="136"/>
                    <a:pt x="69" y="136"/>
                  </a:cubicBezTo>
                  <a:cubicBezTo>
                    <a:pt x="67" y="135"/>
                    <a:pt x="65" y="132"/>
                    <a:pt x="63" y="128"/>
                  </a:cubicBezTo>
                  <a:close/>
                  <a:moveTo>
                    <a:pt x="75" y="136"/>
                  </a:moveTo>
                  <a:cubicBezTo>
                    <a:pt x="75" y="128"/>
                    <a:pt x="75" y="128"/>
                    <a:pt x="75" y="128"/>
                  </a:cubicBezTo>
                  <a:cubicBezTo>
                    <a:pt x="81" y="128"/>
                    <a:pt x="81" y="128"/>
                    <a:pt x="81" y="128"/>
                  </a:cubicBezTo>
                  <a:cubicBezTo>
                    <a:pt x="79" y="132"/>
                    <a:pt x="77" y="135"/>
                    <a:pt x="75" y="136"/>
                  </a:cubicBezTo>
                  <a:close/>
                  <a:moveTo>
                    <a:pt x="75" y="125"/>
                  </a:moveTo>
                  <a:cubicBezTo>
                    <a:pt x="75" y="114"/>
                    <a:pt x="75" y="114"/>
                    <a:pt x="75" y="114"/>
                  </a:cubicBezTo>
                  <a:cubicBezTo>
                    <a:pt x="85" y="114"/>
                    <a:pt x="85" y="114"/>
                    <a:pt x="85" y="114"/>
                  </a:cubicBezTo>
                  <a:cubicBezTo>
                    <a:pt x="84" y="118"/>
                    <a:pt x="83" y="122"/>
                    <a:pt x="82" y="125"/>
                  </a:cubicBezTo>
                  <a:lnTo>
                    <a:pt x="75" y="125"/>
                  </a:lnTo>
                  <a:close/>
                  <a:moveTo>
                    <a:pt x="83" y="135"/>
                  </a:moveTo>
                  <a:cubicBezTo>
                    <a:pt x="85" y="133"/>
                    <a:pt x="86" y="130"/>
                    <a:pt x="87" y="128"/>
                  </a:cubicBezTo>
                  <a:cubicBezTo>
                    <a:pt x="92" y="128"/>
                    <a:pt x="92" y="128"/>
                    <a:pt x="92" y="128"/>
                  </a:cubicBezTo>
                  <a:cubicBezTo>
                    <a:pt x="89" y="131"/>
                    <a:pt x="86" y="133"/>
                    <a:pt x="83" y="135"/>
                  </a:cubicBezTo>
                  <a:close/>
                  <a:moveTo>
                    <a:pt x="94" y="133"/>
                  </a:moveTo>
                  <a:cubicBezTo>
                    <a:pt x="95" y="131"/>
                    <a:pt x="97" y="130"/>
                    <a:pt x="98" y="128"/>
                  </a:cubicBezTo>
                  <a:cubicBezTo>
                    <a:pt x="101" y="128"/>
                    <a:pt x="101" y="128"/>
                    <a:pt x="101" y="128"/>
                  </a:cubicBezTo>
                  <a:cubicBezTo>
                    <a:pt x="99" y="130"/>
                    <a:pt x="96" y="131"/>
                    <a:pt x="94" y="133"/>
                  </a:cubicBezTo>
                  <a:close/>
                  <a:moveTo>
                    <a:pt x="101" y="125"/>
                  </a:moveTo>
                  <a:cubicBezTo>
                    <a:pt x="103" y="121"/>
                    <a:pt x="105" y="118"/>
                    <a:pt x="106" y="114"/>
                  </a:cubicBezTo>
                  <a:cubicBezTo>
                    <a:pt x="113" y="114"/>
                    <a:pt x="113" y="114"/>
                    <a:pt x="113" y="114"/>
                  </a:cubicBezTo>
                  <a:cubicBezTo>
                    <a:pt x="111" y="118"/>
                    <a:pt x="108" y="121"/>
                    <a:pt x="105" y="125"/>
                  </a:cubicBezTo>
                  <a:lnTo>
                    <a:pt x="101" y="125"/>
                  </a:lnTo>
                  <a:close/>
                  <a:moveTo>
                    <a:pt x="107" y="128"/>
                  </a:moveTo>
                  <a:cubicBezTo>
                    <a:pt x="107" y="128"/>
                    <a:pt x="107" y="128"/>
                    <a:pt x="107" y="128"/>
                  </a:cubicBezTo>
                  <a:cubicBezTo>
                    <a:pt x="107" y="128"/>
                    <a:pt x="107" y="128"/>
                    <a:pt x="107" y="128"/>
                  </a:cubicBezTo>
                  <a:cubicBezTo>
                    <a:pt x="107" y="128"/>
                    <a:pt x="107" y="128"/>
                    <a:pt x="107" y="128"/>
                  </a:cubicBezTo>
                  <a:close/>
                  <a:moveTo>
                    <a:pt x="111" y="125"/>
                  </a:moveTo>
                  <a:cubicBezTo>
                    <a:pt x="110" y="125"/>
                    <a:pt x="110" y="125"/>
                    <a:pt x="110" y="125"/>
                  </a:cubicBezTo>
                  <a:cubicBezTo>
                    <a:pt x="113" y="121"/>
                    <a:pt x="115" y="118"/>
                    <a:pt x="118" y="114"/>
                  </a:cubicBezTo>
                  <a:cubicBezTo>
                    <a:pt x="122" y="114"/>
                    <a:pt x="122" y="114"/>
                    <a:pt x="122" y="114"/>
                  </a:cubicBezTo>
                  <a:cubicBezTo>
                    <a:pt x="119" y="118"/>
                    <a:pt x="115" y="122"/>
                    <a:pt x="111" y="125"/>
                  </a:cubicBezTo>
                  <a:close/>
                  <a:moveTo>
                    <a:pt x="125" y="110"/>
                  </a:moveTo>
                  <a:cubicBezTo>
                    <a:pt x="120" y="110"/>
                    <a:pt x="120" y="110"/>
                    <a:pt x="120" y="110"/>
                  </a:cubicBezTo>
                  <a:cubicBezTo>
                    <a:pt x="122" y="106"/>
                    <a:pt x="124" y="102"/>
                    <a:pt x="125" y="97"/>
                  </a:cubicBezTo>
                  <a:cubicBezTo>
                    <a:pt x="133" y="97"/>
                    <a:pt x="133" y="97"/>
                    <a:pt x="133" y="97"/>
                  </a:cubicBezTo>
                  <a:cubicBezTo>
                    <a:pt x="131" y="102"/>
                    <a:pt x="128" y="106"/>
                    <a:pt x="125" y="110"/>
                  </a:cubicBezTo>
                  <a:close/>
                  <a:moveTo>
                    <a:pt x="126" y="92"/>
                  </a:moveTo>
                  <a:cubicBezTo>
                    <a:pt x="128" y="87"/>
                    <a:pt x="129" y="81"/>
                    <a:pt x="129" y="75"/>
                  </a:cubicBezTo>
                  <a:cubicBezTo>
                    <a:pt x="138" y="75"/>
                    <a:pt x="138" y="75"/>
                    <a:pt x="138" y="75"/>
                  </a:cubicBezTo>
                  <a:cubicBezTo>
                    <a:pt x="137" y="81"/>
                    <a:pt x="136" y="87"/>
                    <a:pt x="134" y="92"/>
                  </a:cubicBezTo>
                  <a:lnTo>
                    <a:pt x="126" y="9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Content Placeholder 2"/>
            <p:cNvSpPr txBox="1">
              <a:spLocks/>
            </p:cNvSpPr>
            <p:nvPr/>
          </p:nvSpPr>
          <p:spPr>
            <a:xfrm>
              <a:off x="4724400" y="4087565"/>
              <a:ext cx="3650110" cy="646155"/>
            </a:xfrm>
            <a:prstGeom prst="rect">
              <a:avLst/>
            </a:prstGeom>
          </p:spPr>
          <p:txBody>
            <a:bodyPr vert="horz" lIns="91440" tIns="45720" rIns="91440" bIns="45720" rtlCol="0">
              <a:noAutofit/>
            </a:bodyPr>
            <a:lstStyle>
              <a:lvl1pPr marL="173038" indent="-173038" algn="l" defTabSz="914400" rtl="0" eaLnBrk="1" latinLnBrk="0" hangingPunct="1">
                <a:spcBef>
                  <a:spcPts val="0"/>
                </a:spcBef>
                <a:spcAft>
                  <a:spcPts val="600"/>
                </a:spcAft>
                <a:buClr>
                  <a:schemeClr val="tx1"/>
                </a:buClr>
                <a:buSzPct val="85000"/>
                <a:buFont typeface="Arial" charset="0"/>
                <a:buChar char="•"/>
                <a:tabLst/>
                <a:defRPr sz="2400" kern="1200">
                  <a:solidFill>
                    <a:schemeClr val="tx1"/>
                  </a:solidFill>
                  <a:latin typeface="Arial" charset="0"/>
                  <a:ea typeface="Arial" charset="0"/>
                  <a:cs typeface="Arial" charset="0"/>
                </a:defRPr>
              </a:lvl1pPr>
              <a:lvl2pPr marL="457200" indent="-173038" algn="l" defTabSz="914400" rtl="0" eaLnBrk="1" latinLnBrk="0" hangingPunct="1">
                <a:spcBef>
                  <a:spcPts val="0"/>
                </a:spcBef>
                <a:spcAft>
                  <a:spcPts val="600"/>
                </a:spcAft>
                <a:buClr>
                  <a:schemeClr val="tx1"/>
                </a:buClr>
                <a:buSzPct val="85000"/>
                <a:buFont typeface="Arial" charset="0"/>
                <a:buChar char="•"/>
                <a:tabLst/>
                <a:defRPr sz="2000" kern="1200">
                  <a:solidFill>
                    <a:schemeClr val="tx1"/>
                  </a:solidFill>
                  <a:latin typeface="Arial" charset="0"/>
                  <a:ea typeface="Arial" charset="0"/>
                  <a:cs typeface="Arial" charset="0"/>
                </a:defRPr>
              </a:lvl2pPr>
              <a:lvl3pPr marL="741363" indent="-173038" algn="l" defTabSz="914400" rtl="0" eaLnBrk="1" latinLnBrk="0" hangingPunct="1">
                <a:spcBef>
                  <a:spcPts val="0"/>
                </a:spcBef>
                <a:spcAft>
                  <a:spcPts val="600"/>
                </a:spcAft>
                <a:buClr>
                  <a:schemeClr val="tx1"/>
                </a:buClr>
                <a:buSzPct val="85000"/>
                <a:buFont typeface="Arial" charset="0"/>
                <a:buChar char="•"/>
                <a:tabLst/>
                <a:defRPr sz="1800" kern="1200">
                  <a:solidFill>
                    <a:schemeClr val="tx1"/>
                  </a:solidFill>
                  <a:latin typeface="Arial" charset="0"/>
                  <a:ea typeface="Arial" charset="0"/>
                  <a:cs typeface="Arial" charset="0"/>
                </a:defRPr>
              </a:lvl3pPr>
              <a:lvl4pPr marL="1031875"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4pPr>
              <a:lvl5pPr marL="1316038" indent="-173038" algn="l" defTabSz="914400" rtl="0" eaLnBrk="1" latinLnBrk="0" hangingPunct="1">
                <a:spcBef>
                  <a:spcPts val="0"/>
                </a:spcBef>
                <a:spcAft>
                  <a:spcPts val="600"/>
                </a:spcAft>
                <a:buClr>
                  <a:schemeClr val="tx1"/>
                </a:buClr>
                <a:buSzPct val="85000"/>
                <a:buFont typeface="Arial" charset="0"/>
                <a:buChar char="•"/>
                <a:tabLst/>
                <a:defRPr sz="1600" kern="1200">
                  <a:solidFill>
                    <a:schemeClr val="tx1"/>
                  </a:solidFill>
                  <a:latin typeface="Arial" charset="0"/>
                  <a:ea typeface="Arial" charset="0"/>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600"/>
                </a:spcAft>
                <a:buFont typeface="Arial" charset="0"/>
                <a:buNone/>
              </a:pPr>
              <a:r>
                <a:rPr lang="en-GB" sz="1800" dirty="0" smtClean="0"/>
                <a:t>Simulate network speeds from different locations</a:t>
              </a:r>
              <a:endParaRPr lang="en-US" sz="1800" dirty="0" smtClean="0"/>
            </a:p>
          </p:txBody>
        </p:sp>
      </p:grpSp>
      <p:sp>
        <p:nvSpPr>
          <p:cNvPr id="59" name="TextBox 58"/>
          <p:cNvSpPr txBox="1"/>
          <p:nvPr/>
        </p:nvSpPr>
        <p:spPr>
          <a:xfrm>
            <a:off x="846839" y="3871764"/>
            <a:ext cx="1531188" cy="646331"/>
          </a:xfrm>
          <a:prstGeom prst="rect">
            <a:avLst/>
          </a:prstGeom>
          <a:noFill/>
        </p:spPr>
        <p:txBody>
          <a:bodyPr wrap="none" rtlCol="0">
            <a:spAutoFit/>
          </a:bodyPr>
          <a:lstStyle/>
          <a:p>
            <a:pPr algn="ctr"/>
            <a:r>
              <a:rPr lang="en-US" b="1" dirty="0" smtClean="0">
                <a:solidFill>
                  <a:schemeClr val="accent1">
                    <a:lumMod val="75000"/>
                  </a:schemeClr>
                </a:solidFill>
                <a:latin typeface="Arial" charset="0"/>
                <a:ea typeface="Arial" charset="0"/>
                <a:cs typeface="Arial" charset="0"/>
              </a:rPr>
              <a:t>Continuous </a:t>
            </a:r>
            <a:br>
              <a:rPr lang="en-US" b="1" dirty="0" smtClean="0">
                <a:solidFill>
                  <a:schemeClr val="accent1">
                    <a:lumMod val="75000"/>
                  </a:schemeClr>
                </a:solidFill>
                <a:latin typeface="Arial" charset="0"/>
                <a:ea typeface="Arial" charset="0"/>
                <a:cs typeface="Arial" charset="0"/>
              </a:rPr>
            </a:br>
            <a:r>
              <a:rPr lang="en-US" b="1" dirty="0" smtClean="0">
                <a:solidFill>
                  <a:schemeClr val="accent1">
                    <a:lumMod val="75000"/>
                  </a:schemeClr>
                </a:solidFill>
                <a:latin typeface="Arial" charset="0"/>
                <a:ea typeface="Arial" charset="0"/>
                <a:cs typeface="Arial" charset="0"/>
              </a:rPr>
              <a:t>Delivery</a:t>
            </a:r>
            <a:endParaRPr lang="en-US" b="1" dirty="0">
              <a:solidFill>
                <a:schemeClr val="accent1">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81075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57200" y="1685688"/>
            <a:ext cx="8229600" cy="2029062"/>
          </a:xfrm>
          <a:prstGeom prst="rect">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Performance </a:t>
            </a:r>
            <a:r>
              <a:rPr lang="en-US" dirty="0"/>
              <a:t>Testing</a:t>
            </a:r>
            <a:r>
              <a:rPr lang="en-US" dirty="0" smtClean="0"/>
              <a:t/>
            </a:r>
            <a:br>
              <a:rPr lang="en-US" dirty="0" smtClean="0"/>
            </a:br>
            <a:r>
              <a:rPr lang="en-US" sz="2400" dirty="0" smtClean="0"/>
              <a:t>Technologies</a:t>
            </a:r>
            <a:endParaRPr lang="en-US" sz="2400" dirty="0"/>
          </a:p>
        </p:txBody>
      </p:sp>
      <p:sp>
        <p:nvSpPr>
          <p:cNvPr id="13" name="Rectangle 12"/>
          <p:cNvSpPr/>
          <p:nvPr/>
        </p:nvSpPr>
        <p:spPr>
          <a:xfrm>
            <a:off x="5107567" y="3863510"/>
            <a:ext cx="1762022" cy="369332"/>
          </a:xfrm>
          <a:prstGeom prst="rect">
            <a:avLst/>
          </a:prstGeom>
        </p:spPr>
        <p:txBody>
          <a:bodyPr wrap="none" anchor="ctr" anchorCtr="0">
            <a:spAutoFit/>
          </a:bodyPr>
          <a:lstStyle/>
          <a:p>
            <a:pPr algn="ctr"/>
            <a:r>
              <a:rPr lang="en-US" b="1" dirty="0"/>
              <a:t>Silk Performer</a:t>
            </a:r>
          </a:p>
        </p:txBody>
      </p:sp>
      <p:grpSp>
        <p:nvGrpSpPr>
          <p:cNvPr id="14" name="Group 13"/>
          <p:cNvGrpSpPr/>
          <p:nvPr/>
        </p:nvGrpSpPr>
        <p:grpSpPr>
          <a:xfrm>
            <a:off x="5123485" y="1834448"/>
            <a:ext cx="1737360" cy="1737360"/>
            <a:chOff x="1997075" y="3175"/>
            <a:chExt cx="5143500" cy="5143500"/>
          </a:xfrm>
        </p:grpSpPr>
        <p:sp>
          <p:nvSpPr>
            <p:cNvPr id="15" name="Oval 33"/>
            <p:cNvSpPr>
              <a:spLocks noChangeArrowheads="1"/>
            </p:cNvSpPr>
            <p:nvPr/>
          </p:nvSpPr>
          <p:spPr bwMode="auto">
            <a:xfrm>
              <a:off x="1997075" y="3175"/>
              <a:ext cx="5143500" cy="5143500"/>
            </a:xfrm>
            <a:prstGeom prst="ellipse">
              <a:avLst/>
            </a:prstGeom>
            <a:solidFill>
              <a:srgbClr val="0078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4"/>
            <p:cNvSpPr>
              <a:spLocks/>
            </p:cNvSpPr>
            <p:nvPr/>
          </p:nvSpPr>
          <p:spPr bwMode="auto">
            <a:xfrm>
              <a:off x="2868613" y="2459038"/>
              <a:ext cx="3024188" cy="1639888"/>
            </a:xfrm>
            <a:custGeom>
              <a:avLst/>
              <a:gdLst>
                <a:gd name="T0" fmla="*/ 1003 w 1016"/>
                <a:gd name="T1" fmla="*/ 244 h 551"/>
                <a:gd name="T2" fmla="*/ 979 w 1016"/>
                <a:gd name="T3" fmla="*/ 253 h 551"/>
                <a:gd name="T4" fmla="*/ 959 w 1016"/>
                <a:gd name="T5" fmla="*/ 292 h 551"/>
                <a:gd name="T6" fmla="*/ 546 w 1016"/>
                <a:gd name="T7" fmla="*/ 514 h 551"/>
                <a:gd name="T8" fmla="*/ 122 w 1016"/>
                <a:gd name="T9" fmla="*/ 57 h 551"/>
                <a:gd name="T10" fmla="*/ 189 w 1016"/>
                <a:gd name="T11" fmla="*/ 115 h 551"/>
                <a:gd name="T12" fmla="*/ 215 w 1016"/>
                <a:gd name="T13" fmla="*/ 113 h 551"/>
                <a:gd name="T14" fmla="*/ 213 w 1016"/>
                <a:gd name="T15" fmla="*/ 88 h 551"/>
                <a:gd name="T16" fmla="*/ 116 w 1016"/>
                <a:gd name="T17" fmla="*/ 4 h 551"/>
                <a:gd name="T18" fmla="*/ 103 w 1016"/>
                <a:gd name="T19" fmla="*/ 0 h 551"/>
                <a:gd name="T20" fmla="*/ 91 w 1016"/>
                <a:gd name="T21" fmla="*/ 6 h 551"/>
                <a:gd name="T22" fmla="*/ 6 w 1016"/>
                <a:gd name="T23" fmla="*/ 104 h 551"/>
                <a:gd name="T24" fmla="*/ 8 w 1016"/>
                <a:gd name="T25" fmla="*/ 130 h 551"/>
                <a:gd name="T26" fmla="*/ 20 w 1016"/>
                <a:gd name="T27" fmla="*/ 134 h 551"/>
                <a:gd name="T28" fmla="*/ 33 w 1016"/>
                <a:gd name="T29" fmla="*/ 128 h 551"/>
                <a:gd name="T30" fmla="*/ 86 w 1016"/>
                <a:gd name="T31" fmla="*/ 67 h 551"/>
                <a:gd name="T32" fmla="*/ 544 w 1016"/>
                <a:gd name="T33" fmla="*/ 550 h 551"/>
                <a:gd name="T34" fmla="*/ 571 w 1016"/>
                <a:gd name="T35" fmla="*/ 551 h 551"/>
                <a:gd name="T36" fmla="*/ 990 w 1016"/>
                <a:gd name="T37" fmla="*/ 310 h 551"/>
                <a:gd name="T38" fmla="*/ 1012 w 1016"/>
                <a:gd name="T39" fmla="*/ 268 h 551"/>
                <a:gd name="T40" fmla="*/ 1003 w 1016"/>
                <a:gd name="T41" fmla="*/ 24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6" h="551">
                  <a:moveTo>
                    <a:pt x="1003" y="244"/>
                  </a:moveTo>
                  <a:cubicBezTo>
                    <a:pt x="994" y="240"/>
                    <a:pt x="983" y="244"/>
                    <a:pt x="979" y="253"/>
                  </a:cubicBezTo>
                  <a:cubicBezTo>
                    <a:pt x="973" y="266"/>
                    <a:pt x="966" y="279"/>
                    <a:pt x="959" y="292"/>
                  </a:cubicBezTo>
                  <a:cubicBezTo>
                    <a:pt x="873" y="438"/>
                    <a:pt x="716" y="524"/>
                    <a:pt x="546" y="514"/>
                  </a:cubicBezTo>
                  <a:cubicBezTo>
                    <a:pt x="304" y="501"/>
                    <a:pt x="117" y="298"/>
                    <a:pt x="122" y="57"/>
                  </a:cubicBezTo>
                  <a:cubicBezTo>
                    <a:pt x="189" y="115"/>
                    <a:pt x="189" y="115"/>
                    <a:pt x="189" y="115"/>
                  </a:cubicBezTo>
                  <a:cubicBezTo>
                    <a:pt x="197" y="122"/>
                    <a:pt x="208" y="121"/>
                    <a:pt x="215" y="113"/>
                  </a:cubicBezTo>
                  <a:cubicBezTo>
                    <a:pt x="221" y="106"/>
                    <a:pt x="220" y="94"/>
                    <a:pt x="213" y="88"/>
                  </a:cubicBezTo>
                  <a:cubicBezTo>
                    <a:pt x="116" y="4"/>
                    <a:pt x="116" y="4"/>
                    <a:pt x="116" y="4"/>
                  </a:cubicBezTo>
                  <a:cubicBezTo>
                    <a:pt x="113" y="1"/>
                    <a:pt x="108" y="0"/>
                    <a:pt x="103" y="0"/>
                  </a:cubicBezTo>
                  <a:cubicBezTo>
                    <a:pt x="99" y="1"/>
                    <a:pt x="94" y="3"/>
                    <a:pt x="91" y="6"/>
                  </a:cubicBezTo>
                  <a:cubicBezTo>
                    <a:pt x="6" y="104"/>
                    <a:pt x="6" y="104"/>
                    <a:pt x="6" y="104"/>
                  </a:cubicBezTo>
                  <a:cubicBezTo>
                    <a:pt x="0" y="112"/>
                    <a:pt x="1" y="123"/>
                    <a:pt x="8" y="130"/>
                  </a:cubicBezTo>
                  <a:cubicBezTo>
                    <a:pt x="11" y="133"/>
                    <a:pt x="16" y="134"/>
                    <a:pt x="20" y="134"/>
                  </a:cubicBezTo>
                  <a:cubicBezTo>
                    <a:pt x="25" y="134"/>
                    <a:pt x="30" y="132"/>
                    <a:pt x="33" y="128"/>
                  </a:cubicBezTo>
                  <a:cubicBezTo>
                    <a:pt x="86" y="67"/>
                    <a:pt x="86" y="67"/>
                    <a:pt x="86" y="67"/>
                  </a:cubicBezTo>
                  <a:cubicBezTo>
                    <a:pt x="86" y="322"/>
                    <a:pt x="286" y="536"/>
                    <a:pt x="544" y="550"/>
                  </a:cubicBezTo>
                  <a:cubicBezTo>
                    <a:pt x="553" y="551"/>
                    <a:pt x="562" y="551"/>
                    <a:pt x="571" y="551"/>
                  </a:cubicBezTo>
                  <a:cubicBezTo>
                    <a:pt x="743" y="551"/>
                    <a:pt x="902" y="460"/>
                    <a:pt x="990" y="310"/>
                  </a:cubicBezTo>
                  <a:cubicBezTo>
                    <a:pt x="998" y="296"/>
                    <a:pt x="1005" y="282"/>
                    <a:pt x="1012" y="268"/>
                  </a:cubicBezTo>
                  <a:cubicBezTo>
                    <a:pt x="1016" y="259"/>
                    <a:pt x="1012" y="248"/>
                    <a:pt x="1003" y="2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5"/>
            <p:cNvSpPr>
              <a:spLocks/>
            </p:cNvSpPr>
            <p:nvPr/>
          </p:nvSpPr>
          <p:spPr bwMode="auto">
            <a:xfrm>
              <a:off x="3244850" y="1020763"/>
              <a:ext cx="3024188" cy="1666875"/>
            </a:xfrm>
            <a:custGeom>
              <a:avLst/>
              <a:gdLst>
                <a:gd name="T0" fmla="*/ 1008 w 1016"/>
                <a:gd name="T1" fmla="*/ 431 h 560"/>
                <a:gd name="T2" fmla="*/ 982 w 1016"/>
                <a:gd name="T3" fmla="*/ 432 h 560"/>
                <a:gd name="T4" fmla="*/ 930 w 1016"/>
                <a:gd name="T5" fmla="*/ 493 h 560"/>
                <a:gd name="T6" fmla="*/ 806 w 1016"/>
                <a:gd name="T7" fmla="*/ 170 h 560"/>
                <a:gd name="T8" fmla="*/ 472 w 1016"/>
                <a:gd name="T9" fmla="*/ 10 h 560"/>
                <a:gd name="T10" fmla="*/ 26 w 1016"/>
                <a:gd name="T11" fmla="*/ 251 h 560"/>
                <a:gd name="T12" fmla="*/ 4 w 1016"/>
                <a:gd name="T13" fmla="*/ 293 h 560"/>
                <a:gd name="T14" fmla="*/ 13 w 1016"/>
                <a:gd name="T15" fmla="*/ 317 h 560"/>
                <a:gd name="T16" fmla="*/ 37 w 1016"/>
                <a:gd name="T17" fmla="*/ 308 h 560"/>
                <a:gd name="T18" fmla="*/ 57 w 1016"/>
                <a:gd name="T19" fmla="*/ 269 h 560"/>
                <a:gd name="T20" fmla="*/ 470 w 1016"/>
                <a:gd name="T21" fmla="*/ 46 h 560"/>
                <a:gd name="T22" fmla="*/ 779 w 1016"/>
                <a:gd name="T23" fmla="*/ 194 h 560"/>
                <a:gd name="T24" fmla="*/ 894 w 1016"/>
                <a:gd name="T25" fmla="*/ 503 h 560"/>
                <a:gd name="T26" fmla="*/ 827 w 1016"/>
                <a:gd name="T27" fmla="*/ 445 h 560"/>
                <a:gd name="T28" fmla="*/ 801 w 1016"/>
                <a:gd name="T29" fmla="*/ 447 h 560"/>
                <a:gd name="T30" fmla="*/ 803 w 1016"/>
                <a:gd name="T31" fmla="*/ 472 h 560"/>
                <a:gd name="T32" fmla="*/ 899 w 1016"/>
                <a:gd name="T33" fmla="*/ 556 h 560"/>
                <a:gd name="T34" fmla="*/ 911 w 1016"/>
                <a:gd name="T35" fmla="*/ 560 h 560"/>
                <a:gd name="T36" fmla="*/ 925 w 1016"/>
                <a:gd name="T37" fmla="*/ 554 h 560"/>
                <a:gd name="T38" fmla="*/ 1010 w 1016"/>
                <a:gd name="T39" fmla="*/ 456 h 560"/>
                <a:gd name="T40" fmla="*/ 1008 w 1016"/>
                <a:gd name="T41" fmla="*/ 431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6" h="560">
                  <a:moveTo>
                    <a:pt x="1008" y="431"/>
                  </a:moveTo>
                  <a:cubicBezTo>
                    <a:pt x="1000" y="424"/>
                    <a:pt x="989" y="425"/>
                    <a:pt x="982" y="432"/>
                  </a:cubicBezTo>
                  <a:cubicBezTo>
                    <a:pt x="930" y="493"/>
                    <a:pt x="930" y="493"/>
                    <a:pt x="930" y="493"/>
                  </a:cubicBezTo>
                  <a:cubicBezTo>
                    <a:pt x="930" y="374"/>
                    <a:pt x="887" y="260"/>
                    <a:pt x="806" y="170"/>
                  </a:cubicBezTo>
                  <a:cubicBezTo>
                    <a:pt x="720" y="74"/>
                    <a:pt x="601" y="17"/>
                    <a:pt x="472" y="10"/>
                  </a:cubicBezTo>
                  <a:cubicBezTo>
                    <a:pt x="289" y="0"/>
                    <a:pt x="118" y="92"/>
                    <a:pt x="26" y="251"/>
                  </a:cubicBezTo>
                  <a:cubicBezTo>
                    <a:pt x="18" y="264"/>
                    <a:pt x="11" y="278"/>
                    <a:pt x="4" y="293"/>
                  </a:cubicBezTo>
                  <a:cubicBezTo>
                    <a:pt x="0" y="302"/>
                    <a:pt x="4" y="312"/>
                    <a:pt x="13" y="317"/>
                  </a:cubicBezTo>
                  <a:cubicBezTo>
                    <a:pt x="22" y="321"/>
                    <a:pt x="33" y="317"/>
                    <a:pt x="37" y="308"/>
                  </a:cubicBezTo>
                  <a:cubicBezTo>
                    <a:pt x="43" y="294"/>
                    <a:pt x="50" y="281"/>
                    <a:pt x="57" y="269"/>
                  </a:cubicBezTo>
                  <a:cubicBezTo>
                    <a:pt x="142" y="122"/>
                    <a:pt x="300" y="36"/>
                    <a:pt x="470" y="46"/>
                  </a:cubicBezTo>
                  <a:cubicBezTo>
                    <a:pt x="589" y="52"/>
                    <a:pt x="699" y="105"/>
                    <a:pt x="779" y="194"/>
                  </a:cubicBezTo>
                  <a:cubicBezTo>
                    <a:pt x="856" y="280"/>
                    <a:pt x="896" y="389"/>
                    <a:pt x="894" y="503"/>
                  </a:cubicBezTo>
                  <a:cubicBezTo>
                    <a:pt x="827" y="445"/>
                    <a:pt x="827" y="445"/>
                    <a:pt x="827" y="445"/>
                  </a:cubicBezTo>
                  <a:cubicBezTo>
                    <a:pt x="819" y="439"/>
                    <a:pt x="808" y="440"/>
                    <a:pt x="801" y="447"/>
                  </a:cubicBezTo>
                  <a:cubicBezTo>
                    <a:pt x="795" y="455"/>
                    <a:pt x="796" y="466"/>
                    <a:pt x="803" y="472"/>
                  </a:cubicBezTo>
                  <a:cubicBezTo>
                    <a:pt x="899" y="556"/>
                    <a:pt x="899" y="556"/>
                    <a:pt x="899" y="556"/>
                  </a:cubicBezTo>
                  <a:cubicBezTo>
                    <a:pt x="903" y="559"/>
                    <a:pt x="907" y="560"/>
                    <a:pt x="911" y="560"/>
                  </a:cubicBezTo>
                  <a:cubicBezTo>
                    <a:pt x="916" y="560"/>
                    <a:pt x="921" y="558"/>
                    <a:pt x="925" y="554"/>
                  </a:cubicBezTo>
                  <a:cubicBezTo>
                    <a:pt x="1010" y="456"/>
                    <a:pt x="1010" y="456"/>
                    <a:pt x="1010" y="456"/>
                  </a:cubicBezTo>
                  <a:cubicBezTo>
                    <a:pt x="1016" y="448"/>
                    <a:pt x="1015" y="437"/>
                    <a:pt x="1008" y="4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6"/>
            <p:cNvSpPr>
              <a:spLocks/>
            </p:cNvSpPr>
            <p:nvPr/>
          </p:nvSpPr>
          <p:spPr bwMode="auto">
            <a:xfrm>
              <a:off x="3721100" y="2157413"/>
              <a:ext cx="193675" cy="566738"/>
            </a:xfrm>
            <a:custGeom>
              <a:avLst/>
              <a:gdLst>
                <a:gd name="T0" fmla="*/ 13 w 65"/>
                <a:gd name="T1" fmla="*/ 28 h 190"/>
                <a:gd name="T2" fmla="*/ 0 w 65"/>
                <a:gd name="T3" fmla="*/ 94 h 190"/>
                <a:gd name="T4" fmla="*/ 0 w 65"/>
                <a:gd name="T5" fmla="*/ 112 h 190"/>
                <a:gd name="T6" fmla="*/ 0 w 65"/>
                <a:gd name="T7" fmla="*/ 130 h 190"/>
                <a:gd name="T8" fmla="*/ 2 w 65"/>
                <a:gd name="T9" fmla="*/ 146 h 190"/>
                <a:gd name="T10" fmla="*/ 4 w 65"/>
                <a:gd name="T11" fmla="*/ 161 h 190"/>
                <a:gd name="T12" fmla="*/ 9 w 65"/>
                <a:gd name="T13" fmla="*/ 182 h 190"/>
                <a:gd name="T14" fmla="*/ 11 w 65"/>
                <a:gd name="T15" fmla="*/ 190 h 190"/>
                <a:gd name="T16" fmla="*/ 46 w 65"/>
                <a:gd name="T17" fmla="*/ 181 h 190"/>
                <a:gd name="T18" fmla="*/ 44 w 65"/>
                <a:gd name="T19" fmla="*/ 174 h 190"/>
                <a:gd name="T20" fmla="*/ 41 w 65"/>
                <a:gd name="T21" fmla="*/ 155 h 190"/>
                <a:gd name="T22" fmla="*/ 40 w 65"/>
                <a:gd name="T23" fmla="*/ 142 h 190"/>
                <a:gd name="T24" fmla="*/ 39 w 65"/>
                <a:gd name="T25" fmla="*/ 128 h 190"/>
                <a:gd name="T26" fmla="*/ 40 w 65"/>
                <a:gd name="T27" fmla="*/ 113 h 190"/>
                <a:gd name="T28" fmla="*/ 41 w 65"/>
                <a:gd name="T29" fmla="*/ 98 h 190"/>
                <a:gd name="T30" fmla="*/ 54 w 65"/>
                <a:gd name="T31" fmla="*/ 43 h 190"/>
                <a:gd name="T32" fmla="*/ 65 w 65"/>
                <a:gd name="T33" fmla="*/ 19 h 190"/>
                <a:gd name="T34" fmla="*/ 23 w 65"/>
                <a:gd name="T35" fmla="*/ 0 h 190"/>
                <a:gd name="T36" fmla="*/ 13 w 65"/>
                <a:gd name="T37" fmla="*/ 2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190">
                  <a:moveTo>
                    <a:pt x="13" y="28"/>
                  </a:moveTo>
                  <a:cubicBezTo>
                    <a:pt x="7" y="46"/>
                    <a:pt x="2" y="70"/>
                    <a:pt x="0" y="94"/>
                  </a:cubicBezTo>
                  <a:cubicBezTo>
                    <a:pt x="0" y="100"/>
                    <a:pt x="0" y="106"/>
                    <a:pt x="0" y="112"/>
                  </a:cubicBezTo>
                  <a:cubicBezTo>
                    <a:pt x="0" y="118"/>
                    <a:pt x="0" y="125"/>
                    <a:pt x="0" y="130"/>
                  </a:cubicBezTo>
                  <a:cubicBezTo>
                    <a:pt x="1" y="135"/>
                    <a:pt x="1" y="141"/>
                    <a:pt x="2" y="146"/>
                  </a:cubicBezTo>
                  <a:cubicBezTo>
                    <a:pt x="2" y="151"/>
                    <a:pt x="3" y="156"/>
                    <a:pt x="4" y="161"/>
                  </a:cubicBezTo>
                  <a:cubicBezTo>
                    <a:pt x="6" y="170"/>
                    <a:pt x="7" y="177"/>
                    <a:pt x="9" y="182"/>
                  </a:cubicBezTo>
                  <a:cubicBezTo>
                    <a:pt x="10" y="187"/>
                    <a:pt x="11" y="190"/>
                    <a:pt x="11" y="190"/>
                  </a:cubicBezTo>
                  <a:cubicBezTo>
                    <a:pt x="46" y="181"/>
                    <a:pt x="46" y="181"/>
                    <a:pt x="46" y="181"/>
                  </a:cubicBezTo>
                  <a:cubicBezTo>
                    <a:pt x="46" y="181"/>
                    <a:pt x="45" y="178"/>
                    <a:pt x="44" y="174"/>
                  </a:cubicBezTo>
                  <a:cubicBezTo>
                    <a:pt x="43" y="169"/>
                    <a:pt x="42" y="163"/>
                    <a:pt x="41" y="155"/>
                  </a:cubicBezTo>
                  <a:cubicBezTo>
                    <a:pt x="41" y="151"/>
                    <a:pt x="40" y="147"/>
                    <a:pt x="40" y="142"/>
                  </a:cubicBezTo>
                  <a:cubicBezTo>
                    <a:pt x="40" y="138"/>
                    <a:pt x="39" y="134"/>
                    <a:pt x="39" y="128"/>
                  </a:cubicBezTo>
                  <a:cubicBezTo>
                    <a:pt x="39" y="123"/>
                    <a:pt x="39" y="119"/>
                    <a:pt x="40" y="113"/>
                  </a:cubicBezTo>
                  <a:cubicBezTo>
                    <a:pt x="40" y="108"/>
                    <a:pt x="40" y="103"/>
                    <a:pt x="41" y="98"/>
                  </a:cubicBezTo>
                  <a:cubicBezTo>
                    <a:pt x="43" y="77"/>
                    <a:pt x="49" y="57"/>
                    <a:pt x="54" y="43"/>
                  </a:cubicBezTo>
                  <a:cubicBezTo>
                    <a:pt x="60" y="28"/>
                    <a:pt x="65" y="19"/>
                    <a:pt x="65" y="19"/>
                  </a:cubicBezTo>
                  <a:cubicBezTo>
                    <a:pt x="23" y="0"/>
                    <a:pt x="23" y="0"/>
                    <a:pt x="23" y="0"/>
                  </a:cubicBezTo>
                  <a:cubicBezTo>
                    <a:pt x="23" y="0"/>
                    <a:pt x="18" y="11"/>
                    <a:pt x="13"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7"/>
            <p:cNvSpPr>
              <a:spLocks/>
            </p:cNvSpPr>
            <p:nvPr/>
          </p:nvSpPr>
          <p:spPr bwMode="auto">
            <a:xfrm>
              <a:off x="3840163" y="1687513"/>
              <a:ext cx="534988" cy="452438"/>
            </a:xfrm>
            <a:custGeom>
              <a:avLst/>
              <a:gdLst>
                <a:gd name="T0" fmla="*/ 44 w 180"/>
                <a:gd name="T1" fmla="*/ 146 h 152"/>
                <a:gd name="T2" fmla="*/ 56 w 180"/>
                <a:gd name="T3" fmla="*/ 130 h 152"/>
                <a:gd name="T4" fmla="*/ 101 w 180"/>
                <a:gd name="T5" fmla="*/ 90 h 152"/>
                <a:gd name="T6" fmla="*/ 154 w 180"/>
                <a:gd name="T7" fmla="*/ 64 h 152"/>
                <a:gd name="T8" fmla="*/ 180 w 180"/>
                <a:gd name="T9" fmla="*/ 56 h 152"/>
                <a:gd name="T10" fmla="*/ 166 w 180"/>
                <a:gd name="T11" fmla="*/ 0 h 152"/>
                <a:gd name="T12" fmla="*/ 134 w 180"/>
                <a:gd name="T13" fmla="*/ 11 h 152"/>
                <a:gd name="T14" fmla="*/ 70 w 180"/>
                <a:gd name="T15" fmla="*/ 48 h 152"/>
                <a:gd name="T16" fmla="*/ 18 w 180"/>
                <a:gd name="T17" fmla="*/ 99 h 152"/>
                <a:gd name="T18" fmla="*/ 4 w 180"/>
                <a:gd name="T19" fmla="*/ 119 h 152"/>
                <a:gd name="T20" fmla="*/ 0 w 180"/>
                <a:gd name="T21" fmla="*/ 126 h 152"/>
                <a:gd name="T22" fmla="*/ 39 w 180"/>
                <a:gd name="T23" fmla="*/ 152 h 152"/>
                <a:gd name="T24" fmla="*/ 44 w 180"/>
                <a:gd name="T25" fmla="*/ 14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52">
                  <a:moveTo>
                    <a:pt x="44" y="146"/>
                  </a:moveTo>
                  <a:cubicBezTo>
                    <a:pt x="47" y="141"/>
                    <a:pt x="51" y="137"/>
                    <a:pt x="56" y="130"/>
                  </a:cubicBezTo>
                  <a:cubicBezTo>
                    <a:pt x="67" y="118"/>
                    <a:pt x="83" y="103"/>
                    <a:pt x="101" y="90"/>
                  </a:cubicBezTo>
                  <a:cubicBezTo>
                    <a:pt x="119" y="78"/>
                    <a:pt x="139" y="69"/>
                    <a:pt x="154" y="64"/>
                  </a:cubicBezTo>
                  <a:cubicBezTo>
                    <a:pt x="169" y="58"/>
                    <a:pt x="180" y="56"/>
                    <a:pt x="180" y="56"/>
                  </a:cubicBezTo>
                  <a:cubicBezTo>
                    <a:pt x="166" y="0"/>
                    <a:pt x="166" y="0"/>
                    <a:pt x="166" y="0"/>
                  </a:cubicBezTo>
                  <a:cubicBezTo>
                    <a:pt x="166" y="0"/>
                    <a:pt x="152" y="3"/>
                    <a:pt x="134" y="11"/>
                  </a:cubicBezTo>
                  <a:cubicBezTo>
                    <a:pt x="115" y="19"/>
                    <a:pt x="91" y="31"/>
                    <a:pt x="70" y="48"/>
                  </a:cubicBezTo>
                  <a:cubicBezTo>
                    <a:pt x="49" y="64"/>
                    <a:pt x="30" y="83"/>
                    <a:pt x="18" y="99"/>
                  </a:cubicBezTo>
                  <a:cubicBezTo>
                    <a:pt x="12" y="107"/>
                    <a:pt x="7" y="115"/>
                    <a:pt x="4" y="119"/>
                  </a:cubicBezTo>
                  <a:cubicBezTo>
                    <a:pt x="1" y="124"/>
                    <a:pt x="0" y="126"/>
                    <a:pt x="0" y="126"/>
                  </a:cubicBezTo>
                  <a:cubicBezTo>
                    <a:pt x="39" y="152"/>
                    <a:pt x="39" y="152"/>
                    <a:pt x="39" y="152"/>
                  </a:cubicBezTo>
                  <a:cubicBezTo>
                    <a:pt x="39" y="152"/>
                    <a:pt x="41" y="150"/>
                    <a:pt x="44"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8"/>
            <p:cNvSpPr>
              <a:spLocks noEditPoints="1"/>
            </p:cNvSpPr>
            <p:nvPr/>
          </p:nvSpPr>
          <p:spPr bwMode="auto">
            <a:xfrm>
              <a:off x="4440238" y="1654175"/>
              <a:ext cx="842963" cy="509588"/>
            </a:xfrm>
            <a:custGeom>
              <a:avLst/>
              <a:gdLst>
                <a:gd name="T0" fmla="*/ 251 w 283"/>
                <a:gd name="T1" fmla="*/ 90 h 171"/>
                <a:gd name="T2" fmla="*/ 159 w 283"/>
                <a:gd name="T3" fmla="*/ 25 h 171"/>
                <a:gd name="T4" fmla="*/ 130 w 283"/>
                <a:gd name="T5" fmla="*/ 14 h 171"/>
                <a:gd name="T6" fmla="*/ 101 w 283"/>
                <a:gd name="T7" fmla="*/ 7 h 171"/>
                <a:gd name="T8" fmla="*/ 49 w 283"/>
                <a:gd name="T9" fmla="*/ 1 h 171"/>
                <a:gd name="T10" fmla="*/ 29 w 283"/>
                <a:gd name="T11" fmla="*/ 1 h 171"/>
                <a:gd name="T12" fmla="*/ 21 w 283"/>
                <a:gd name="T13" fmla="*/ 1 h 171"/>
                <a:gd name="T14" fmla="*/ 15 w 283"/>
                <a:gd name="T15" fmla="*/ 2 h 171"/>
                <a:gd name="T16" fmla="*/ 12 w 283"/>
                <a:gd name="T17" fmla="*/ 2 h 171"/>
                <a:gd name="T18" fmla="*/ 0 w 283"/>
                <a:gd name="T19" fmla="*/ 3 h 171"/>
                <a:gd name="T20" fmla="*/ 5 w 283"/>
                <a:gd name="T21" fmla="*/ 63 h 171"/>
                <a:gd name="T22" fmla="*/ 18 w 283"/>
                <a:gd name="T23" fmla="*/ 62 h 171"/>
                <a:gd name="T24" fmla="*/ 20 w 283"/>
                <a:gd name="T25" fmla="*/ 62 h 171"/>
                <a:gd name="T26" fmla="*/ 20 w 283"/>
                <a:gd name="T27" fmla="*/ 62 h 171"/>
                <a:gd name="T28" fmla="*/ 22 w 283"/>
                <a:gd name="T29" fmla="*/ 62 h 171"/>
                <a:gd name="T30" fmla="*/ 30 w 283"/>
                <a:gd name="T31" fmla="*/ 62 h 171"/>
                <a:gd name="T32" fmla="*/ 47 w 283"/>
                <a:gd name="T33" fmla="*/ 63 h 171"/>
                <a:gd name="T34" fmla="*/ 86 w 283"/>
                <a:gd name="T35" fmla="*/ 70 h 171"/>
                <a:gd name="T36" fmla="*/ 108 w 283"/>
                <a:gd name="T37" fmla="*/ 77 h 171"/>
                <a:gd name="T38" fmla="*/ 130 w 283"/>
                <a:gd name="T39" fmla="*/ 86 h 171"/>
                <a:gd name="T40" fmla="*/ 197 w 283"/>
                <a:gd name="T41" fmla="*/ 140 h 171"/>
                <a:gd name="T42" fmla="*/ 214 w 283"/>
                <a:gd name="T43" fmla="*/ 162 h 171"/>
                <a:gd name="T44" fmla="*/ 220 w 283"/>
                <a:gd name="T45" fmla="*/ 171 h 171"/>
                <a:gd name="T46" fmla="*/ 283 w 283"/>
                <a:gd name="T47" fmla="*/ 131 h 171"/>
                <a:gd name="T48" fmla="*/ 275 w 283"/>
                <a:gd name="T49" fmla="*/ 119 h 171"/>
                <a:gd name="T50" fmla="*/ 251 w 283"/>
                <a:gd name="T51" fmla="*/ 90 h 171"/>
                <a:gd name="T52" fmla="*/ 22 w 283"/>
                <a:gd name="T53" fmla="*/ 62 h 171"/>
                <a:gd name="T54" fmla="*/ 22 w 283"/>
                <a:gd name="T55" fmla="*/ 62 h 171"/>
                <a:gd name="T56" fmla="*/ 22 w 283"/>
                <a:gd name="T57" fmla="*/ 62 h 171"/>
                <a:gd name="T58" fmla="*/ 22 w 283"/>
                <a:gd name="T59" fmla="*/ 6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3" h="171">
                  <a:moveTo>
                    <a:pt x="251" y="90"/>
                  </a:moveTo>
                  <a:cubicBezTo>
                    <a:pt x="230" y="68"/>
                    <a:pt x="196" y="42"/>
                    <a:pt x="159" y="25"/>
                  </a:cubicBezTo>
                  <a:cubicBezTo>
                    <a:pt x="149" y="21"/>
                    <a:pt x="140" y="18"/>
                    <a:pt x="130" y="14"/>
                  </a:cubicBezTo>
                  <a:cubicBezTo>
                    <a:pt x="120" y="11"/>
                    <a:pt x="111" y="9"/>
                    <a:pt x="101" y="7"/>
                  </a:cubicBezTo>
                  <a:cubicBezTo>
                    <a:pt x="82" y="3"/>
                    <a:pt x="65" y="1"/>
                    <a:pt x="49" y="1"/>
                  </a:cubicBezTo>
                  <a:cubicBezTo>
                    <a:pt x="41" y="0"/>
                    <a:pt x="34" y="0"/>
                    <a:pt x="29" y="1"/>
                  </a:cubicBezTo>
                  <a:cubicBezTo>
                    <a:pt x="26" y="1"/>
                    <a:pt x="23" y="1"/>
                    <a:pt x="21" y="1"/>
                  </a:cubicBezTo>
                  <a:cubicBezTo>
                    <a:pt x="19" y="1"/>
                    <a:pt x="17" y="1"/>
                    <a:pt x="15" y="2"/>
                  </a:cubicBezTo>
                  <a:cubicBezTo>
                    <a:pt x="14" y="2"/>
                    <a:pt x="13" y="2"/>
                    <a:pt x="12" y="2"/>
                  </a:cubicBezTo>
                  <a:cubicBezTo>
                    <a:pt x="4" y="3"/>
                    <a:pt x="0" y="3"/>
                    <a:pt x="0" y="3"/>
                  </a:cubicBezTo>
                  <a:cubicBezTo>
                    <a:pt x="5" y="63"/>
                    <a:pt x="5" y="63"/>
                    <a:pt x="5" y="63"/>
                  </a:cubicBezTo>
                  <a:cubicBezTo>
                    <a:pt x="5" y="63"/>
                    <a:pt x="10" y="63"/>
                    <a:pt x="18" y="62"/>
                  </a:cubicBezTo>
                  <a:cubicBezTo>
                    <a:pt x="18" y="62"/>
                    <a:pt x="19" y="62"/>
                    <a:pt x="20" y="62"/>
                  </a:cubicBezTo>
                  <a:cubicBezTo>
                    <a:pt x="20" y="62"/>
                    <a:pt x="20" y="62"/>
                    <a:pt x="20" y="62"/>
                  </a:cubicBezTo>
                  <a:cubicBezTo>
                    <a:pt x="22" y="62"/>
                    <a:pt x="22" y="62"/>
                    <a:pt x="22" y="62"/>
                  </a:cubicBezTo>
                  <a:cubicBezTo>
                    <a:pt x="25" y="62"/>
                    <a:pt x="27" y="62"/>
                    <a:pt x="30" y="62"/>
                  </a:cubicBezTo>
                  <a:cubicBezTo>
                    <a:pt x="36" y="62"/>
                    <a:pt x="41" y="62"/>
                    <a:pt x="47" y="63"/>
                  </a:cubicBezTo>
                  <a:cubicBezTo>
                    <a:pt x="58" y="63"/>
                    <a:pt x="72" y="66"/>
                    <a:pt x="86" y="70"/>
                  </a:cubicBezTo>
                  <a:cubicBezTo>
                    <a:pt x="94" y="71"/>
                    <a:pt x="101" y="74"/>
                    <a:pt x="108" y="77"/>
                  </a:cubicBezTo>
                  <a:cubicBezTo>
                    <a:pt x="115" y="80"/>
                    <a:pt x="123" y="83"/>
                    <a:pt x="130" y="86"/>
                  </a:cubicBezTo>
                  <a:cubicBezTo>
                    <a:pt x="158" y="101"/>
                    <a:pt x="182" y="122"/>
                    <a:pt x="197" y="140"/>
                  </a:cubicBezTo>
                  <a:cubicBezTo>
                    <a:pt x="205" y="148"/>
                    <a:pt x="210" y="156"/>
                    <a:pt x="214" y="162"/>
                  </a:cubicBezTo>
                  <a:cubicBezTo>
                    <a:pt x="218" y="168"/>
                    <a:pt x="220" y="171"/>
                    <a:pt x="220" y="171"/>
                  </a:cubicBezTo>
                  <a:cubicBezTo>
                    <a:pt x="283" y="131"/>
                    <a:pt x="283" y="131"/>
                    <a:pt x="283" y="131"/>
                  </a:cubicBezTo>
                  <a:cubicBezTo>
                    <a:pt x="283" y="131"/>
                    <a:pt x="280" y="127"/>
                    <a:pt x="275" y="119"/>
                  </a:cubicBezTo>
                  <a:cubicBezTo>
                    <a:pt x="270" y="112"/>
                    <a:pt x="262" y="102"/>
                    <a:pt x="251" y="90"/>
                  </a:cubicBezTo>
                  <a:close/>
                  <a:moveTo>
                    <a:pt x="22" y="62"/>
                  </a:moveTo>
                  <a:cubicBezTo>
                    <a:pt x="22" y="62"/>
                    <a:pt x="22" y="62"/>
                    <a:pt x="22" y="62"/>
                  </a:cubicBezTo>
                  <a:cubicBezTo>
                    <a:pt x="22" y="62"/>
                    <a:pt x="22" y="62"/>
                    <a:pt x="22" y="62"/>
                  </a:cubicBezTo>
                  <a:cubicBezTo>
                    <a:pt x="22" y="62"/>
                    <a:pt x="22" y="62"/>
                    <a:pt x="2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9"/>
            <p:cNvSpPr>
              <a:spLocks/>
            </p:cNvSpPr>
            <p:nvPr/>
          </p:nvSpPr>
          <p:spPr bwMode="auto">
            <a:xfrm>
              <a:off x="5130800" y="2139950"/>
              <a:ext cx="301625" cy="604838"/>
            </a:xfrm>
            <a:custGeom>
              <a:avLst/>
              <a:gdLst>
                <a:gd name="T0" fmla="*/ 14 w 101"/>
                <a:gd name="T1" fmla="*/ 158 h 203"/>
                <a:gd name="T2" fmla="*/ 8 w 101"/>
                <a:gd name="T3" fmla="*/ 181 h 203"/>
                <a:gd name="T4" fmla="*/ 92 w 101"/>
                <a:gd name="T5" fmla="*/ 203 h 203"/>
                <a:gd name="T6" fmla="*/ 98 w 101"/>
                <a:gd name="T7" fmla="*/ 171 h 203"/>
                <a:gd name="T8" fmla="*/ 101 w 101"/>
                <a:gd name="T9" fmla="*/ 138 h 203"/>
                <a:gd name="T10" fmla="*/ 100 w 101"/>
                <a:gd name="T11" fmla="*/ 119 h 203"/>
                <a:gd name="T12" fmla="*/ 100 w 101"/>
                <a:gd name="T13" fmla="*/ 109 h 203"/>
                <a:gd name="T14" fmla="*/ 99 w 101"/>
                <a:gd name="T15" fmla="*/ 99 h 203"/>
                <a:gd name="T16" fmla="*/ 83 w 101"/>
                <a:gd name="T17" fmla="*/ 30 h 203"/>
                <a:gd name="T18" fmla="*/ 74 w 101"/>
                <a:gd name="T19" fmla="*/ 8 h 203"/>
                <a:gd name="T20" fmla="*/ 70 w 101"/>
                <a:gd name="T21" fmla="*/ 0 h 203"/>
                <a:gd name="T22" fmla="*/ 0 w 101"/>
                <a:gd name="T23" fmla="*/ 32 h 203"/>
                <a:gd name="T24" fmla="*/ 3 w 101"/>
                <a:gd name="T25" fmla="*/ 39 h 203"/>
                <a:gd name="T26" fmla="*/ 8 w 101"/>
                <a:gd name="T27" fmla="*/ 55 h 203"/>
                <a:gd name="T28" fmla="*/ 17 w 101"/>
                <a:gd name="T29" fmla="*/ 106 h 203"/>
                <a:gd name="T30" fmla="*/ 18 w 101"/>
                <a:gd name="T31" fmla="*/ 113 h 203"/>
                <a:gd name="T32" fmla="*/ 18 w 101"/>
                <a:gd name="T33" fmla="*/ 120 h 203"/>
                <a:gd name="T34" fmla="*/ 17 w 101"/>
                <a:gd name="T35" fmla="*/ 134 h 203"/>
                <a:gd name="T36" fmla="*/ 14 w 101"/>
                <a:gd name="T3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203">
                  <a:moveTo>
                    <a:pt x="14" y="158"/>
                  </a:moveTo>
                  <a:cubicBezTo>
                    <a:pt x="11" y="172"/>
                    <a:pt x="8" y="181"/>
                    <a:pt x="8" y="181"/>
                  </a:cubicBezTo>
                  <a:cubicBezTo>
                    <a:pt x="92" y="203"/>
                    <a:pt x="92" y="203"/>
                    <a:pt x="92" y="203"/>
                  </a:cubicBezTo>
                  <a:cubicBezTo>
                    <a:pt x="92" y="203"/>
                    <a:pt x="95" y="191"/>
                    <a:pt x="98" y="171"/>
                  </a:cubicBezTo>
                  <a:cubicBezTo>
                    <a:pt x="99" y="161"/>
                    <a:pt x="100" y="150"/>
                    <a:pt x="101" y="138"/>
                  </a:cubicBezTo>
                  <a:cubicBezTo>
                    <a:pt x="101" y="131"/>
                    <a:pt x="101" y="125"/>
                    <a:pt x="100" y="119"/>
                  </a:cubicBezTo>
                  <a:cubicBezTo>
                    <a:pt x="100" y="109"/>
                    <a:pt x="100" y="109"/>
                    <a:pt x="100" y="109"/>
                  </a:cubicBezTo>
                  <a:cubicBezTo>
                    <a:pt x="99" y="99"/>
                    <a:pt x="99" y="99"/>
                    <a:pt x="99" y="99"/>
                  </a:cubicBezTo>
                  <a:cubicBezTo>
                    <a:pt x="96" y="73"/>
                    <a:pt x="89" y="48"/>
                    <a:pt x="83" y="30"/>
                  </a:cubicBezTo>
                  <a:cubicBezTo>
                    <a:pt x="79" y="20"/>
                    <a:pt x="76" y="13"/>
                    <a:pt x="74" y="8"/>
                  </a:cubicBezTo>
                  <a:cubicBezTo>
                    <a:pt x="71" y="3"/>
                    <a:pt x="70" y="0"/>
                    <a:pt x="70" y="0"/>
                  </a:cubicBezTo>
                  <a:cubicBezTo>
                    <a:pt x="0" y="32"/>
                    <a:pt x="0" y="32"/>
                    <a:pt x="0" y="32"/>
                  </a:cubicBezTo>
                  <a:cubicBezTo>
                    <a:pt x="0" y="32"/>
                    <a:pt x="1" y="34"/>
                    <a:pt x="3" y="39"/>
                  </a:cubicBezTo>
                  <a:cubicBezTo>
                    <a:pt x="4" y="42"/>
                    <a:pt x="6" y="48"/>
                    <a:pt x="8" y="55"/>
                  </a:cubicBezTo>
                  <a:cubicBezTo>
                    <a:pt x="13" y="68"/>
                    <a:pt x="16" y="87"/>
                    <a:pt x="17" y="106"/>
                  </a:cubicBezTo>
                  <a:cubicBezTo>
                    <a:pt x="18" y="113"/>
                    <a:pt x="18" y="113"/>
                    <a:pt x="18" y="113"/>
                  </a:cubicBezTo>
                  <a:cubicBezTo>
                    <a:pt x="18" y="120"/>
                    <a:pt x="18" y="120"/>
                    <a:pt x="18" y="120"/>
                  </a:cubicBezTo>
                  <a:cubicBezTo>
                    <a:pt x="18" y="125"/>
                    <a:pt x="17" y="130"/>
                    <a:pt x="17" y="134"/>
                  </a:cubicBezTo>
                  <a:cubicBezTo>
                    <a:pt x="16" y="143"/>
                    <a:pt x="15" y="151"/>
                    <a:pt x="14"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0"/>
            <p:cNvSpPr>
              <a:spLocks/>
            </p:cNvSpPr>
            <p:nvPr/>
          </p:nvSpPr>
          <p:spPr bwMode="auto">
            <a:xfrm>
              <a:off x="4398963" y="2166938"/>
              <a:ext cx="544513" cy="696913"/>
            </a:xfrm>
            <a:custGeom>
              <a:avLst/>
              <a:gdLst>
                <a:gd name="T0" fmla="*/ 0 w 183"/>
                <a:gd name="T1" fmla="*/ 197 h 234"/>
                <a:gd name="T2" fmla="*/ 37 w 183"/>
                <a:gd name="T3" fmla="*/ 234 h 234"/>
                <a:gd name="T4" fmla="*/ 74 w 183"/>
                <a:gd name="T5" fmla="*/ 197 h 234"/>
                <a:gd name="T6" fmla="*/ 70 w 183"/>
                <a:gd name="T7" fmla="*/ 181 h 234"/>
                <a:gd name="T8" fmla="*/ 177 w 183"/>
                <a:gd name="T9" fmla="*/ 31 h 234"/>
                <a:gd name="T10" fmla="*/ 173 w 183"/>
                <a:gd name="T11" fmla="*/ 6 h 234"/>
                <a:gd name="T12" fmla="*/ 148 w 183"/>
                <a:gd name="T13" fmla="*/ 10 h 234"/>
                <a:gd name="T14" fmla="*/ 41 w 183"/>
                <a:gd name="T15" fmla="*/ 161 h 234"/>
                <a:gd name="T16" fmla="*/ 37 w 183"/>
                <a:gd name="T17" fmla="*/ 160 h 234"/>
                <a:gd name="T18" fmla="*/ 0 w 183"/>
                <a:gd name="T19" fmla="*/ 19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234">
                  <a:moveTo>
                    <a:pt x="0" y="197"/>
                  </a:moveTo>
                  <a:cubicBezTo>
                    <a:pt x="0" y="217"/>
                    <a:pt x="17" y="234"/>
                    <a:pt x="37" y="234"/>
                  </a:cubicBezTo>
                  <a:cubicBezTo>
                    <a:pt x="57" y="234"/>
                    <a:pt x="74" y="217"/>
                    <a:pt x="74" y="197"/>
                  </a:cubicBezTo>
                  <a:cubicBezTo>
                    <a:pt x="74" y="191"/>
                    <a:pt x="72" y="186"/>
                    <a:pt x="70" y="181"/>
                  </a:cubicBezTo>
                  <a:cubicBezTo>
                    <a:pt x="177" y="31"/>
                    <a:pt x="177" y="31"/>
                    <a:pt x="177" y="31"/>
                  </a:cubicBezTo>
                  <a:cubicBezTo>
                    <a:pt x="183" y="23"/>
                    <a:pt x="181" y="12"/>
                    <a:pt x="173" y="6"/>
                  </a:cubicBezTo>
                  <a:cubicBezTo>
                    <a:pt x="165" y="0"/>
                    <a:pt x="154" y="2"/>
                    <a:pt x="148" y="10"/>
                  </a:cubicBezTo>
                  <a:cubicBezTo>
                    <a:pt x="41" y="161"/>
                    <a:pt x="41" y="161"/>
                    <a:pt x="41" y="161"/>
                  </a:cubicBezTo>
                  <a:cubicBezTo>
                    <a:pt x="40" y="160"/>
                    <a:pt x="38" y="160"/>
                    <a:pt x="37" y="160"/>
                  </a:cubicBezTo>
                  <a:cubicBezTo>
                    <a:pt x="17" y="160"/>
                    <a:pt x="0" y="177"/>
                    <a:pt x="0" y="1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a:xfrm>
            <a:off x="2415968" y="3863510"/>
            <a:ext cx="1454244" cy="369332"/>
          </a:xfrm>
          <a:prstGeom prst="rect">
            <a:avLst/>
          </a:prstGeom>
        </p:spPr>
        <p:txBody>
          <a:bodyPr wrap="none" anchor="ctr" anchorCtr="0">
            <a:spAutoFit/>
          </a:bodyPr>
          <a:lstStyle/>
          <a:p>
            <a:pPr algn="ctr"/>
            <a:r>
              <a:rPr lang="en-US" b="1" dirty="0"/>
              <a:t>Silk Central</a:t>
            </a:r>
          </a:p>
        </p:txBody>
      </p:sp>
      <p:cxnSp>
        <p:nvCxnSpPr>
          <p:cNvPr id="26" name="Straight Connector 25"/>
          <p:cNvCxnSpPr/>
          <p:nvPr/>
        </p:nvCxnSpPr>
        <p:spPr>
          <a:xfrm>
            <a:off x="4578395" y="1865519"/>
            <a:ext cx="0" cy="158315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274410" y="1788414"/>
            <a:ext cx="1737360" cy="1737360"/>
            <a:chOff x="-346075" y="1282700"/>
            <a:chExt cx="1090613" cy="1092200"/>
          </a:xfrm>
        </p:grpSpPr>
        <p:sp>
          <p:nvSpPr>
            <p:cNvPr id="29" name="Oval 5"/>
            <p:cNvSpPr>
              <a:spLocks noChangeArrowheads="1"/>
            </p:cNvSpPr>
            <p:nvPr/>
          </p:nvSpPr>
          <p:spPr bwMode="auto">
            <a:xfrm>
              <a:off x="-346075" y="1282700"/>
              <a:ext cx="1090613" cy="1092200"/>
            </a:xfrm>
            <a:prstGeom prst="ellipse">
              <a:avLst/>
            </a:prstGeom>
            <a:solidFill>
              <a:srgbClr val="0078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p:cNvSpPr>
              <a:spLocks/>
            </p:cNvSpPr>
            <p:nvPr/>
          </p:nvSpPr>
          <p:spPr bwMode="auto">
            <a:xfrm>
              <a:off x="82550" y="2074863"/>
              <a:ext cx="234950" cy="144463"/>
            </a:xfrm>
            <a:custGeom>
              <a:avLst/>
              <a:gdLst>
                <a:gd name="T0" fmla="*/ 43 w 62"/>
                <a:gd name="T1" fmla="*/ 0 h 38"/>
                <a:gd name="T2" fmla="*/ 31 w 62"/>
                <a:gd name="T3" fmla="*/ 5 h 38"/>
                <a:gd name="T4" fmla="*/ 30 w 62"/>
                <a:gd name="T5" fmla="*/ 9 h 38"/>
                <a:gd name="T6" fmla="*/ 35 w 62"/>
                <a:gd name="T7" fmla="*/ 9 h 38"/>
                <a:gd name="T8" fmla="*/ 43 w 62"/>
                <a:gd name="T9" fmla="*/ 6 h 38"/>
                <a:gd name="T10" fmla="*/ 56 w 62"/>
                <a:gd name="T11" fmla="*/ 19 h 38"/>
                <a:gd name="T12" fmla="*/ 43 w 62"/>
                <a:gd name="T13" fmla="*/ 32 h 38"/>
                <a:gd name="T14" fmla="*/ 30 w 62"/>
                <a:gd name="T15" fmla="*/ 19 h 38"/>
                <a:gd name="T16" fmla="*/ 27 w 62"/>
                <a:gd name="T17" fmla="*/ 16 h 38"/>
                <a:gd name="T18" fmla="*/ 6 w 62"/>
                <a:gd name="T19" fmla="*/ 15 h 38"/>
                <a:gd name="T20" fmla="*/ 6 w 62"/>
                <a:gd name="T21" fmla="*/ 9 h 38"/>
                <a:gd name="T22" fmla="*/ 20 w 62"/>
                <a:gd name="T23" fmla="*/ 9 h 38"/>
                <a:gd name="T24" fmla="*/ 23 w 62"/>
                <a:gd name="T25" fmla="*/ 6 h 38"/>
                <a:gd name="T26" fmla="*/ 20 w 62"/>
                <a:gd name="T27" fmla="*/ 3 h 38"/>
                <a:gd name="T28" fmla="*/ 3 w 62"/>
                <a:gd name="T29" fmla="*/ 3 h 38"/>
                <a:gd name="T30" fmla="*/ 0 w 62"/>
                <a:gd name="T31" fmla="*/ 6 h 38"/>
                <a:gd name="T32" fmla="*/ 0 w 62"/>
                <a:gd name="T33" fmla="*/ 18 h 38"/>
                <a:gd name="T34" fmla="*/ 3 w 62"/>
                <a:gd name="T35" fmla="*/ 21 h 38"/>
                <a:gd name="T36" fmla="*/ 25 w 62"/>
                <a:gd name="T37" fmla="*/ 22 h 38"/>
                <a:gd name="T38" fmla="*/ 43 w 62"/>
                <a:gd name="T39" fmla="*/ 38 h 38"/>
                <a:gd name="T40" fmla="*/ 62 w 62"/>
                <a:gd name="T41" fmla="*/ 19 h 38"/>
                <a:gd name="T42" fmla="*/ 43 w 6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38">
                  <a:moveTo>
                    <a:pt x="43" y="0"/>
                  </a:moveTo>
                  <a:cubicBezTo>
                    <a:pt x="39" y="0"/>
                    <a:pt x="34" y="2"/>
                    <a:pt x="31" y="5"/>
                  </a:cubicBezTo>
                  <a:cubicBezTo>
                    <a:pt x="29" y="6"/>
                    <a:pt x="29" y="8"/>
                    <a:pt x="30" y="9"/>
                  </a:cubicBezTo>
                  <a:cubicBezTo>
                    <a:pt x="32" y="10"/>
                    <a:pt x="33" y="10"/>
                    <a:pt x="35" y="9"/>
                  </a:cubicBezTo>
                  <a:cubicBezTo>
                    <a:pt x="37" y="7"/>
                    <a:pt x="40" y="6"/>
                    <a:pt x="43" y="6"/>
                  </a:cubicBezTo>
                  <a:cubicBezTo>
                    <a:pt x="50" y="6"/>
                    <a:pt x="56" y="12"/>
                    <a:pt x="56" y="19"/>
                  </a:cubicBezTo>
                  <a:cubicBezTo>
                    <a:pt x="56" y="26"/>
                    <a:pt x="50" y="32"/>
                    <a:pt x="43" y="32"/>
                  </a:cubicBezTo>
                  <a:cubicBezTo>
                    <a:pt x="36" y="32"/>
                    <a:pt x="30" y="26"/>
                    <a:pt x="30" y="19"/>
                  </a:cubicBezTo>
                  <a:cubicBezTo>
                    <a:pt x="30" y="17"/>
                    <a:pt x="29" y="16"/>
                    <a:pt x="27" y="16"/>
                  </a:cubicBezTo>
                  <a:cubicBezTo>
                    <a:pt x="6" y="15"/>
                    <a:pt x="6" y="15"/>
                    <a:pt x="6" y="15"/>
                  </a:cubicBezTo>
                  <a:cubicBezTo>
                    <a:pt x="6" y="9"/>
                    <a:pt x="6" y="9"/>
                    <a:pt x="6" y="9"/>
                  </a:cubicBezTo>
                  <a:cubicBezTo>
                    <a:pt x="20" y="9"/>
                    <a:pt x="20" y="9"/>
                    <a:pt x="20" y="9"/>
                  </a:cubicBezTo>
                  <a:cubicBezTo>
                    <a:pt x="22" y="9"/>
                    <a:pt x="23" y="7"/>
                    <a:pt x="23" y="6"/>
                  </a:cubicBezTo>
                  <a:cubicBezTo>
                    <a:pt x="23" y="4"/>
                    <a:pt x="22" y="3"/>
                    <a:pt x="20" y="3"/>
                  </a:cubicBezTo>
                  <a:cubicBezTo>
                    <a:pt x="3" y="3"/>
                    <a:pt x="3" y="3"/>
                    <a:pt x="3" y="3"/>
                  </a:cubicBezTo>
                  <a:cubicBezTo>
                    <a:pt x="2" y="3"/>
                    <a:pt x="0" y="4"/>
                    <a:pt x="0" y="6"/>
                  </a:cubicBezTo>
                  <a:cubicBezTo>
                    <a:pt x="0" y="18"/>
                    <a:pt x="0" y="18"/>
                    <a:pt x="0" y="18"/>
                  </a:cubicBezTo>
                  <a:cubicBezTo>
                    <a:pt x="0" y="20"/>
                    <a:pt x="2" y="21"/>
                    <a:pt x="3" y="21"/>
                  </a:cubicBezTo>
                  <a:cubicBezTo>
                    <a:pt x="25" y="22"/>
                    <a:pt x="25" y="22"/>
                    <a:pt x="25" y="22"/>
                  </a:cubicBezTo>
                  <a:cubicBezTo>
                    <a:pt x="26" y="31"/>
                    <a:pt x="34" y="38"/>
                    <a:pt x="43" y="38"/>
                  </a:cubicBezTo>
                  <a:cubicBezTo>
                    <a:pt x="54" y="38"/>
                    <a:pt x="62" y="29"/>
                    <a:pt x="62" y="19"/>
                  </a:cubicBezTo>
                  <a:cubicBezTo>
                    <a:pt x="62" y="8"/>
                    <a:pt x="54" y="0"/>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p:cNvSpPr>
              <a:spLocks/>
            </p:cNvSpPr>
            <p:nvPr/>
          </p:nvSpPr>
          <p:spPr bwMode="auto">
            <a:xfrm>
              <a:off x="-68262" y="1741488"/>
              <a:ext cx="487363" cy="254000"/>
            </a:xfrm>
            <a:custGeom>
              <a:avLst/>
              <a:gdLst>
                <a:gd name="T0" fmla="*/ 127 w 129"/>
                <a:gd name="T1" fmla="*/ 24 h 67"/>
                <a:gd name="T2" fmla="*/ 123 w 129"/>
                <a:gd name="T3" fmla="*/ 26 h 67"/>
                <a:gd name="T4" fmla="*/ 121 w 129"/>
                <a:gd name="T5" fmla="*/ 31 h 67"/>
                <a:gd name="T6" fmla="*/ 71 w 129"/>
                <a:gd name="T7" fmla="*/ 61 h 67"/>
                <a:gd name="T8" fmla="*/ 16 w 129"/>
                <a:gd name="T9" fmla="*/ 9 h 67"/>
                <a:gd name="T10" fmla="*/ 24 w 129"/>
                <a:gd name="T11" fmla="*/ 15 h 67"/>
                <a:gd name="T12" fmla="*/ 28 w 129"/>
                <a:gd name="T13" fmla="*/ 14 h 67"/>
                <a:gd name="T14" fmla="*/ 27 w 129"/>
                <a:gd name="T15" fmla="*/ 10 h 67"/>
                <a:gd name="T16" fmla="*/ 15 w 129"/>
                <a:gd name="T17" fmla="*/ 0 h 67"/>
                <a:gd name="T18" fmla="*/ 12 w 129"/>
                <a:gd name="T19" fmla="*/ 0 h 67"/>
                <a:gd name="T20" fmla="*/ 10 w 129"/>
                <a:gd name="T21" fmla="*/ 1 h 67"/>
                <a:gd name="T22" fmla="*/ 1 w 129"/>
                <a:gd name="T23" fmla="*/ 14 h 67"/>
                <a:gd name="T24" fmla="*/ 1 w 129"/>
                <a:gd name="T25" fmla="*/ 18 h 67"/>
                <a:gd name="T26" fmla="*/ 3 w 129"/>
                <a:gd name="T27" fmla="*/ 19 h 67"/>
                <a:gd name="T28" fmla="*/ 5 w 129"/>
                <a:gd name="T29" fmla="*/ 17 h 67"/>
                <a:gd name="T30" fmla="*/ 10 w 129"/>
                <a:gd name="T31" fmla="*/ 11 h 67"/>
                <a:gd name="T32" fmla="*/ 71 w 129"/>
                <a:gd name="T33" fmla="*/ 67 h 67"/>
                <a:gd name="T34" fmla="*/ 126 w 129"/>
                <a:gd name="T35" fmla="*/ 34 h 67"/>
                <a:gd name="T36" fmla="*/ 129 w 129"/>
                <a:gd name="T37" fmla="*/ 28 h 67"/>
                <a:gd name="T38" fmla="*/ 127 w 129"/>
                <a:gd name="T39" fmla="*/ 2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67">
                  <a:moveTo>
                    <a:pt x="127" y="24"/>
                  </a:moveTo>
                  <a:cubicBezTo>
                    <a:pt x="125" y="24"/>
                    <a:pt x="124" y="24"/>
                    <a:pt x="123" y="26"/>
                  </a:cubicBezTo>
                  <a:cubicBezTo>
                    <a:pt x="122" y="28"/>
                    <a:pt x="122" y="29"/>
                    <a:pt x="121" y="31"/>
                  </a:cubicBezTo>
                  <a:cubicBezTo>
                    <a:pt x="111" y="49"/>
                    <a:pt x="92" y="61"/>
                    <a:pt x="71" y="61"/>
                  </a:cubicBezTo>
                  <a:cubicBezTo>
                    <a:pt x="42" y="61"/>
                    <a:pt x="18" y="38"/>
                    <a:pt x="16" y="9"/>
                  </a:cubicBezTo>
                  <a:cubicBezTo>
                    <a:pt x="24" y="15"/>
                    <a:pt x="24" y="15"/>
                    <a:pt x="24" y="15"/>
                  </a:cubicBezTo>
                  <a:cubicBezTo>
                    <a:pt x="25" y="16"/>
                    <a:pt x="27" y="16"/>
                    <a:pt x="28" y="14"/>
                  </a:cubicBezTo>
                  <a:cubicBezTo>
                    <a:pt x="29" y="13"/>
                    <a:pt x="29" y="11"/>
                    <a:pt x="27" y="10"/>
                  </a:cubicBezTo>
                  <a:cubicBezTo>
                    <a:pt x="15" y="0"/>
                    <a:pt x="15" y="0"/>
                    <a:pt x="15" y="0"/>
                  </a:cubicBezTo>
                  <a:cubicBezTo>
                    <a:pt x="14" y="0"/>
                    <a:pt x="13" y="0"/>
                    <a:pt x="12" y="0"/>
                  </a:cubicBezTo>
                  <a:cubicBezTo>
                    <a:pt x="12" y="0"/>
                    <a:pt x="11" y="0"/>
                    <a:pt x="10" y="1"/>
                  </a:cubicBezTo>
                  <a:cubicBezTo>
                    <a:pt x="1" y="14"/>
                    <a:pt x="1" y="14"/>
                    <a:pt x="1" y="14"/>
                  </a:cubicBezTo>
                  <a:cubicBezTo>
                    <a:pt x="0" y="15"/>
                    <a:pt x="0" y="17"/>
                    <a:pt x="1" y="18"/>
                  </a:cubicBezTo>
                  <a:cubicBezTo>
                    <a:pt x="2" y="18"/>
                    <a:pt x="2" y="19"/>
                    <a:pt x="3" y="19"/>
                  </a:cubicBezTo>
                  <a:cubicBezTo>
                    <a:pt x="4" y="19"/>
                    <a:pt x="5" y="18"/>
                    <a:pt x="5" y="17"/>
                  </a:cubicBezTo>
                  <a:cubicBezTo>
                    <a:pt x="10" y="11"/>
                    <a:pt x="10" y="11"/>
                    <a:pt x="10" y="11"/>
                  </a:cubicBezTo>
                  <a:cubicBezTo>
                    <a:pt x="13" y="42"/>
                    <a:pt x="39" y="67"/>
                    <a:pt x="71" y="67"/>
                  </a:cubicBezTo>
                  <a:cubicBezTo>
                    <a:pt x="95" y="67"/>
                    <a:pt x="116" y="54"/>
                    <a:pt x="126" y="34"/>
                  </a:cubicBezTo>
                  <a:cubicBezTo>
                    <a:pt x="127" y="32"/>
                    <a:pt x="128" y="30"/>
                    <a:pt x="129" y="28"/>
                  </a:cubicBezTo>
                  <a:cubicBezTo>
                    <a:pt x="129" y="26"/>
                    <a:pt x="129" y="25"/>
                    <a:pt x="127"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p:cNvSpPr>
              <a:spLocks/>
            </p:cNvSpPr>
            <p:nvPr/>
          </p:nvSpPr>
          <p:spPr bwMode="auto">
            <a:xfrm>
              <a:off x="-19050" y="1501775"/>
              <a:ext cx="492125" cy="258763"/>
            </a:xfrm>
            <a:custGeom>
              <a:avLst/>
              <a:gdLst>
                <a:gd name="T0" fmla="*/ 129 w 130"/>
                <a:gd name="T1" fmla="*/ 49 h 68"/>
                <a:gd name="T2" fmla="*/ 124 w 130"/>
                <a:gd name="T3" fmla="*/ 50 h 68"/>
                <a:gd name="T4" fmla="*/ 119 w 130"/>
                <a:gd name="T5" fmla="*/ 56 h 68"/>
                <a:gd name="T6" fmla="*/ 58 w 130"/>
                <a:gd name="T7" fmla="*/ 0 h 68"/>
                <a:gd name="T8" fmla="*/ 3 w 130"/>
                <a:gd name="T9" fmla="*/ 34 h 68"/>
                <a:gd name="T10" fmla="*/ 1 w 130"/>
                <a:gd name="T11" fmla="*/ 39 h 68"/>
                <a:gd name="T12" fmla="*/ 3 w 130"/>
                <a:gd name="T13" fmla="*/ 43 h 68"/>
                <a:gd name="T14" fmla="*/ 7 w 130"/>
                <a:gd name="T15" fmla="*/ 41 h 68"/>
                <a:gd name="T16" fmla="*/ 9 w 130"/>
                <a:gd name="T17" fmla="*/ 36 h 68"/>
                <a:gd name="T18" fmla="*/ 58 w 130"/>
                <a:gd name="T19" fmla="*/ 6 h 68"/>
                <a:gd name="T20" fmla="*/ 113 w 130"/>
                <a:gd name="T21" fmla="*/ 58 h 68"/>
                <a:gd name="T22" fmla="*/ 106 w 130"/>
                <a:gd name="T23" fmla="*/ 52 h 68"/>
                <a:gd name="T24" fmla="*/ 102 w 130"/>
                <a:gd name="T25" fmla="*/ 53 h 68"/>
                <a:gd name="T26" fmla="*/ 102 w 130"/>
                <a:gd name="T27" fmla="*/ 57 h 68"/>
                <a:gd name="T28" fmla="*/ 115 w 130"/>
                <a:gd name="T29" fmla="*/ 67 h 68"/>
                <a:gd name="T30" fmla="*/ 117 w 130"/>
                <a:gd name="T31" fmla="*/ 68 h 68"/>
                <a:gd name="T32" fmla="*/ 119 w 130"/>
                <a:gd name="T33" fmla="*/ 66 h 68"/>
                <a:gd name="T34" fmla="*/ 129 w 130"/>
                <a:gd name="T35" fmla="*/ 54 h 68"/>
                <a:gd name="T36" fmla="*/ 129 w 130"/>
                <a:gd name="T37" fmla="*/ 4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68">
                  <a:moveTo>
                    <a:pt x="129" y="49"/>
                  </a:moveTo>
                  <a:cubicBezTo>
                    <a:pt x="127" y="48"/>
                    <a:pt x="125" y="49"/>
                    <a:pt x="124" y="50"/>
                  </a:cubicBezTo>
                  <a:cubicBezTo>
                    <a:pt x="119" y="56"/>
                    <a:pt x="119" y="56"/>
                    <a:pt x="119" y="56"/>
                  </a:cubicBezTo>
                  <a:cubicBezTo>
                    <a:pt x="117" y="25"/>
                    <a:pt x="90" y="0"/>
                    <a:pt x="58" y="0"/>
                  </a:cubicBezTo>
                  <a:cubicBezTo>
                    <a:pt x="35" y="0"/>
                    <a:pt x="14" y="13"/>
                    <a:pt x="3" y="34"/>
                  </a:cubicBezTo>
                  <a:cubicBezTo>
                    <a:pt x="3" y="35"/>
                    <a:pt x="2" y="37"/>
                    <a:pt x="1" y="39"/>
                  </a:cubicBezTo>
                  <a:cubicBezTo>
                    <a:pt x="0" y="41"/>
                    <a:pt x="1" y="42"/>
                    <a:pt x="3" y="43"/>
                  </a:cubicBezTo>
                  <a:cubicBezTo>
                    <a:pt x="4" y="44"/>
                    <a:pt x="6" y="43"/>
                    <a:pt x="7" y="41"/>
                  </a:cubicBezTo>
                  <a:cubicBezTo>
                    <a:pt x="7" y="40"/>
                    <a:pt x="8" y="38"/>
                    <a:pt x="9" y="36"/>
                  </a:cubicBezTo>
                  <a:cubicBezTo>
                    <a:pt x="18" y="18"/>
                    <a:pt x="37" y="6"/>
                    <a:pt x="58" y="6"/>
                  </a:cubicBezTo>
                  <a:cubicBezTo>
                    <a:pt x="88" y="6"/>
                    <a:pt x="112" y="29"/>
                    <a:pt x="113" y="58"/>
                  </a:cubicBezTo>
                  <a:cubicBezTo>
                    <a:pt x="106" y="52"/>
                    <a:pt x="106" y="52"/>
                    <a:pt x="106" y="52"/>
                  </a:cubicBezTo>
                  <a:cubicBezTo>
                    <a:pt x="105" y="51"/>
                    <a:pt x="103" y="52"/>
                    <a:pt x="102" y="53"/>
                  </a:cubicBezTo>
                  <a:cubicBezTo>
                    <a:pt x="101" y="54"/>
                    <a:pt x="101" y="56"/>
                    <a:pt x="102" y="57"/>
                  </a:cubicBezTo>
                  <a:cubicBezTo>
                    <a:pt x="115" y="67"/>
                    <a:pt x="115" y="67"/>
                    <a:pt x="115" y="67"/>
                  </a:cubicBezTo>
                  <a:cubicBezTo>
                    <a:pt x="115" y="67"/>
                    <a:pt x="116" y="68"/>
                    <a:pt x="117" y="68"/>
                  </a:cubicBezTo>
                  <a:cubicBezTo>
                    <a:pt x="118" y="68"/>
                    <a:pt x="119" y="67"/>
                    <a:pt x="119" y="66"/>
                  </a:cubicBezTo>
                  <a:cubicBezTo>
                    <a:pt x="129" y="54"/>
                    <a:pt x="129" y="54"/>
                    <a:pt x="129" y="54"/>
                  </a:cubicBezTo>
                  <a:cubicBezTo>
                    <a:pt x="130" y="52"/>
                    <a:pt x="130" y="50"/>
                    <a:pt x="129"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p:cNvSpPr>
              <a:spLocks/>
            </p:cNvSpPr>
            <p:nvPr/>
          </p:nvSpPr>
          <p:spPr bwMode="auto">
            <a:xfrm>
              <a:off x="85725" y="1660525"/>
              <a:ext cx="231775" cy="174625"/>
            </a:xfrm>
            <a:custGeom>
              <a:avLst/>
              <a:gdLst>
                <a:gd name="T0" fmla="*/ 20 w 61"/>
                <a:gd name="T1" fmla="*/ 46 h 46"/>
                <a:gd name="T2" fmla="*/ 22 w 61"/>
                <a:gd name="T3" fmla="*/ 45 h 46"/>
                <a:gd name="T4" fmla="*/ 60 w 61"/>
                <a:gd name="T5" fmla="*/ 5 h 46"/>
                <a:gd name="T6" fmla="*/ 60 w 61"/>
                <a:gd name="T7" fmla="*/ 1 h 46"/>
                <a:gd name="T8" fmla="*/ 55 w 61"/>
                <a:gd name="T9" fmla="*/ 1 h 46"/>
                <a:gd name="T10" fmla="*/ 20 w 61"/>
                <a:gd name="T11" fmla="*/ 39 h 46"/>
                <a:gd name="T12" fmla="*/ 5 w 61"/>
                <a:gd name="T13" fmla="*/ 24 h 46"/>
                <a:gd name="T14" fmla="*/ 1 w 61"/>
                <a:gd name="T15" fmla="*/ 24 h 46"/>
                <a:gd name="T16" fmla="*/ 1 w 61"/>
                <a:gd name="T17" fmla="*/ 28 h 46"/>
                <a:gd name="T18" fmla="*/ 18 w 61"/>
                <a:gd name="T19" fmla="*/ 45 h 46"/>
                <a:gd name="T20" fmla="*/ 20 w 61"/>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6">
                  <a:moveTo>
                    <a:pt x="20" y="46"/>
                  </a:moveTo>
                  <a:cubicBezTo>
                    <a:pt x="20" y="46"/>
                    <a:pt x="21" y="46"/>
                    <a:pt x="22" y="45"/>
                  </a:cubicBezTo>
                  <a:cubicBezTo>
                    <a:pt x="60" y="5"/>
                    <a:pt x="60" y="5"/>
                    <a:pt x="60" y="5"/>
                  </a:cubicBezTo>
                  <a:cubicBezTo>
                    <a:pt x="61" y="4"/>
                    <a:pt x="61" y="2"/>
                    <a:pt x="60" y="1"/>
                  </a:cubicBezTo>
                  <a:cubicBezTo>
                    <a:pt x="58" y="0"/>
                    <a:pt x="57" y="0"/>
                    <a:pt x="55" y="1"/>
                  </a:cubicBezTo>
                  <a:cubicBezTo>
                    <a:pt x="20" y="39"/>
                    <a:pt x="20" y="39"/>
                    <a:pt x="20" y="39"/>
                  </a:cubicBezTo>
                  <a:cubicBezTo>
                    <a:pt x="5" y="24"/>
                    <a:pt x="5" y="24"/>
                    <a:pt x="5" y="24"/>
                  </a:cubicBezTo>
                  <a:cubicBezTo>
                    <a:pt x="4" y="23"/>
                    <a:pt x="2" y="23"/>
                    <a:pt x="1" y="24"/>
                  </a:cubicBezTo>
                  <a:cubicBezTo>
                    <a:pt x="0" y="25"/>
                    <a:pt x="0" y="27"/>
                    <a:pt x="1" y="28"/>
                  </a:cubicBezTo>
                  <a:cubicBezTo>
                    <a:pt x="18" y="45"/>
                    <a:pt x="18" y="45"/>
                    <a:pt x="18" y="45"/>
                  </a:cubicBezTo>
                  <a:cubicBezTo>
                    <a:pt x="18" y="46"/>
                    <a:pt x="19" y="46"/>
                    <a:pt x="20"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163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p:cNvSpPr>
            <a:spLocks noGrp="1" noChangeArrowheads="1"/>
          </p:cNvSpPr>
          <p:nvPr>
            <p:ph type="title"/>
          </p:nvPr>
        </p:nvSpPr>
        <p:spPr>
          <a:xfrm>
            <a:off x="457511" y="357672"/>
            <a:ext cx="8228980" cy="651670"/>
          </a:xfrm>
        </p:spPr>
        <p:txBody>
          <a:bodyPr>
            <a:normAutofit/>
          </a:bodyPr>
          <a:lstStyle/>
          <a:p>
            <a:r>
              <a:rPr lang="nl-BE" sz="2400" dirty="0"/>
              <a:t>Performance Test Trendline</a:t>
            </a:r>
            <a:endParaRPr lang="en-US" sz="2400" b="1" dirty="0"/>
          </a:p>
        </p:txBody>
      </p:sp>
      <p:pic>
        <p:nvPicPr>
          <p:cNvPr id="89097" name="Picture 13"/>
          <p:cNvPicPr>
            <a:picLocks noChangeAspect="1" noChangeArrowheads="1"/>
          </p:cNvPicPr>
          <p:nvPr/>
        </p:nvPicPr>
        <p:blipFill>
          <a:blip r:embed="rId3" cstate="print"/>
          <a:srcRect t="54236"/>
          <a:stretch>
            <a:fillRect/>
          </a:stretch>
        </p:blipFill>
        <p:spPr bwMode="auto">
          <a:xfrm>
            <a:off x="76200" y="2647950"/>
            <a:ext cx="7086600" cy="2211123"/>
          </a:xfrm>
          <a:prstGeom prst="rect">
            <a:avLst/>
          </a:prstGeom>
          <a:noFill/>
          <a:ln w="9525">
            <a:solidFill>
              <a:schemeClr val="tx2"/>
            </a:solidFill>
            <a:miter lim="800000"/>
            <a:headEnd/>
            <a:tailEnd/>
          </a:ln>
        </p:spPr>
      </p:pic>
      <p:pic>
        <p:nvPicPr>
          <p:cNvPr id="3" name="Picture 2"/>
          <p:cNvPicPr>
            <a:picLocks noChangeAspect="1"/>
          </p:cNvPicPr>
          <p:nvPr/>
        </p:nvPicPr>
        <p:blipFill>
          <a:blip r:embed="rId4"/>
          <a:stretch>
            <a:fillRect/>
          </a:stretch>
        </p:blipFill>
        <p:spPr>
          <a:xfrm>
            <a:off x="2819400" y="895350"/>
            <a:ext cx="5954929" cy="2597867"/>
          </a:xfrm>
          <a:prstGeom prst="rect">
            <a:avLst/>
          </a:prstGeom>
          <a:ln>
            <a:solidFill>
              <a:schemeClr val="accent1"/>
            </a:solidFill>
          </a:ln>
        </p:spPr>
      </p:pic>
    </p:spTree>
    <p:extLst>
      <p:ext uri="{BB962C8B-B14F-4D97-AF65-F5344CB8AC3E}">
        <p14:creationId xmlns:p14="http://schemas.microsoft.com/office/powerpoint/2010/main" val="59030718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title"/>
          </p:nvPr>
        </p:nvSpPr>
        <p:spPr>
          <a:xfrm>
            <a:off x="263506" y="119435"/>
            <a:ext cx="6468575" cy="594022"/>
          </a:xfrm>
        </p:spPr>
        <p:txBody>
          <a:bodyPr vert="horz" lIns="91440" tIns="45720" rIns="91440" bIns="45720" rtlCol="0" anchor="ctr" anchorCtr="0">
            <a:normAutofit fontScale="90000"/>
          </a:bodyPr>
          <a:lstStyle/>
          <a:p>
            <a:r>
              <a:rPr lang="de-AT" sz="2400" dirty="0"/>
              <a:t>Silk Performer </a:t>
            </a:r>
            <a:r>
              <a:rPr lang="en-US" sz="2400" dirty="0"/>
              <a:t>Agent-less Server Resource Monitoring</a:t>
            </a:r>
          </a:p>
        </p:txBody>
      </p:sp>
      <p:grpSp>
        <p:nvGrpSpPr>
          <p:cNvPr id="2" name="Group 15"/>
          <p:cNvGrpSpPr>
            <a:grpSpLocks/>
          </p:cNvGrpSpPr>
          <p:nvPr/>
        </p:nvGrpSpPr>
        <p:grpSpPr bwMode="auto">
          <a:xfrm>
            <a:off x="305122" y="874929"/>
            <a:ext cx="8533757" cy="3785006"/>
            <a:chOff x="304800" y="1163415"/>
            <a:chExt cx="8534400" cy="5047628"/>
          </a:xfrm>
        </p:grpSpPr>
        <p:sp>
          <p:nvSpPr>
            <p:cNvPr id="14340" name="Rectangle 4"/>
            <p:cNvSpPr>
              <a:spLocks noChangeArrowheads="1"/>
            </p:cNvSpPr>
            <p:nvPr/>
          </p:nvSpPr>
          <p:spPr bwMode="auto">
            <a:xfrm>
              <a:off x="304800" y="1337950"/>
              <a:ext cx="2590800" cy="990713"/>
            </a:xfrm>
            <a:prstGeom prst="rect">
              <a:avLst/>
            </a:prstGeom>
            <a:solidFill>
              <a:schemeClr val="bg2">
                <a:lumMod val="25000"/>
              </a:schemeClr>
            </a:solidFill>
            <a:ln w="9525">
              <a:noFill/>
              <a:miter lim="800000"/>
              <a:headEnd/>
              <a:tailEnd/>
            </a:ln>
          </p:spPr>
          <p:txBody>
            <a:bodyPr wrap="none" anchor="ctr"/>
            <a:lstStyle/>
            <a:p>
              <a:pPr defTabSz="357165" eaLnBrk="0" hangingPunct="0">
                <a:spcBef>
                  <a:spcPct val="25000"/>
                </a:spcBef>
              </a:pPr>
              <a:r>
                <a:rPr lang="en-US" sz="1050" u="sng" dirty="0">
                  <a:solidFill>
                    <a:prstClr val="white"/>
                  </a:solidFill>
                  <a:latin typeface="Verdana" pitchFamily="34" charset="0"/>
                </a:rPr>
                <a:t>Server OS Monitors</a:t>
              </a:r>
            </a:p>
            <a:p>
              <a:pPr defTabSz="357165" eaLnBrk="0" hangingPunct="0">
                <a:spcBef>
                  <a:spcPct val="25000"/>
                </a:spcBef>
              </a:pPr>
              <a:r>
                <a:rPr lang="en-US" sz="1050" dirty="0">
                  <a:solidFill>
                    <a:prstClr val="white"/>
                  </a:solidFill>
                  <a:latin typeface="Verdana" pitchFamily="34" charset="0"/>
                </a:rPr>
                <a:t>Windows </a:t>
              </a:r>
              <a:r>
                <a:rPr lang="en-US" sz="1050" dirty="0" err="1">
                  <a:solidFill>
                    <a:prstClr val="white"/>
                  </a:solidFill>
                  <a:latin typeface="Verdana" pitchFamily="34" charset="0"/>
                </a:rPr>
                <a:t>PerfMon</a:t>
              </a:r>
              <a:endParaRPr lang="en-US" sz="1050" dirty="0">
                <a:solidFill>
                  <a:prstClr val="white"/>
                </a:solidFill>
                <a:latin typeface="Verdana" pitchFamily="34" charset="0"/>
              </a:endParaRPr>
            </a:p>
            <a:p>
              <a:pPr defTabSz="357165" eaLnBrk="0" hangingPunct="0">
                <a:spcBef>
                  <a:spcPct val="25000"/>
                </a:spcBef>
              </a:pPr>
              <a:r>
                <a:rPr lang="de-AT" sz="1050" dirty="0">
                  <a:solidFill>
                    <a:prstClr val="white"/>
                  </a:solidFill>
                  <a:latin typeface="Verdana" pitchFamily="34" charset="0"/>
                </a:rPr>
                <a:t>Linux</a:t>
              </a:r>
            </a:p>
            <a:p>
              <a:pPr defTabSz="357165" eaLnBrk="0" hangingPunct="0">
                <a:spcBef>
                  <a:spcPct val="25000"/>
                </a:spcBef>
              </a:pPr>
              <a:r>
                <a:rPr lang="de-AT" sz="1050" dirty="0">
                  <a:solidFill>
                    <a:prstClr val="white"/>
                  </a:solidFill>
                  <a:latin typeface="Verdana" pitchFamily="34" charset="0"/>
                </a:rPr>
                <a:t>Unix/Solaris/HP-UX/AIX</a:t>
              </a:r>
              <a:endParaRPr lang="en-US" sz="1050" dirty="0">
                <a:solidFill>
                  <a:prstClr val="white"/>
                </a:solidFill>
                <a:latin typeface="Verdana" pitchFamily="34" charset="0"/>
              </a:endParaRPr>
            </a:p>
          </p:txBody>
        </p:sp>
        <p:sp>
          <p:nvSpPr>
            <p:cNvPr id="205829" name="Rectangle 5"/>
            <p:cNvSpPr>
              <a:spLocks noChangeArrowheads="1"/>
            </p:cNvSpPr>
            <p:nvPr/>
          </p:nvSpPr>
          <p:spPr bwMode="auto">
            <a:xfrm>
              <a:off x="304800" y="2422335"/>
              <a:ext cx="2590800" cy="1446377"/>
            </a:xfrm>
            <a:prstGeom prst="rect">
              <a:avLst/>
            </a:prstGeom>
            <a:solidFill>
              <a:schemeClr val="bg2">
                <a:lumMod val="25000"/>
              </a:schemeClr>
            </a:solidFill>
            <a:ln w="9525">
              <a:noFill/>
              <a:miter lim="800000"/>
              <a:headEnd/>
              <a:tailEnd/>
            </a:ln>
          </p:spPr>
          <p:txBody>
            <a:bodyPr wrap="none" anchor="ctr"/>
            <a:lstStyle/>
            <a:p>
              <a:pPr defTabSz="357165" eaLnBrk="0" hangingPunct="0">
                <a:spcBef>
                  <a:spcPct val="25000"/>
                </a:spcBef>
                <a:defRPr/>
              </a:pPr>
              <a:r>
                <a:rPr lang="en-US" sz="1050" u="sng" dirty="0">
                  <a:solidFill>
                    <a:prstClr val="white"/>
                  </a:solidFill>
                  <a:latin typeface="Verdana" pitchFamily="34" charset="0"/>
                  <a:ea typeface="ヒラギノ角ゴ Pro W3" pitchFamily="1" charset="-128"/>
                </a:rPr>
                <a:t>Web Server </a:t>
              </a:r>
            </a:p>
            <a:p>
              <a:pPr defTabSz="357165" eaLnBrk="0" hangingPunct="0">
                <a:spcBef>
                  <a:spcPct val="25000"/>
                </a:spcBef>
                <a:defRPr/>
              </a:pPr>
              <a:r>
                <a:rPr lang="en-US" sz="1050" dirty="0">
                  <a:solidFill>
                    <a:prstClr val="white"/>
                  </a:solidFill>
                  <a:latin typeface="Verdana" pitchFamily="34" charset="0"/>
                  <a:ea typeface="ヒラギノ角ゴ Pro W3" pitchFamily="1" charset="-128"/>
                </a:rPr>
                <a:t>Apache</a:t>
              </a:r>
            </a:p>
            <a:p>
              <a:pPr defTabSz="357165" eaLnBrk="0" hangingPunct="0">
                <a:spcBef>
                  <a:spcPct val="25000"/>
                </a:spcBef>
                <a:defRPr/>
              </a:pPr>
              <a:r>
                <a:rPr lang="de-AT" sz="1050" dirty="0">
                  <a:solidFill>
                    <a:prstClr val="white"/>
                  </a:solidFill>
                  <a:latin typeface="Verdana" pitchFamily="34" charset="0"/>
                  <a:ea typeface="ヒラギノ角ゴ Pro W3" pitchFamily="1" charset="-128"/>
                </a:rPr>
                <a:t>Microsoft IIS</a:t>
              </a:r>
            </a:p>
            <a:p>
              <a:pPr defTabSz="357165" eaLnBrk="0" hangingPunct="0">
                <a:spcBef>
                  <a:spcPct val="25000"/>
                </a:spcBef>
                <a:defRPr/>
              </a:pPr>
              <a:r>
                <a:rPr lang="de-AT" sz="1050" dirty="0">
                  <a:solidFill>
                    <a:prstClr val="white"/>
                  </a:solidFill>
                  <a:latin typeface="Verdana" pitchFamily="34" charset="0"/>
                  <a:ea typeface="ヒラギノ角ゴ Pro W3" pitchFamily="1" charset="-128"/>
                </a:rPr>
                <a:t>iPlanet</a:t>
              </a:r>
            </a:p>
            <a:p>
              <a:pPr defTabSz="357165" eaLnBrk="0" hangingPunct="0">
                <a:spcBef>
                  <a:spcPct val="25000"/>
                </a:spcBef>
                <a:defRPr/>
              </a:pPr>
              <a:r>
                <a:rPr lang="de-AT" sz="1050" dirty="0">
                  <a:solidFill>
                    <a:prstClr val="white"/>
                  </a:solidFill>
                  <a:latin typeface="Verdana" pitchFamily="34" charset="0"/>
                  <a:ea typeface="ヒラギノ角ゴ Pro W3" pitchFamily="1" charset="-128"/>
                </a:rPr>
                <a:t>Netscape</a:t>
              </a:r>
            </a:p>
            <a:p>
              <a:pPr defTabSz="357165" eaLnBrk="0" hangingPunct="0">
                <a:spcBef>
                  <a:spcPct val="25000"/>
                </a:spcBef>
                <a:defRPr/>
              </a:pPr>
              <a:r>
                <a:rPr lang="de-AT" sz="1050" dirty="0">
                  <a:solidFill>
                    <a:prstClr val="white"/>
                  </a:solidFill>
                  <a:latin typeface="Verdana" pitchFamily="34" charset="0"/>
                  <a:ea typeface="ヒラギノ角ゴ Pro W3" pitchFamily="1" charset="-128"/>
                </a:rPr>
                <a:t>Strong Hold</a:t>
              </a:r>
              <a:endParaRPr lang="en-US" sz="1050" dirty="0">
                <a:solidFill>
                  <a:prstClr val="white"/>
                </a:solidFill>
                <a:latin typeface="Verdana" pitchFamily="34" charset="0"/>
                <a:ea typeface="ヒラギノ角ゴ Pro W3" pitchFamily="1" charset="-128"/>
              </a:endParaRPr>
            </a:p>
          </p:txBody>
        </p:sp>
        <p:sp>
          <p:nvSpPr>
            <p:cNvPr id="205830" name="Rectangle 6"/>
            <p:cNvSpPr>
              <a:spLocks noChangeArrowheads="1"/>
            </p:cNvSpPr>
            <p:nvPr/>
          </p:nvSpPr>
          <p:spPr bwMode="auto">
            <a:xfrm>
              <a:off x="3200400" y="1217920"/>
              <a:ext cx="2819400" cy="3597182"/>
            </a:xfrm>
            <a:prstGeom prst="rect">
              <a:avLst/>
            </a:prstGeom>
            <a:solidFill>
              <a:schemeClr val="bg2">
                <a:lumMod val="50000"/>
              </a:schemeClr>
            </a:solidFill>
            <a:ln w="9525">
              <a:noFill/>
              <a:miter lim="800000"/>
              <a:headEnd/>
              <a:tailEnd/>
            </a:ln>
          </p:spPr>
          <p:txBody>
            <a:bodyPr wrap="none"/>
            <a:lstStyle/>
            <a:p>
              <a:pPr marL="88887" indent="-88887" defTabSz="357165" eaLnBrk="0" hangingPunct="0">
                <a:spcBef>
                  <a:spcPct val="25000"/>
                </a:spcBef>
                <a:defRPr/>
              </a:pPr>
              <a:r>
                <a:rPr lang="en-US" sz="1050" u="sng" dirty="0">
                  <a:solidFill>
                    <a:prstClr val="white"/>
                  </a:solidFill>
                  <a:latin typeface="Verdana" pitchFamily="34" charset="0"/>
                  <a:ea typeface="ヒラギノ角ゴ Pro W3" pitchFamily="1" charset="-128"/>
                </a:rPr>
                <a:t>Application Server</a:t>
              </a: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ATG Dynamo </a:t>
              </a: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BEA </a:t>
              </a:r>
              <a:r>
                <a:rPr lang="en-US" sz="1050" dirty="0" err="1">
                  <a:solidFill>
                    <a:prstClr val="white"/>
                  </a:solidFill>
                  <a:latin typeface="Verdana" pitchFamily="34" charset="0"/>
                  <a:ea typeface="ヒラギノ角ゴ Pro W3" pitchFamily="1" charset="-128"/>
                </a:rPr>
                <a:t>WebLogic</a:t>
              </a:r>
              <a:endParaRPr lang="en-US" sz="1050" dirty="0">
                <a:solidFill>
                  <a:prstClr val="white"/>
                </a:solidFill>
                <a:latin typeface="Verdana" pitchFamily="34" charset="0"/>
                <a:ea typeface="ヒラギノ角ゴ Pro W3" pitchFamily="1" charset="-128"/>
              </a:endParaRPr>
            </a:p>
            <a:p>
              <a:pPr marL="88887" indent="-88887" defTabSz="357165" eaLnBrk="0" hangingPunct="0">
                <a:spcBef>
                  <a:spcPct val="25000"/>
                </a:spcBef>
                <a:defRPr/>
              </a:pPr>
              <a:r>
                <a:rPr lang="de-AT" sz="1050" dirty="0">
                  <a:solidFill>
                    <a:prstClr val="white"/>
                  </a:solidFill>
                  <a:latin typeface="Verdana" pitchFamily="34" charset="0"/>
                  <a:ea typeface="ヒラギノ角ゴ Pro W3" pitchFamily="1" charset="-128"/>
                </a:rPr>
                <a:t>BEA Tuxedo</a:t>
              </a:r>
              <a:endParaRPr lang="en-US" sz="1050" dirty="0">
                <a:solidFill>
                  <a:prstClr val="white"/>
                </a:solidFill>
                <a:latin typeface="Verdana" pitchFamily="34" charset="0"/>
                <a:ea typeface="ヒラギノ角ゴ Pro W3" pitchFamily="1" charset="-128"/>
              </a:endParaRP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IBM </a:t>
              </a:r>
              <a:r>
                <a:rPr lang="en-US" sz="1050" dirty="0" err="1">
                  <a:solidFill>
                    <a:prstClr val="white"/>
                  </a:solidFill>
                  <a:latin typeface="Verdana" pitchFamily="34" charset="0"/>
                  <a:ea typeface="ヒラギノ角ゴ Pro W3" pitchFamily="1" charset="-128"/>
                </a:rPr>
                <a:t>WebSphere</a:t>
              </a:r>
              <a:r>
                <a:rPr lang="en-US" sz="1050" dirty="0">
                  <a:solidFill>
                    <a:prstClr val="white"/>
                  </a:solidFill>
                  <a:latin typeface="Verdana" pitchFamily="34" charset="0"/>
                  <a:ea typeface="ヒラギノ角ゴ Pro W3" pitchFamily="1" charset="-128"/>
                </a:rPr>
                <a:t> </a:t>
              </a:r>
            </a:p>
            <a:p>
              <a:pPr marL="88887" indent="-88887" defTabSz="357165" eaLnBrk="0" hangingPunct="0">
                <a:spcBef>
                  <a:spcPct val="25000"/>
                </a:spcBef>
                <a:defRPr/>
              </a:pPr>
              <a:r>
                <a:rPr lang="en-US" sz="1050" dirty="0" err="1">
                  <a:solidFill>
                    <a:prstClr val="white"/>
                  </a:solidFill>
                  <a:latin typeface="Verdana" pitchFamily="34" charset="0"/>
                  <a:ea typeface="ヒラギノ角ゴ Pro W3" pitchFamily="1" charset="-128"/>
                </a:rPr>
                <a:t>iPlanet</a:t>
              </a:r>
              <a:r>
                <a:rPr lang="en-US" sz="1050" dirty="0">
                  <a:solidFill>
                    <a:prstClr val="white"/>
                  </a:solidFill>
                  <a:latin typeface="Verdana" pitchFamily="34" charset="0"/>
                  <a:ea typeface="ヒラギノ角ゴ Pro W3" pitchFamily="1" charset="-128"/>
                </a:rPr>
                <a:t> Application Server </a:t>
              </a: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Macromedia ColdFusion</a:t>
              </a: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Macromedia Flex</a:t>
              </a: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MS COM+, ASP</a:t>
              </a:r>
            </a:p>
            <a:p>
              <a:pPr marL="88887" indent="-88887" defTabSz="357165" eaLnBrk="0" hangingPunct="0">
                <a:spcBef>
                  <a:spcPct val="25000"/>
                </a:spcBef>
                <a:defRPr/>
              </a:pPr>
              <a:r>
                <a:rPr lang="de-AT" sz="1050" dirty="0">
                  <a:solidFill>
                    <a:prstClr val="white"/>
                  </a:solidFill>
                  <a:latin typeface="Verdana" pitchFamily="34" charset="0"/>
                  <a:ea typeface="ヒラギノ角ゴ Pro W3" pitchFamily="1" charset="-128"/>
                </a:rPr>
                <a:t>MS .NET CLR, ASP.NET</a:t>
              </a:r>
              <a:endParaRPr lang="en-US" sz="1050" dirty="0">
                <a:solidFill>
                  <a:prstClr val="white"/>
                </a:solidFill>
                <a:latin typeface="Verdana" pitchFamily="34" charset="0"/>
                <a:ea typeface="ヒラギノ角ゴ Pro W3" pitchFamily="1" charset="-128"/>
              </a:endParaRPr>
            </a:p>
            <a:p>
              <a:pPr marL="88887" indent="-88887" defTabSz="357165" eaLnBrk="0" hangingPunct="0">
                <a:spcBef>
                  <a:spcPct val="25000"/>
                </a:spcBef>
                <a:defRPr/>
              </a:pPr>
              <a:r>
                <a:rPr lang="en-US" sz="1050" dirty="0" err="1">
                  <a:solidFill>
                    <a:prstClr val="white"/>
                  </a:solidFill>
                  <a:latin typeface="Verdana" pitchFamily="34" charset="0"/>
                  <a:ea typeface="ヒラギノ角ゴ Pro W3" pitchFamily="1" charset="-128"/>
                </a:rPr>
                <a:t>NetDynamics</a:t>
              </a:r>
              <a:endParaRPr lang="en-US" sz="1050" dirty="0">
                <a:solidFill>
                  <a:prstClr val="white"/>
                </a:solidFill>
                <a:latin typeface="Verdana" pitchFamily="34" charset="0"/>
                <a:ea typeface="ヒラギノ角ゴ Pro W3" pitchFamily="1" charset="-128"/>
              </a:endParaRP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Oracle 9iAS HTTP Server</a:t>
              </a:r>
            </a:p>
            <a:p>
              <a:pPr marL="88887" indent="-88887" defTabSz="357165" eaLnBrk="0" hangingPunct="0">
                <a:spcBef>
                  <a:spcPct val="25000"/>
                </a:spcBef>
                <a:defRPr/>
              </a:pPr>
              <a:r>
                <a:rPr lang="en-US" sz="1050" dirty="0" err="1">
                  <a:solidFill>
                    <a:prstClr val="white"/>
                  </a:solidFill>
                  <a:latin typeface="Verdana" pitchFamily="34" charset="0"/>
                  <a:ea typeface="ヒラギノ角ゴ Pro W3" pitchFamily="1" charset="-128"/>
                </a:rPr>
                <a:t>SilverStream</a:t>
              </a:r>
              <a:r>
                <a:rPr lang="en-US" sz="1050" dirty="0">
                  <a:solidFill>
                    <a:prstClr val="white"/>
                  </a:solidFill>
                  <a:latin typeface="Verdana" pitchFamily="34" charset="0"/>
                  <a:ea typeface="ヒラギノ角ゴ Pro W3" pitchFamily="1" charset="-128"/>
                </a:rPr>
                <a:t> </a:t>
              </a:r>
            </a:p>
          </p:txBody>
        </p:sp>
        <p:sp>
          <p:nvSpPr>
            <p:cNvPr id="205831" name="Rectangle 7"/>
            <p:cNvSpPr>
              <a:spLocks noChangeArrowheads="1"/>
            </p:cNvSpPr>
            <p:nvPr/>
          </p:nvSpPr>
          <p:spPr bwMode="auto">
            <a:xfrm>
              <a:off x="6248400" y="2370179"/>
              <a:ext cx="2590800" cy="874813"/>
            </a:xfrm>
            <a:prstGeom prst="rect">
              <a:avLst/>
            </a:prstGeom>
            <a:solidFill>
              <a:schemeClr val="bg2">
                <a:lumMod val="25000"/>
              </a:schemeClr>
            </a:solidFill>
            <a:ln w="9525">
              <a:noFill/>
              <a:miter lim="800000"/>
              <a:headEnd/>
              <a:tailEnd/>
            </a:ln>
          </p:spPr>
          <p:txBody>
            <a:bodyPr wrap="none"/>
            <a:lstStyle/>
            <a:p>
              <a:pPr marL="88887" indent="-88887" defTabSz="357165" eaLnBrk="0" hangingPunct="0">
                <a:spcBef>
                  <a:spcPct val="25000"/>
                </a:spcBef>
                <a:defRPr/>
              </a:pPr>
              <a:r>
                <a:rPr lang="en-US" sz="1050" u="sng" dirty="0">
                  <a:solidFill>
                    <a:prstClr val="white"/>
                  </a:solidFill>
                  <a:latin typeface="Verdana" pitchFamily="34" charset="0"/>
                  <a:ea typeface="ヒラギノ角ゴ Pro W3" pitchFamily="1" charset="-128"/>
                </a:rPr>
                <a:t>Application Deployment</a:t>
              </a: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Citrix </a:t>
              </a:r>
              <a:r>
                <a:rPr lang="en-US" sz="1050" dirty="0" err="1">
                  <a:solidFill>
                    <a:prstClr val="white"/>
                  </a:solidFill>
                  <a:latin typeface="Verdana" pitchFamily="34" charset="0"/>
                  <a:ea typeface="ヒラギノ角ゴ Pro W3" pitchFamily="1" charset="-128"/>
                </a:rPr>
                <a:t>MetaFrame</a:t>
              </a:r>
              <a:endParaRPr lang="en-US" sz="1050" dirty="0">
                <a:solidFill>
                  <a:prstClr val="white"/>
                </a:solidFill>
                <a:latin typeface="Verdana" pitchFamily="34" charset="0"/>
                <a:ea typeface="ヒラギノ角ゴ Pro W3" pitchFamily="1" charset="-128"/>
              </a:endParaRPr>
            </a:p>
            <a:p>
              <a:pPr marL="88887" indent="-88887" defTabSz="357165" eaLnBrk="0" hangingPunct="0">
                <a:spcBef>
                  <a:spcPct val="25000"/>
                </a:spcBef>
                <a:defRPr/>
              </a:pPr>
              <a:r>
                <a:rPr lang="en-US" sz="1050" dirty="0" err="1">
                  <a:solidFill>
                    <a:prstClr val="white"/>
                  </a:solidFill>
                  <a:latin typeface="Verdana" pitchFamily="34" charset="0"/>
                  <a:ea typeface="ヒラギノ角ゴ Pro W3" pitchFamily="1" charset="-128"/>
                </a:rPr>
                <a:t>VMWare</a:t>
              </a:r>
              <a:r>
                <a:rPr lang="en-US" sz="1050" dirty="0">
                  <a:solidFill>
                    <a:prstClr val="white"/>
                  </a:solidFill>
                  <a:latin typeface="Verdana" pitchFamily="34" charset="0"/>
                  <a:ea typeface="ヒラギノ角ゴ Pro W3" pitchFamily="1" charset="-128"/>
                </a:rPr>
                <a:t> ESX</a:t>
              </a:r>
            </a:p>
          </p:txBody>
        </p:sp>
        <p:sp>
          <p:nvSpPr>
            <p:cNvPr id="205832" name="Rectangle 8"/>
            <p:cNvSpPr>
              <a:spLocks noChangeArrowheads="1"/>
            </p:cNvSpPr>
            <p:nvPr/>
          </p:nvSpPr>
          <p:spPr bwMode="auto">
            <a:xfrm>
              <a:off x="304800" y="3962385"/>
              <a:ext cx="2590800" cy="990713"/>
            </a:xfrm>
            <a:prstGeom prst="rect">
              <a:avLst/>
            </a:prstGeom>
            <a:solidFill>
              <a:schemeClr val="bg2">
                <a:lumMod val="25000"/>
              </a:schemeClr>
            </a:solidFill>
            <a:ln w="9525">
              <a:noFill/>
              <a:miter lim="800000"/>
              <a:headEnd/>
              <a:tailEnd/>
            </a:ln>
          </p:spPr>
          <p:txBody>
            <a:bodyPr tIns="0" bIns="0" anchor="ctr"/>
            <a:lstStyle/>
            <a:p>
              <a:pPr marL="88887" indent="-88887" defTabSz="357165" eaLnBrk="0" hangingPunct="0">
                <a:spcBef>
                  <a:spcPct val="25000"/>
                </a:spcBef>
                <a:defRPr/>
              </a:pPr>
              <a:r>
                <a:rPr lang="en-US" sz="1050" u="sng" dirty="0">
                  <a:solidFill>
                    <a:prstClr val="white"/>
                  </a:solidFill>
                  <a:latin typeface="Verdana" pitchFamily="34" charset="0"/>
                  <a:ea typeface="ヒラギノ角ゴ Pro W3" pitchFamily="1" charset="-128"/>
                </a:rPr>
                <a:t>ERP/CRM</a:t>
              </a: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SAPGUI status transactions</a:t>
              </a: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PeopleSoft Application Server and Process Scheduler</a:t>
              </a:r>
            </a:p>
          </p:txBody>
        </p:sp>
        <p:sp>
          <p:nvSpPr>
            <p:cNvPr id="205833" name="Rectangle 9"/>
            <p:cNvSpPr>
              <a:spLocks noChangeArrowheads="1"/>
            </p:cNvSpPr>
            <p:nvPr/>
          </p:nvSpPr>
          <p:spPr bwMode="auto">
            <a:xfrm>
              <a:off x="6248400" y="1163415"/>
              <a:ext cx="2590800" cy="1110743"/>
            </a:xfrm>
            <a:prstGeom prst="rect">
              <a:avLst/>
            </a:prstGeom>
            <a:solidFill>
              <a:schemeClr val="bg2">
                <a:lumMod val="25000"/>
              </a:schemeClr>
            </a:solidFill>
            <a:ln w="9525">
              <a:noFill/>
              <a:miter lim="800000"/>
              <a:headEnd/>
              <a:tailEnd/>
            </a:ln>
          </p:spPr>
          <p:txBody>
            <a:bodyPr wrap="none"/>
            <a:lstStyle/>
            <a:p>
              <a:pPr marL="88887" indent="-88887" defTabSz="357165" eaLnBrk="0" hangingPunct="0">
                <a:spcBef>
                  <a:spcPct val="25000"/>
                </a:spcBef>
                <a:defRPr/>
              </a:pPr>
              <a:r>
                <a:rPr lang="en-US" sz="1050" u="sng" dirty="0">
                  <a:solidFill>
                    <a:prstClr val="white"/>
                  </a:solidFill>
                  <a:latin typeface="Verdana" pitchFamily="34" charset="0"/>
                  <a:ea typeface="ヒラギノ角ゴ Pro W3" pitchFamily="1" charset="-128"/>
                </a:rPr>
                <a:t>Database Server</a:t>
              </a:r>
            </a:p>
            <a:p>
              <a:pPr marL="88887" indent="-88887" defTabSz="357165" eaLnBrk="0" hangingPunct="0">
                <a:spcBef>
                  <a:spcPct val="25000"/>
                </a:spcBef>
                <a:defRPr/>
              </a:pPr>
              <a:r>
                <a:rPr lang="de-AT" sz="1050" dirty="0">
                  <a:solidFill>
                    <a:prstClr val="white"/>
                  </a:solidFill>
                  <a:latin typeface="Verdana" pitchFamily="34" charset="0"/>
                  <a:ea typeface="ヒラギノ角ゴ Pro W3" pitchFamily="1" charset="-128"/>
                </a:rPr>
                <a:t>MS SQL Server</a:t>
              </a:r>
              <a:endParaRPr lang="en-US" sz="1050" dirty="0">
                <a:solidFill>
                  <a:prstClr val="white"/>
                </a:solidFill>
                <a:latin typeface="Verdana" pitchFamily="34" charset="0"/>
                <a:ea typeface="ヒラギノ角ゴ Pro W3" pitchFamily="1" charset="-128"/>
              </a:endParaRP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Oracle</a:t>
              </a: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IBM DB2</a:t>
              </a:r>
            </a:p>
          </p:txBody>
        </p:sp>
        <p:sp>
          <p:nvSpPr>
            <p:cNvPr id="205835" name="Rectangle 11"/>
            <p:cNvSpPr>
              <a:spLocks noChangeArrowheads="1"/>
            </p:cNvSpPr>
            <p:nvPr/>
          </p:nvSpPr>
          <p:spPr bwMode="auto">
            <a:xfrm>
              <a:off x="6259513" y="4405283"/>
              <a:ext cx="2579687" cy="1805760"/>
            </a:xfrm>
            <a:prstGeom prst="rect">
              <a:avLst/>
            </a:prstGeom>
            <a:solidFill>
              <a:schemeClr val="bg2">
                <a:lumMod val="25000"/>
              </a:schemeClr>
            </a:solidFill>
            <a:ln w="9525">
              <a:noFill/>
              <a:miter lim="800000"/>
              <a:headEnd/>
              <a:tailEnd/>
            </a:ln>
          </p:spPr>
          <p:txBody>
            <a:bodyPr wrap="none"/>
            <a:lstStyle/>
            <a:p>
              <a:pPr marL="88887" indent="-88887" defTabSz="357165" eaLnBrk="0" hangingPunct="0">
                <a:spcBef>
                  <a:spcPct val="25000"/>
                </a:spcBef>
                <a:defRPr/>
              </a:pPr>
              <a:r>
                <a:rPr lang="en-US" sz="1050" u="sng" dirty="0">
                  <a:solidFill>
                    <a:prstClr val="white"/>
                  </a:solidFill>
                  <a:latin typeface="Verdana" pitchFamily="34" charset="0"/>
                  <a:ea typeface="ヒラギノ角ゴ Pro W3" pitchFamily="1" charset="-128"/>
                </a:rPr>
                <a:t>Open interfaces</a:t>
              </a:r>
            </a:p>
            <a:p>
              <a:pPr marL="88887" indent="-88887" defTabSz="357165" eaLnBrk="0" hangingPunct="0">
                <a:spcBef>
                  <a:spcPct val="25000"/>
                </a:spcBef>
                <a:defRPr/>
              </a:pPr>
              <a:r>
                <a:rPr lang="de-AT" sz="1050" dirty="0">
                  <a:solidFill>
                    <a:prstClr val="white"/>
                  </a:solidFill>
                  <a:latin typeface="Verdana" pitchFamily="34" charset="0"/>
                  <a:ea typeface="ヒラギノ角ゴ Pro W3" pitchFamily="1" charset="-128"/>
                </a:rPr>
                <a:t>Windows PerfMon</a:t>
              </a:r>
              <a:endParaRPr lang="en-US" sz="1050" dirty="0">
                <a:solidFill>
                  <a:prstClr val="white"/>
                </a:solidFill>
                <a:latin typeface="Verdana" pitchFamily="34" charset="0"/>
                <a:ea typeface="ヒラギノ角ゴ Pro W3" pitchFamily="1" charset="-128"/>
              </a:endParaRP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SNMP</a:t>
              </a:r>
            </a:p>
            <a:p>
              <a:pPr marL="88887" indent="-88887" defTabSz="357165" eaLnBrk="0" hangingPunct="0">
                <a:spcBef>
                  <a:spcPct val="25000"/>
                </a:spcBef>
                <a:defRPr/>
              </a:pPr>
              <a:r>
                <a:rPr lang="en-US" sz="1050" dirty="0">
                  <a:solidFill>
                    <a:prstClr val="white"/>
                  </a:solidFill>
                  <a:latin typeface="Verdana" pitchFamily="34" charset="0"/>
                  <a:ea typeface="ヒラギノ角ゴ Pro W3" pitchFamily="1" charset="-128"/>
                </a:rPr>
                <a:t>SSH</a:t>
              </a:r>
            </a:p>
            <a:p>
              <a:pPr marL="88887" indent="-88887" defTabSz="357165" eaLnBrk="0" hangingPunct="0">
                <a:spcBef>
                  <a:spcPct val="25000"/>
                </a:spcBef>
                <a:defRPr/>
              </a:pPr>
              <a:r>
                <a:rPr lang="de-AT" sz="1050" dirty="0">
                  <a:solidFill>
                    <a:prstClr val="white"/>
                  </a:solidFill>
                  <a:latin typeface="Verdana" pitchFamily="34" charset="0"/>
                  <a:ea typeface="ヒラギノ角ゴ Pro W3" pitchFamily="1" charset="-128"/>
                </a:rPr>
                <a:t>Rexec</a:t>
              </a:r>
              <a:endParaRPr lang="en-US" sz="1050" dirty="0">
                <a:solidFill>
                  <a:prstClr val="white"/>
                </a:solidFill>
                <a:latin typeface="Verdana" pitchFamily="34" charset="0"/>
                <a:ea typeface="ヒラギノ角ゴ Pro W3" pitchFamily="1" charset="-128"/>
              </a:endParaRPr>
            </a:p>
            <a:p>
              <a:pPr marL="88887" indent="-88887" defTabSz="357165" eaLnBrk="0" hangingPunct="0">
                <a:spcBef>
                  <a:spcPct val="25000"/>
                </a:spcBef>
                <a:defRPr/>
              </a:pPr>
              <a:r>
                <a:rPr lang="de-AT" sz="1050" dirty="0">
                  <a:solidFill>
                    <a:prstClr val="white"/>
                  </a:solidFill>
                  <a:latin typeface="Verdana" pitchFamily="34" charset="0"/>
                  <a:ea typeface="ヒラギノ角ゴ Pro W3" pitchFamily="1" charset="-128"/>
                </a:rPr>
                <a:t>BDL scripts</a:t>
              </a:r>
            </a:p>
            <a:p>
              <a:pPr marL="88887" indent="-88887" defTabSz="357165" eaLnBrk="0" hangingPunct="0">
                <a:spcBef>
                  <a:spcPct val="25000"/>
                </a:spcBef>
                <a:defRPr/>
              </a:pPr>
              <a:endParaRPr lang="en-US" sz="1050" dirty="0">
                <a:solidFill>
                  <a:prstClr val="black"/>
                </a:solidFill>
                <a:latin typeface="Verdana" pitchFamily="34" charset="0"/>
                <a:ea typeface="ヒラギノ角ゴ Pro W3" pitchFamily="1" charset="-128"/>
              </a:endParaRPr>
            </a:p>
          </p:txBody>
        </p:sp>
        <p:sp>
          <p:nvSpPr>
            <p:cNvPr id="205837" name="Rectangle 13"/>
            <p:cNvSpPr>
              <a:spLocks noChangeArrowheads="1"/>
            </p:cNvSpPr>
            <p:nvPr/>
          </p:nvSpPr>
          <p:spPr bwMode="auto">
            <a:xfrm>
              <a:off x="6248400" y="3325725"/>
              <a:ext cx="2590800" cy="983535"/>
            </a:xfrm>
            <a:prstGeom prst="rect">
              <a:avLst/>
            </a:prstGeom>
            <a:solidFill>
              <a:schemeClr val="bg2">
                <a:lumMod val="25000"/>
              </a:schemeClr>
            </a:solidFill>
            <a:ln w="9525">
              <a:noFill/>
              <a:miter lim="800000"/>
              <a:headEnd/>
              <a:tailEnd/>
            </a:ln>
          </p:spPr>
          <p:txBody>
            <a:bodyPr wrap="none"/>
            <a:lstStyle/>
            <a:p>
              <a:pPr marL="88887" indent="-88887" defTabSz="357165" eaLnBrk="0" hangingPunct="0">
                <a:spcBef>
                  <a:spcPct val="25000"/>
                </a:spcBef>
                <a:defRPr/>
              </a:pPr>
              <a:r>
                <a:rPr lang="de-AT" sz="1050" u="sng" dirty="0">
                  <a:solidFill>
                    <a:prstClr val="white"/>
                  </a:solidFill>
                  <a:latin typeface="Verdana" pitchFamily="34" charset="0"/>
                  <a:ea typeface="ヒラギノ角ゴ Pro W3" pitchFamily="1" charset="-128"/>
                </a:rPr>
                <a:t>Streaming Media</a:t>
              </a:r>
            </a:p>
            <a:p>
              <a:pPr marL="88887" indent="-88887" defTabSz="357165" eaLnBrk="0" hangingPunct="0">
                <a:spcBef>
                  <a:spcPct val="25000"/>
                </a:spcBef>
                <a:defRPr/>
              </a:pPr>
              <a:r>
                <a:rPr lang="de-AT" sz="1050" dirty="0">
                  <a:solidFill>
                    <a:prstClr val="white"/>
                  </a:solidFill>
                  <a:latin typeface="Verdana" pitchFamily="34" charset="0"/>
                  <a:ea typeface="ヒラギノ角ゴ Pro W3" pitchFamily="1" charset="-128"/>
                </a:rPr>
                <a:t>MS Windows Media Server</a:t>
              </a:r>
            </a:p>
            <a:p>
              <a:pPr marL="88887" indent="-88887" defTabSz="357165" eaLnBrk="0" hangingPunct="0">
                <a:spcBef>
                  <a:spcPct val="25000"/>
                </a:spcBef>
                <a:defRPr/>
              </a:pPr>
              <a:r>
                <a:rPr lang="de-AT" sz="1050" dirty="0">
                  <a:solidFill>
                    <a:prstClr val="white"/>
                  </a:solidFill>
                  <a:latin typeface="Verdana" pitchFamily="34" charset="0"/>
                  <a:ea typeface="ヒラギノ角ゴ Pro W3" pitchFamily="1" charset="-128"/>
                </a:rPr>
                <a:t>Real Networks Server</a:t>
              </a:r>
              <a:endParaRPr lang="en-US" sz="1050" dirty="0">
                <a:solidFill>
                  <a:prstClr val="white"/>
                </a:solidFill>
                <a:latin typeface="Verdana" pitchFamily="34" charset="0"/>
                <a:ea typeface="ヒラギノ角ゴ Pro W3" pitchFamily="1" charset="-128"/>
              </a:endParaRPr>
            </a:p>
          </p:txBody>
        </p:sp>
        <p:sp>
          <p:nvSpPr>
            <p:cNvPr id="205838" name="Rectangle 14"/>
            <p:cNvSpPr>
              <a:spLocks noChangeArrowheads="1"/>
            </p:cNvSpPr>
            <p:nvPr/>
          </p:nvSpPr>
          <p:spPr bwMode="auto">
            <a:xfrm>
              <a:off x="3200400" y="4962762"/>
              <a:ext cx="2819400" cy="672151"/>
            </a:xfrm>
            <a:prstGeom prst="rect">
              <a:avLst/>
            </a:prstGeom>
            <a:solidFill>
              <a:schemeClr val="bg2">
                <a:lumMod val="50000"/>
              </a:schemeClr>
            </a:solidFill>
            <a:ln w="9525">
              <a:noFill/>
              <a:miter lim="800000"/>
              <a:headEnd/>
              <a:tailEnd/>
            </a:ln>
          </p:spPr>
          <p:txBody>
            <a:bodyPr wrap="none"/>
            <a:lstStyle/>
            <a:p>
              <a:pPr marL="88887" indent="-88887" defTabSz="357165" eaLnBrk="0" hangingPunct="0">
                <a:spcBef>
                  <a:spcPct val="25000"/>
                </a:spcBef>
                <a:defRPr/>
              </a:pPr>
              <a:r>
                <a:rPr lang="en-US" sz="1050" u="sng" dirty="0">
                  <a:solidFill>
                    <a:prstClr val="white"/>
                  </a:solidFill>
                  <a:latin typeface="Verdana" pitchFamily="34" charset="0"/>
                  <a:ea typeface="ヒラギノ角ゴ Pro W3" pitchFamily="1" charset="-128"/>
                </a:rPr>
                <a:t>Firewall/Load Balancer</a:t>
              </a:r>
            </a:p>
            <a:p>
              <a:pPr marL="88887" indent="-88887" defTabSz="357165" eaLnBrk="0" hangingPunct="0">
                <a:spcBef>
                  <a:spcPct val="25000"/>
                </a:spcBef>
                <a:defRPr/>
              </a:pPr>
              <a:r>
                <a:rPr lang="de-AT" sz="1050" dirty="0">
                  <a:solidFill>
                    <a:prstClr val="white"/>
                  </a:solidFill>
                  <a:latin typeface="Verdana" pitchFamily="34" charset="0"/>
                  <a:ea typeface="ヒラギノ角ゴ Pro W3" pitchFamily="1" charset="-128"/>
                </a:rPr>
                <a:t>F5 Labs 3DNS</a:t>
              </a:r>
              <a:endParaRPr lang="en-US" sz="1050" dirty="0">
                <a:solidFill>
                  <a:prstClr val="white"/>
                </a:solidFill>
                <a:latin typeface="Verdana" pitchFamily="34" charset="0"/>
                <a:ea typeface="ヒラギノ角ゴ Pro W3" pitchFamily="1" charset="-128"/>
              </a:endParaRPr>
            </a:p>
          </p:txBody>
        </p:sp>
        <p:sp>
          <p:nvSpPr>
            <p:cNvPr id="205839" name="Rectangle 15"/>
            <p:cNvSpPr>
              <a:spLocks noChangeArrowheads="1"/>
            </p:cNvSpPr>
            <p:nvPr/>
          </p:nvSpPr>
          <p:spPr bwMode="auto">
            <a:xfrm>
              <a:off x="304800" y="5034070"/>
              <a:ext cx="2590800" cy="712868"/>
            </a:xfrm>
            <a:prstGeom prst="rect">
              <a:avLst/>
            </a:prstGeom>
            <a:solidFill>
              <a:schemeClr val="bg2">
                <a:lumMod val="25000"/>
              </a:schemeClr>
            </a:solidFill>
            <a:ln w="9525">
              <a:noFill/>
              <a:miter lim="800000"/>
              <a:headEnd/>
              <a:tailEnd/>
            </a:ln>
          </p:spPr>
          <p:txBody>
            <a:bodyPr tIns="0" bIns="0" anchor="ctr"/>
            <a:lstStyle/>
            <a:p>
              <a:pPr marL="88887" indent="-88887" defTabSz="357165" eaLnBrk="0" hangingPunct="0">
                <a:spcBef>
                  <a:spcPct val="25000"/>
                </a:spcBef>
                <a:defRPr/>
              </a:pPr>
              <a:r>
                <a:rPr lang="de-AT" sz="1050" u="sng" dirty="0">
                  <a:solidFill>
                    <a:prstClr val="white"/>
                  </a:solidFill>
                  <a:latin typeface="Verdana" pitchFamily="34" charset="0"/>
                  <a:ea typeface="ヒラギノ角ゴ Pro W3" pitchFamily="1" charset="-128"/>
                </a:rPr>
                <a:t>Directory Server</a:t>
              </a:r>
            </a:p>
            <a:p>
              <a:pPr marL="88887" indent="-88887" defTabSz="357165" eaLnBrk="0" hangingPunct="0">
                <a:spcBef>
                  <a:spcPct val="25000"/>
                </a:spcBef>
                <a:defRPr/>
              </a:pPr>
              <a:r>
                <a:rPr lang="de-AT" sz="1050" dirty="0">
                  <a:solidFill>
                    <a:prstClr val="white"/>
                  </a:solidFill>
                  <a:latin typeface="Verdana" pitchFamily="34" charset="0"/>
                  <a:ea typeface="ヒラギノ角ゴ Pro W3" pitchFamily="1" charset="-128"/>
                </a:rPr>
                <a:t>Nerscape</a:t>
              </a:r>
            </a:p>
            <a:p>
              <a:pPr marL="88887" indent="-88887" defTabSz="357165" eaLnBrk="0" hangingPunct="0">
                <a:spcBef>
                  <a:spcPct val="25000"/>
                </a:spcBef>
                <a:defRPr/>
              </a:pPr>
              <a:r>
                <a:rPr lang="de-AT" sz="1050" dirty="0">
                  <a:solidFill>
                    <a:prstClr val="white"/>
                  </a:solidFill>
                  <a:latin typeface="Verdana" pitchFamily="34" charset="0"/>
                  <a:ea typeface="ヒラギノ角ゴ Pro W3" pitchFamily="1" charset="-128"/>
                </a:rPr>
                <a:t>iPlanet</a:t>
              </a:r>
              <a:endParaRPr lang="en-US" sz="1050" dirty="0">
                <a:solidFill>
                  <a:prstClr val="white"/>
                </a:solidFill>
                <a:latin typeface="Verdana" pitchFamily="34" charset="0"/>
                <a:ea typeface="ヒラギノ角ゴ Pro W3" pitchFamily="1" charset="-128"/>
              </a:endParaRPr>
            </a:p>
          </p:txBody>
        </p:sp>
      </p:grpSp>
    </p:spTree>
    <p:extLst>
      <p:ext uri="{BB962C8B-B14F-4D97-AF65-F5344CB8AC3E}">
        <p14:creationId xmlns:p14="http://schemas.microsoft.com/office/powerpoint/2010/main" val="2833073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err="1" smtClean="0"/>
              <a:t>Leveraging</a:t>
            </a:r>
            <a:r>
              <a:rPr lang="nl-BE" dirty="0" smtClean="0"/>
              <a:t> </a:t>
            </a:r>
            <a:r>
              <a:rPr lang="nl-BE" dirty="0" err="1" smtClean="0"/>
              <a:t>continuous</a:t>
            </a:r>
            <a:r>
              <a:rPr lang="nl-BE" dirty="0" smtClean="0"/>
              <a:t> </a:t>
            </a:r>
            <a:r>
              <a:rPr lang="nl-BE" dirty="0" err="1" smtClean="0"/>
              <a:t>integration</a:t>
            </a:r>
            <a:endParaRPr lang="en-US" dirty="0"/>
          </a:p>
        </p:txBody>
      </p:sp>
      <p:pic>
        <p:nvPicPr>
          <p:cNvPr id="1026" name="Picture 2" descr="C:\Users\JanD\AppData\Local\Temp\SNAGHTML7ef66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95550"/>
            <a:ext cx="8143875" cy="21812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479502" y="1383898"/>
            <a:ext cx="4953000" cy="895350"/>
          </a:xfrm>
          <a:prstGeom prst="rect">
            <a:avLst/>
          </a:prstGeom>
        </p:spPr>
      </p:pic>
    </p:spTree>
    <p:extLst>
      <p:ext uri="{BB962C8B-B14F-4D97-AF65-F5344CB8AC3E}">
        <p14:creationId xmlns:p14="http://schemas.microsoft.com/office/powerpoint/2010/main" val="40206801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143000" y="1044425"/>
            <a:ext cx="5181600" cy="4099075"/>
          </a:xfrm>
          <a:prstGeom prst="rect">
            <a:avLst/>
          </a:prstGeom>
        </p:spPr>
      </p:pic>
      <p:sp>
        <p:nvSpPr>
          <p:cNvPr id="3" name="Title 2"/>
          <p:cNvSpPr>
            <a:spLocks noGrp="1"/>
          </p:cNvSpPr>
          <p:nvPr>
            <p:ph type="title"/>
          </p:nvPr>
        </p:nvSpPr>
        <p:spPr/>
        <p:txBody>
          <a:bodyPr/>
          <a:lstStyle/>
          <a:p>
            <a:r>
              <a:rPr lang="nl-BE" dirty="0" err="1" smtClean="0"/>
              <a:t>Leveraging</a:t>
            </a:r>
            <a:r>
              <a:rPr lang="nl-BE" dirty="0" smtClean="0"/>
              <a:t> </a:t>
            </a:r>
            <a:r>
              <a:rPr lang="nl-BE" dirty="0" err="1" smtClean="0"/>
              <a:t>continuous</a:t>
            </a:r>
            <a:r>
              <a:rPr lang="nl-BE" dirty="0" smtClean="0"/>
              <a:t> </a:t>
            </a:r>
            <a:r>
              <a:rPr lang="nl-BE" dirty="0" err="1" smtClean="0"/>
              <a:t>integration</a:t>
            </a:r>
            <a:endParaRPr lang="en-US" dirty="0"/>
          </a:p>
        </p:txBody>
      </p:sp>
    </p:spTree>
    <p:extLst>
      <p:ext uri="{BB962C8B-B14F-4D97-AF65-F5344CB8AC3E}">
        <p14:creationId xmlns:p14="http://schemas.microsoft.com/office/powerpoint/2010/main" val="29756996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2" name="Title 1"/>
          <p:cNvSpPr>
            <a:spLocks noGrp="1"/>
          </p:cNvSpPr>
          <p:nvPr>
            <p:ph type="title"/>
          </p:nvPr>
        </p:nvSpPr>
        <p:spPr/>
        <p:txBody>
          <a:bodyPr/>
          <a:lstStyle/>
          <a:p>
            <a:r>
              <a:rPr lang="en-US" dirty="0" smtClean="0"/>
              <a:t>Customer stories</a:t>
            </a:r>
            <a:endParaRPr lang="en-US" dirty="0"/>
          </a:p>
        </p:txBody>
      </p:sp>
    </p:spTree>
    <p:extLst>
      <p:ext uri="{BB962C8B-B14F-4D97-AF65-F5344CB8AC3E}">
        <p14:creationId xmlns:p14="http://schemas.microsoft.com/office/powerpoint/2010/main" val="30720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nl-BE" sz="3200" dirty="0" smtClean="0"/>
              <a:t>Performance </a:t>
            </a:r>
            <a:r>
              <a:rPr lang="nl-BE" sz="3200" dirty="0" err="1" smtClean="0"/>
              <a:t>Testing</a:t>
            </a:r>
            <a:r>
              <a:rPr lang="nl-BE" sz="3200" dirty="0" smtClean="0"/>
              <a:t> Market Landscape</a:t>
            </a:r>
          </a:p>
          <a:p>
            <a:r>
              <a:rPr lang="nl-BE" sz="3200" dirty="0" smtClean="0"/>
              <a:t>Performance </a:t>
            </a:r>
            <a:r>
              <a:rPr lang="nl-BE" sz="3200" dirty="0" err="1"/>
              <a:t>T</a:t>
            </a:r>
            <a:r>
              <a:rPr lang="nl-BE" sz="3200" dirty="0" err="1" smtClean="0"/>
              <a:t>esting</a:t>
            </a:r>
            <a:r>
              <a:rPr lang="nl-BE" sz="3200" dirty="0" smtClean="0"/>
              <a:t> </a:t>
            </a:r>
            <a:r>
              <a:rPr lang="nl-BE" sz="3200" dirty="0" err="1" smtClean="0"/>
              <a:t>for</a:t>
            </a:r>
            <a:r>
              <a:rPr lang="nl-BE" sz="3200" dirty="0" smtClean="0"/>
              <a:t> </a:t>
            </a:r>
            <a:r>
              <a:rPr lang="nl-BE" sz="3200" dirty="0" err="1" smtClean="0"/>
              <a:t>DevOps</a:t>
            </a:r>
            <a:endParaRPr lang="nl-BE" sz="3200" dirty="0" smtClean="0"/>
          </a:p>
          <a:p>
            <a:r>
              <a:rPr lang="nl-BE" sz="3200" dirty="0" err="1" smtClean="0"/>
              <a:t>Implementation</a:t>
            </a:r>
            <a:r>
              <a:rPr lang="nl-BE" sz="3200" dirty="0" smtClean="0"/>
              <a:t> </a:t>
            </a:r>
            <a:r>
              <a:rPr lang="nl-BE" sz="3200" dirty="0" err="1" smtClean="0"/>
              <a:t>examples</a:t>
            </a:r>
            <a:endParaRPr lang="en-US" sz="3200" dirty="0"/>
          </a:p>
        </p:txBody>
      </p:sp>
      <p:sp>
        <p:nvSpPr>
          <p:cNvPr id="4" name="Title 3"/>
          <p:cNvSpPr>
            <a:spLocks noGrp="1"/>
          </p:cNvSpPr>
          <p:nvPr>
            <p:ph type="title"/>
          </p:nvPr>
        </p:nvSpPr>
        <p:spPr/>
        <p:txBody>
          <a:bodyPr/>
          <a:lstStyle/>
          <a:p>
            <a:r>
              <a:rPr lang="nl-BE" dirty="0" smtClean="0"/>
              <a:t>Agenda</a:t>
            </a:r>
            <a:endParaRPr lang="en-US" dirty="0"/>
          </a:p>
        </p:txBody>
      </p:sp>
    </p:spTree>
    <p:extLst>
      <p:ext uri="{BB962C8B-B14F-4D97-AF65-F5344CB8AC3E}">
        <p14:creationId xmlns:p14="http://schemas.microsoft.com/office/powerpoint/2010/main" val="5949842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Silk Performer </a:t>
            </a:r>
            <a:br>
              <a:rPr lang="en-US" dirty="0" smtClean="0"/>
            </a:br>
            <a:r>
              <a:rPr lang="en-US" sz="2000" dirty="0" smtClean="0"/>
              <a:t>Customers</a:t>
            </a:r>
            <a:endParaRPr lang="en-US" sz="20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303" y="1506696"/>
            <a:ext cx="3438794" cy="84004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6623" y="1167596"/>
            <a:ext cx="2483648" cy="1366007"/>
          </a:xfrm>
          <a:prstGeom prst="rect">
            <a:avLst/>
          </a:prstGeom>
        </p:spPr>
      </p:pic>
      <p:cxnSp>
        <p:nvCxnSpPr>
          <p:cNvPr id="9" name="Straight Connector 8"/>
          <p:cNvCxnSpPr/>
          <p:nvPr/>
        </p:nvCxnSpPr>
        <p:spPr>
          <a:xfrm>
            <a:off x="4724400" y="1352550"/>
            <a:ext cx="0" cy="312420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33400" y="3028950"/>
            <a:ext cx="4038600" cy="923330"/>
          </a:xfrm>
          <a:prstGeom prst="rect">
            <a:avLst/>
          </a:prstGeom>
        </p:spPr>
        <p:txBody>
          <a:bodyPr wrap="square">
            <a:spAutoFit/>
          </a:bodyPr>
          <a:lstStyle/>
          <a:p>
            <a:r>
              <a:rPr lang="en-US" dirty="0"/>
              <a:t>Black Friday testing – zero outages or downtime during 2015 holiday season thanks to </a:t>
            </a:r>
            <a:r>
              <a:rPr lang="en-US" dirty="0" smtClean="0"/>
              <a:t>Silk Performer</a:t>
            </a:r>
            <a:endParaRPr lang="en-US" dirty="0"/>
          </a:p>
        </p:txBody>
      </p:sp>
      <p:sp>
        <p:nvSpPr>
          <p:cNvPr id="11" name="Rectangle 10"/>
          <p:cNvSpPr/>
          <p:nvPr/>
        </p:nvSpPr>
        <p:spPr>
          <a:xfrm>
            <a:off x="4870095" y="3028950"/>
            <a:ext cx="3664305" cy="1200329"/>
          </a:xfrm>
          <a:prstGeom prst="rect">
            <a:avLst/>
          </a:prstGeom>
        </p:spPr>
        <p:txBody>
          <a:bodyPr wrap="square">
            <a:spAutoFit/>
          </a:bodyPr>
          <a:lstStyle/>
          <a:p>
            <a:r>
              <a:rPr lang="en-GB" dirty="0"/>
              <a:t>Largest Silk Performer load-test </a:t>
            </a:r>
            <a:r>
              <a:rPr lang="en-GB" dirty="0" smtClean="0"/>
              <a:t>simulating 250k concurrent HD video streams</a:t>
            </a:r>
            <a:endParaRPr lang="en-GB" dirty="0"/>
          </a:p>
          <a:p>
            <a:endParaRPr lang="en-US" dirty="0"/>
          </a:p>
        </p:txBody>
      </p:sp>
      <p:cxnSp>
        <p:nvCxnSpPr>
          <p:cNvPr id="14" name="Straight Connector 13"/>
          <p:cNvCxnSpPr/>
          <p:nvPr/>
        </p:nvCxnSpPr>
        <p:spPr>
          <a:xfrm>
            <a:off x="609600" y="2647950"/>
            <a:ext cx="3962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70095" y="2647950"/>
            <a:ext cx="3816705"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13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Why</a:t>
            </a:r>
          </a:p>
          <a:p>
            <a:pPr lvl="1"/>
            <a:r>
              <a:rPr lang="en-GB" dirty="0" smtClean="0"/>
              <a:t>Respond faster to changes</a:t>
            </a:r>
          </a:p>
          <a:p>
            <a:pPr lvl="1"/>
            <a:r>
              <a:rPr lang="en-GB" dirty="0" smtClean="0"/>
              <a:t>Reduce cost</a:t>
            </a:r>
          </a:p>
          <a:p>
            <a:pPr lvl="1"/>
            <a:r>
              <a:rPr lang="en-GB" dirty="0" smtClean="0"/>
              <a:t>Leverage capabilities in broader environment</a:t>
            </a:r>
          </a:p>
          <a:p>
            <a:r>
              <a:rPr lang="en-GB" dirty="0" smtClean="0"/>
              <a:t>How/When</a:t>
            </a:r>
          </a:p>
          <a:p>
            <a:pPr lvl="1"/>
            <a:r>
              <a:rPr lang="en-GB" dirty="0" smtClean="0"/>
              <a:t>Started in 2014 – provisioning of Test environments</a:t>
            </a:r>
          </a:p>
          <a:p>
            <a:pPr lvl="1"/>
            <a:r>
              <a:rPr lang="en-GB" dirty="0" smtClean="0"/>
              <a:t>CD – pipeline</a:t>
            </a:r>
          </a:p>
          <a:p>
            <a:pPr lvl="1"/>
            <a:r>
              <a:rPr lang="en-GB" dirty="0" smtClean="0"/>
              <a:t>2017 – 60 “</a:t>
            </a:r>
            <a:r>
              <a:rPr lang="en-GB" dirty="0" err="1" smtClean="0"/>
              <a:t>BusDevOps</a:t>
            </a:r>
            <a:r>
              <a:rPr lang="en-GB" dirty="0" smtClean="0"/>
              <a:t>” teams – 150 applications</a:t>
            </a:r>
            <a:endParaRPr lang="en-GB" dirty="0"/>
          </a:p>
        </p:txBody>
      </p:sp>
      <p:sp>
        <p:nvSpPr>
          <p:cNvPr id="2" name="Title 1"/>
          <p:cNvSpPr>
            <a:spLocks noGrp="1"/>
          </p:cNvSpPr>
          <p:nvPr>
            <p:ph type="title"/>
          </p:nvPr>
        </p:nvSpPr>
        <p:spPr/>
        <p:txBody>
          <a:bodyPr>
            <a:normAutofit fontScale="90000"/>
          </a:bodyPr>
          <a:lstStyle/>
          <a:p>
            <a:r>
              <a:rPr lang="en-GB" dirty="0" smtClean="0"/>
              <a:t>Performance Testing @DUO by</a:t>
            </a:r>
            <a:br>
              <a:rPr lang="en-GB" dirty="0" smtClean="0"/>
            </a:br>
            <a:r>
              <a:rPr lang="en-GB" dirty="0" smtClean="0"/>
              <a:t>A journey from Agile to </a:t>
            </a:r>
            <a:r>
              <a:rPr lang="en-GB" dirty="0" err="1" smtClean="0"/>
              <a:t>BusDevOps</a:t>
            </a:r>
            <a:endParaRPr lang="en-GB" dirty="0"/>
          </a:p>
        </p:txBody>
      </p:sp>
    </p:spTree>
    <p:extLst>
      <p:ext uri="{BB962C8B-B14F-4D97-AF65-F5344CB8AC3E}">
        <p14:creationId xmlns:p14="http://schemas.microsoft.com/office/powerpoint/2010/main" val="2320791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BusDevOps</a:t>
            </a:r>
            <a:r>
              <a:rPr lang="en-GB" dirty="0" smtClean="0"/>
              <a:t> DUO</a:t>
            </a:r>
            <a:endParaRPr lang="en-GB" dirty="0"/>
          </a:p>
        </p:txBody>
      </p:sp>
      <p:pic>
        <p:nvPicPr>
          <p:cNvPr id="5" name="Picture 4"/>
          <p:cNvPicPr>
            <a:picLocks noChangeAspect="1"/>
          </p:cNvPicPr>
          <p:nvPr/>
        </p:nvPicPr>
        <p:blipFill>
          <a:blip r:embed="rId2"/>
          <a:stretch>
            <a:fillRect/>
          </a:stretch>
        </p:blipFill>
        <p:spPr>
          <a:xfrm>
            <a:off x="457201" y="1047750"/>
            <a:ext cx="8133814" cy="3276600"/>
          </a:xfrm>
          <a:prstGeom prst="rect">
            <a:avLst/>
          </a:prstGeom>
        </p:spPr>
      </p:pic>
    </p:spTree>
    <p:extLst>
      <p:ext uri="{BB962C8B-B14F-4D97-AF65-F5344CB8AC3E}">
        <p14:creationId xmlns:p14="http://schemas.microsoft.com/office/powerpoint/2010/main" val="2258861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l-BE" dirty="0" smtClean="0"/>
              <a:t>Environments</a:t>
            </a:r>
          </a:p>
          <a:p>
            <a:pPr lvl="1"/>
            <a:r>
              <a:rPr lang="nl-BE" dirty="0" err="1" smtClean="0"/>
              <a:t>Representative</a:t>
            </a:r>
            <a:r>
              <a:rPr lang="nl-BE" dirty="0" smtClean="0"/>
              <a:t> / </a:t>
            </a:r>
            <a:r>
              <a:rPr lang="nl-BE" dirty="0" err="1" smtClean="0"/>
              <a:t>Available</a:t>
            </a:r>
            <a:endParaRPr lang="nl-BE" dirty="0" smtClean="0"/>
          </a:p>
          <a:p>
            <a:pPr lvl="1"/>
            <a:r>
              <a:rPr lang="nl-BE" dirty="0" smtClean="0"/>
              <a:t>Shared </a:t>
            </a:r>
            <a:r>
              <a:rPr lang="nl-BE" dirty="0" err="1" smtClean="0"/>
              <a:t>with</a:t>
            </a:r>
            <a:r>
              <a:rPr lang="nl-BE" dirty="0" smtClean="0"/>
              <a:t> 60 teams</a:t>
            </a:r>
          </a:p>
          <a:p>
            <a:r>
              <a:rPr lang="nl-BE" dirty="0" smtClean="0"/>
              <a:t>Priority of </a:t>
            </a:r>
            <a:r>
              <a:rPr lang="nl-BE" dirty="0" err="1" smtClean="0"/>
              <a:t>perf</a:t>
            </a:r>
            <a:r>
              <a:rPr lang="nl-BE" dirty="0" smtClean="0"/>
              <a:t> </a:t>
            </a:r>
            <a:r>
              <a:rPr lang="nl-BE" dirty="0" err="1" smtClean="0"/>
              <a:t>testing</a:t>
            </a:r>
            <a:r>
              <a:rPr lang="nl-BE" dirty="0" smtClean="0"/>
              <a:t> </a:t>
            </a:r>
            <a:r>
              <a:rPr lang="nl-BE" dirty="0" err="1" smtClean="0"/>
              <a:t>within</a:t>
            </a:r>
            <a:r>
              <a:rPr lang="nl-BE" dirty="0" smtClean="0"/>
              <a:t> </a:t>
            </a:r>
            <a:r>
              <a:rPr lang="nl-BE" dirty="0" err="1" smtClean="0"/>
              <a:t>the</a:t>
            </a:r>
            <a:r>
              <a:rPr lang="nl-BE" dirty="0" smtClean="0"/>
              <a:t> teams</a:t>
            </a:r>
          </a:p>
          <a:p>
            <a:r>
              <a:rPr lang="nl-BE" dirty="0" err="1" smtClean="0"/>
              <a:t>Tooling</a:t>
            </a:r>
            <a:r>
              <a:rPr lang="nl-BE" dirty="0" smtClean="0"/>
              <a:t> / Script maintenance</a:t>
            </a:r>
          </a:p>
          <a:p>
            <a:r>
              <a:rPr lang="nl-BE" dirty="0" smtClean="0"/>
              <a:t>CD Pipeline</a:t>
            </a:r>
          </a:p>
          <a:p>
            <a:r>
              <a:rPr lang="nl-BE" dirty="0" err="1" smtClean="0"/>
              <a:t>Perf</a:t>
            </a:r>
            <a:r>
              <a:rPr lang="nl-BE" dirty="0" smtClean="0"/>
              <a:t> </a:t>
            </a:r>
            <a:r>
              <a:rPr lang="nl-BE" dirty="0" err="1" smtClean="0"/>
              <a:t>Testing</a:t>
            </a:r>
            <a:r>
              <a:rPr lang="nl-BE" dirty="0" smtClean="0"/>
              <a:t> – non </a:t>
            </a:r>
            <a:r>
              <a:rPr lang="nl-BE" dirty="0" err="1" smtClean="0"/>
              <a:t>functional</a:t>
            </a:r>
            <a:r>
              <a:rPr lang="nl-BE" dirty="0" smtClean="0"/>
              <a:t> </a:t>
            </a:r>
            <a:r>
              <a:rPr lang="nl-BE" dirty="0" err="1" smtClean="0"/>
              <a:t>requirement</a:t>
            </a:r>
            <a:endParaRPr lang="en-US" dirty="0"/>
          </a:p>
        </p:txBody>
      </p:sp>
      <p:sp>
        <p:nvSpPr>
          <p:cNvPr id="3" name="Title 2"/>
          <p:cNvSpPr>
            <a:spLocks noGrp="1"/>
          </p:cNvSpPr>
          <p:nvPr>
            <p:ph type="title"/>
          </p:nvPr>
        </p:nvSpPr>
        <p:spPr/>
        <p:txBody>
          <a:bodyPr/>
          <a:lstStyle/>
          <a:p>
            <a:r>
              <a:rPr lang="nl-BE" dirty="0" err="1" smtClean="0"/>
              <a:t>Challenges</a:t>
            </a:r>
            <a:r>
              <a:rPr lang="nl-BE" dirty="0" smtClean="0"/>
              <a:t> </a:t>
            </a:r>
            <a:r>
              <a:rPr lang="nl-BE" dirty="0" err="1" smtClean="0"/>
              <a:t>for</a:t>
            </a:r>
            <a:r>
              <a:rPr lang="nl-BE" dirty="0" smtClean="0"/>
              <a:t> </a:t>
            </a:r>
            <a:r>
              <a:rPr lang="nl-BE" dirty="0" err="1" smtClean="0"/>
              <a:t>Perf</a:t>
            </a:r>
            <a:r>
              <a:rPr lang="nl-BE" dirty="0" smtClean="0"/>
              <a:t> Testers in </a:t>
            </a:r>
            <a:r>
              <a:rPr lang="nl-BE" dirty="0" err="1" smtClean="0"/>
              <a:t>BusDevOps</a:t>
            </a:r>
            <a:endParaRPr lang="en-US" dirty="0"/>
          </a:p>
        </p:txBody>
      </p:sp>
    </p:spTree>
    <p:extLst>
      <p:ext uri="{BB962C8B-B14F-4D97-AF65-F5344CB8AC3E}">
        <p14:creationId xmlns:p14="http://schemas.microsoft.com/office/powerpoint/2010/main" val="2320839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l-BE" dirty="0" smtClean="0"/>
              <a:t>Auto </a:t>
            </a:r>
            <a:r>
              <a:rPr lang="nl-BE" dirty="0" err="1" smtClean="0"/>
              <a:t>provisionning</a:t>
            </a:r>
            <a:r>
              <a:rPr lang="nl-BE" dirty="0" smtClean="0"/>
              <a:t> of Test Environments</a:t>
            </a:r>
          </a:p>
          <a:p>
            <a:r>
              <a:rPr lang="nl-BE" dirty="0" smtClean="0"/>
              <a:t>5 environments @ DUO </a:t>
            </a:r>
            <a:r>
              <a:rPr lang="nl-BE" dirty="0" err="1" smtClean="0"/>
              <a:t>for</a:t>
            </a:r>
            <a:r>
              <a:rPr lang="nl-BE" dirty="0" smtClean="0"/>
              <a:t> </a:t>
            </a:r>
            <a:r>
              <a:rPr lang="nl-BE" dirty="0" err="1" smtClean="0"/>
              <a:t>DevOps</a:t>
            </a:r>
            <a:endParaRPr lang="en-US" dirty="0"/>
          </a:p>
        </p:txBody>
      </p:sp>
      <p:sp>
        <p:nvSpPr>
          <p:cNvPr id="3" name="Title 2"/>
          <p:cNvSpPr>
            <a:spLocks noGrp="1"/>
          </p:cNvSpPr>
          <p:nvPr>
            <p:ph type="title"/>
          </p:nvPr>
        </p:nvSpPr>
        <p:spPr/>
        <p:txBody>
          <a:bodyPr/>
          <a:lstStyle/>
          <a:p>
            <a:r>
              <a:rPr lang="nl-BE" dirty="0" smtClean="0"/>
              <a:t>Environments</a:t>
            </a:r>
            <a:endParaRPr lang="en-US" dirty="0"/>
          </a:p>
        </p:txBody>
      </p:sp>
      <p:pic>
        <p:nvPicPr>
          <p:cNvPr id="4" name="Picture 3"/>
          <p:cNvPicPr>
            <a:picLocks noChangeAspect="1"/>
          </p:cNvPicPr>
          <p:nvPr/>
        </p:nvPicPr>
        <p:blipFill>
          <a:blip r:embed="rId2"/>
          <a:stretch>
            <a:fillRect/>
          </a:stretch>
        </p:blipFill>
        <p:spPr>
          <a:xfrm>
            <a:off x="1828800" y="2376339"/>
            <a:ext cx="4848225" cy="2324100"/>
          </a:xfrm>
          <a:prstGeom prst="rect">
            <a:avLst/>
          </a:prstGeom>
        </p:spPr>
      </p:pic>
    </p:spTree>
    <p:extLst>
      <p:ext uri="{BB962C8B-B14F-4D97-AF65-F5344CB8AC3E}">
        <p14:creationId xmlns:p14="http://schemas.microsoft.com/office/powerpoint/2010/main" val="33061989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smtClean="0"/>
              <a:t>Performance Test Trendline</a:t>
            </a:r>
            <a:endParaRPr lang="en-US" dirty="0"/>
          </a:p>
        </p:txBody>
      </p:sp>
      <p:pic>
        <p:nvPicPr>
          <p:cNvPr id="8" name="Picture 7"/>
          <p:cNvPicPr>
            <a:picLocks noChangeAspect="1"/>
          </p:cNvPicPr>
          <p:nvPr/>
        </p:nvPicPr>
        <p:blipFill>
          <a:blip r:embed="rId3"/>
          <a:stretch>
            <a:fillRect/>
          </a:stretch>
        </p:blipFill>
        <p:spPr>
          <a:xfrm>
            <a:off x="76200" y="971550"/>
            <a:ext cx="9023953" cy="3581400"/>
          </a:xfrm>
          <a:prstGeom prst="rect">
            <a:avLst/>
          </a:prstGeom>
        </p:spPr>
      </p:pic>
    </p:spTree>
    <p:extLst>
      <p:ext uri="{BB962C8B-B14F-4D97-AF65-F5344CB8AC3E}">
        <p14:creationId xmlns:p14="http://schemas.microsoft.com/office/powerpoint/2010/main" val="30298741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514350"/>
            <a:ext cx="2808665" cy="4249415"/>
          </a:xfrm>
          <a:prstGeom prst="rect">
            <a:avLst/>
          </a:prstGeom>
          <a:ln>
            <a:noFill/>
          </a:ln>
          <a:effectLst>
            <a:outerShdw blurRad="292100" dist="139700" dir="2700000" algn="tl" rotWithShape="0">
              <a:srgbClr val="333333">
                <a:alpha val="85000"/>
              </a:srgbClr>
            </a:outerShdw>
          </a:effectLst>
        </p:spPr>
      </p:pic>
      <p:sp>
        <p:nvSpPr>
          <p:cNvPr id="6" name="TextBox 5"/>
          <p:cNvSpPr txBox="1"/>
          <p:nvPr/>
        </p:nvSpPr>
        <p:spPr>
          <a:xfrm>
            <a:off x="1587029" y="1974769"/>
            <a:ext cx="4339650" cy="1200329"/>
          </a:xfrm>
          <a:prstGeom prst="rect">
            <a:avLst/>
          </a:prstGeom>
          <a:noFill/>
        </p:spPr>
        <p:txBody>
          <a:bodyPr wrap="none" rtlCol="0">
            <a:spAutoFit/>
          </a:bodyPr>
          <a:lstStyle/>
          <a:p>
            <a:r>
              <a:rPr lang="en-US" sz="7200" dirty="0" smtClean="0">
                <a:solidFill>
                  <a:schemeClr val="bg1"/>
                </a:solidFill>
                <a:effectLst>
                  <a:outerShdw blurRad="152400" dist="88900" dir="2700000" algn="tl" rotWithShape="0">
                    <a:prstClr val="black">
                      <a:alpha val="85000"/>
                    </a:prstClr>
                  </a:outerShdw>
                </a:effectLst>
              </a:rPr>
              <a:t>Questions</a:t>
            </a:r>
            <a:endParaRPr lang="en-US" sz="7200" dirty="0">
              <a:solidFill>
                <a:schemeClr val="bg1"/>
              </a:solidFill>
              <a:effectLst>
                <a:outerShdw blurRad="152400" dist="88900" dir="2700000" algn="tl" rotWithShape="0">
                  <a:prstClr val="black">
                    <a:alpha val="85000"/>
                  </a:prstClr>
                </a:outerShdw>
              </a:effectLst>
            </a:endParaRPr>
          </a:p>
        </p:txBody>
      </p:sp>
      <p:sp>
        <p:nvSpPr>
          <p:cNvPr id="5" name="Subtitle 3"/>
          <p:cNvSpPr txBox="1">
            <a:spLocks/>
          </p:cNvSpPr>
          <p:nvPr/>
        </p:nvSpPr>
        <p:spPr>
          <a:xfrm>
            <a:off x="683568" y="3867893"/>
            <a:ext cx="5107632" cy="914400"/>
          </a:xfrm>
          <a:prstGeom prst="rect">
            <a:avLst/>
          </a:prstGeom>
        </p:spPr>
        <p:txBody>
          <a:bodyPr/>
          <a:lstStyle>
            <a:lvl1pPr marL="173038" indent="-173038" algn="l" defTabSz="914400" rtl="0" eaLnBrk="1" latinLnBrk="0" hangingPunct="1">
              <a:spcBef>
                <a:spcPts val="0"/>
              </a:spcBef>
              <a:spcAft>
                <a:spcPts val="600"/>
              </a:spcAft>
              <a:buClr>
                <a:schemeClr val="tx1"/>
              </a:buClr>
              <a:buSzPct val="80000"/>
              <a:buFont typeface="Arial" charset="0"/>
              <a:buChar char="•"/>
              <a:tabLst/>
              <a:defRPr sz="2400" kern="1200">
                <a:solidFill>
                  <a:schemeClr val="tx1"/>
                </a:solidFill>
                <a:latin typeface="Arial" charset="0"/>
                <a:ea typeface="Arial" charset="0"/>
                <a:cs typeface="Arial" charset="0"/>
              </a:defRPr>
            </a:lvl1pPr>
            <a:lvl2pPr marL="457200" indent="-173038" algn="l" defTabSz="914400" rtl="0" eaLnBrk="1" latinLnBrk="0" hangingPunct="1">
              <a:spcBef>
                <a:spcPts val="0"/>
              </a:spcBef>
              <a:spcAft>
                <a:spcPts val="600"/>
              </a:spcAft>
              <a:buClr>
                <a:schemeClr val="tx1"/>
              </a:buClr>
              <a:buSzPct val="80000"/>
              <a:buFont typeface="Arial" charset="0"/>
              <a:buChar char="•"/>
              <a:tabLst/>
              <a:defRPr sz="2000" kern="1200">
                <a:solidFill>
                  <a:schemeClr val="tx1"/>
                </a:solidFill>
                <a:latin typeface="Arial" charset="0"/>
                <a:ea typeface="Arial" charset="0"/>
                <a:cs typeface="Arial" charset="0"/>
              </a:defRPr>
            </a:lvl2pPr>
            <a:lvl3pPr marL="741363" indent="-173038" algn="l" defTabSz="914400" rtl="0" eaLnBrk="1" latinLnBrk="0" hangingPunct="1">
              <a:spcBef>
                <a:spcPts val="0"/>
              </a:spcBef>
              <a:spcAft>
                <a:spcPts val="600"/>
              </a:spcAft>
              <a:buClr>
                <a:schemeClr val="tx1"/>
              </a:buClr>
              <a:buSzPct val="80000"/>
              <a:buFont typeface="Arial" charset="0"/>
              <a:buChar char="•"/>
              <a:tabLst/>
              <a:defRPr sz="1800" kern="1200">
                <a:solidFill>
                  <a:schemeClr val="tx1"/>
                </a:solidFill>
                <a:latin typeface="Arial" charset="0"/>
                <a:ea typeface="Arial" charset="0"/>
                <a:cs typeface="Arial" charset="0"/>
              </a:defRPr>
            </a:lvl3pPr>
            <a:lvl4pPr marL="1031875" indent="-173038" algn="l" defTabSz="914400" rtl="0" eaLnBrk="1" latinLnBrk="0" hangingPunct="1">
              <a:spcBef>
                <a:spcPts val="0"/>
              </a:spcBef>
              <a:spcAft>
                <a:spcPts val="600"/>
              </a:spcAft>
              <a:buClr>
                <a:schemeClr val="tx1"/>
              </a:buClr>
              <a:buSzPct val="80000"/>
              <a:buFont typeface="Arial" charset="0"/>
              <a:buChar char="•"/>
              <a:tabLst/>
              <a:defRPr sz="1600" kern="1200">
                <a:solidFill>
                  <a:schemeClr val="tx1"/>
                </a:solidFill>
                <a:latin typeface="Arial" charset="0"/>
                <a:ea typeface="Arial" charset="0"/>
                <a:cs typeface="Arial" charset="0"/>
              </a:defRPr>
            </a:lvl4pPr>
            <a:lvl5pPr marL="1316038" indent="-173038" algn="l" defTabSz="914400" rtl="0" eaLnBrk="1" latinLnBrk="0" hangingPunct="1">
              <a:spcBef>
                <a:spcPts val="0"/>
              </a:spcBef>
              <a:spcAft>
                <a:spcPts val="600"/>
              </a:spcAft>
              <a:buClr>
                <a:schemeClr val="tx1"/>
              </a:buClr>
              <a:buSzPct val="80000"/>
              <a:buFont typeface="Arial" charset="0"/>
              <a:buChar char="•"/>
              <a:tabLst/>
              <a:defRPr sz="1600" kern="1200">
                <a:solidFill>
                  <a:schemeClr val="tx1"/>
                </a:solidFill>
                <a:latin typeface="Arial" charset="0"/>
                <a:ea typeface="Arial" charset="0"/>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BE" sz="1800" dirty="0" smtClean="0"/>
              <a:t>Contact - Email:  </a:t>
            </a:r>
            <a:r>
              <a:rPr lang="nl-BE" dirty="0" smtClean="0"/>
              <a:t>Jan.De.Coster@MicroFocus.com</a:t>
            </a:r>
            <a:endParaRPr lang="en-US" dirty="0"/>
          </a:p>
        </p:txBody>
      </p:sp>
    </p:spTree>
    <p:extLst>
      <p:ext uri="{BB962C8B-B14F-4D97-AF65-F5344CB8AC3E}">
        <p14:creationId xmlns:p14="http://schemas.microsoft.com/office/powerpoint/2010/main" val="154852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22498" y="2965162"/>
            <a:ext cx="3826997" cy="307777"/>
          </a:xfrm>
          <a:prstGeom prst="rect">
            <a:avLst/>
          </a:prstGeom>
          <a:noFill/>
        </p:spPr>
        <p:txBody>
          <a:bodyPr wrap="square" lIns="0" tIns="0" rIns="0" rtlCol="0">
            <a:noAutofit/>
          </a:bodyPr>
          <a:lstStyle/>
          <a:p>
            <a:pPr algn="ctr"/>
            <a:r>
              <a:rPr lang="en-US" sz="1450" spc="300" dirty="0" err="1" smtClean="0">
                <a:solidFill>
                  <a:srgbClr val="29CEFF"/>
                </a:solidFill>
              </a:rPr>
              <a:t>www.microfocus.com</a:t>
            </a:r>
            <a:endParaRPr lang="en-US" sz="1450" spc="300" dirty="0">
              <a:solidFill>
                <a:srgbClr val="29CEFF"/>
              </a:solidFill>
            </a:endParaRPr>
          </a:p>
        </p:txBody>
      </p:sp>
    </p:spTree>
    <p:extLst>
      <p:ext uri="{BB962C8B-B14F-4D97-AF65-F5344CB8AC3E}">
        <p14:creationId xmlns:p14="http://schemas.microsoft.com/office/powerpoint/2010/main" val="67955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2" name="Title 1"/>
          <p:cNvSpPr>
            <a:spLocks noGrp="1"/>
          </p:cNvSpPr>
          <p:nvPr>
            <p:ph type="title"/>
          </p:nvPr>
        </p:nvSpPr>
        <p:spPr/>
        <p:txBody>
          <a:bodyPr>
            <a:normAutofit/>
          </a:bodyPr>
          <a:lstStyle/>
          <a:p>
            <a:r>
              <a:rPr lang="en-US" dirty="0" smtClean="0"/>
              <a:t>Performance Testing Market Landscape</a:t>
            </a:r>
            <a:endParaRPr lang="en-US" dirty="0"/>
          </a:p>
        </p:txBody>
      </p:sp>
    </p:spTree>
    <p:extLst>
      <p:ext uri="{BB962C8B-B14F-4D97-AF65-F5344CB8AC3E}">
        <p14:creationId xmlns:p14="http://schemas.microsoft.com/office/powerpoint/2010/main" val="13352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474" y="114184"/>
            <a:ext cx="8620125" cy="883432"/>
          </a:xfrm>
        </p:spPr>
        <p:txBody>
          <a:bodyPr/>
          <a:lstStyle/>
          <a:p>
            <a:r>
              <a:rPr lang="en-US" sz="2800" dirty="0" smtClean="0"/>
              <a:t>An evolutionary journey resulting in great complexity</a:t>
            </a:r>
            <a:endParaRPr lang="en-US" sz="2800" dirty="0"/>
          </a:p>
        </p:txBody>
      </p:sp>
      <p:sp>
        <p:nvSpPr>
          <p:cNvPr id="7" name="Freeform 5"/>
          <p:cNvSpPr>
            <a:spLocks/>
          </p:cNvSpPr>
          <p:nvPr/>
        </p:nvSpPr>
        <p:spPr bwMode="auto">
          <a:xfrm>
            <a:off x="914400" y="1091594"/>
            <a:ext cx="6407152" cy="3568480"/>
          </a:xfrm>
          <a:custGeom>
            <a:avLst/>
            <a:gdLst>
              <a:gd name="T0" fmla="*/ 2286 w 2286"/>
              <a:gd name="T1" fmla="*/ 907 h 1272"/>
              <a:gd name="T2" fmla="*/ 1921 w 2286"/>
              <a:gd name="T3" fmla="*/ 542 h 1272"/>
              <a:gd name="T4" fmla="*/ 1869 w 2286"/>
              <a:gd name="T5" fmla="*/ 545 h 1272"/>
              <a:gd name="T6" fmla="*/ 1870 w 2286"/>
              <a:gd name="T7" fmla="*/ 519 h 1272"/>
              <a:gd name="T8" fmla="*/ 1351 w 2286"/>
              <a:gd name="T9" fmla="*/ 0 h 1272"/>
              <a:gd name="T10" fmla="*/ 860 w 2286"/>
              <a:gd name="T11" fmla="*/ 352 h 1272"/>
              <a:gd name="T12" fmla="*/ 724 w 2286"/>
              <a:gd name="T13" fmla="*/ 308 h 1272"/>
              <a:gd name="T14" fmla="*/ 494 w 2286"/>
              <a:gd name="T15" fmla="*/ 537 h 1272"/>
              <a:gd name="T16" fmla="*/ 496 w 2286"/>
              <a:gd name="T17" fmla="*/ 566 h 1272"/>
              <a:gd name="T18" fmla="*/ 365 w 2286"/>
              <a:gd name="T19" fmla="*/ 542 h 1272"/>
              <a:gd name="T20" fmla="*/ 0 w 2286"/>
              <a:gd name="T21" fmla="*/ 907 h 1272"/>
              <a:gd name="T22" fmla="*/ 355 w 2286"/>
              <a:gd name="T23" fmla="*/ 1272 h 1272"/>
              <a:gd name="T24" fmla="*/ 355 w 2286"/>
              <a:gd name="T25" fmla="*/ 1272 h 1272"/>
              <a:gd name="T26" fmla="*/ 360 w 2286"/>
              <a:gd name="T27" fmla="*/ 1272 h 1272"/>
              <a:gd name="T28" fmla="*/ 365 w 2286"/>
              <a:gd name="T29" fmla="*/ 1272 h 1272"/>
              <a:gd name="T30" fmla="*/ 369 w 2286"/>
              <a:gd name="T31" fmla="*/ 1272 h 1272"/>
              <a:gd name="T32" fmla="*/ 1917 w 2286"/>
              <a:gd name="T33" fmla="*/ 1272 h 1272"/>
              <a:gd name="T34" fmla="*/ 1921 w 2286"/>
              <a:gd name="T35" fmla="*/ 1272 h 1272"/>
              <a:gd name="T36" fmla="*/ 1926 w 2286"/>
              <a:gd name="T37" fmla="*/ 1272 h 1272"/>
              <a:gd name="T38" fmla="*/ 1938 w 2286"/>
              <a:gd name="T39" fmla="*/ 1272 h 1272"/>
              <a:gd name="T40" fmla="*/ 1938 w 2286"/>
              <a:gd name="T41" fmla="*/ 1272 h 1272"/>
              <a:gd name="T42" fmla="*/ 2286 w 2286"/>
              <a:gd name="T43" fmla="*/ 907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6" h="1272">
                <a:moveTo>
                  <a:pt x="2286" y="907"/>
                </a:moveTo>
                <a:cubicBezTo>
                  <a:pt x="2286" y="705"/>
                  <a:pt x="2123" y="542"/>
                  <a:pt x="1921" y="542"/>
                </a:cubicBezTo>
                <a:cubicBezTo>
                  <a:pt x="1903" y="542"/>
                  <a:pt x="1886" y="543"/>
                  <a:pt x="1869" y="545"/>
                </a:cubicBezTo>
                <a:cubicBezTo>
                  <a:pt x="1869" y="536"/>
                  <a:pt x="1870" y="528"/>
                  <a:pt x="1870" y="519"/>
                </a:cubicBezTo>
                <a:cubicBezTo>
                  <a:pt x="1870" y="232"/>
                  <a:pt x="1638" y="0"/>
                  <a:pt x="1351" y="0"/>
                </a:cubicBezTo>
                <a:cubicBezTo>
                  <a:pt x="1123" y="0"/>
                  <a:pt x="929" y="148"/>
                  <a:pt x="860" y="352"/>
                </a:cubicBezTo>
                <a:cubicBezTo>
                  <a:pt x="822" y="324"/>
                  <a:pt x="775" y="308"/>
                  <a:pt x="724" y="308"/>
                </a:cubicBezTo>
                <a:cubicBezTo>
                  <a:pt x="597" y="308"/>
                  <a:pt x="494" y="410"/>
                  <a:pt x="494" y="537"/>
                </a:cubicBezTo>
                <a:cubicBezTo>
                  <a:pt x="494" y="547"/>
                  <a:pt x="495" y="557"/>
                  <a:pt x="496" y="566"/>
                </a:cubicBezTo>
                <a:cubicBezTo>
                  <a:pt x="455" y="550"/>
                  <a:pt x="411" y="542"/>
                  <a:pt x="365" y="542"/>
                </a:cubicBezTo>
                <a:cubicBezTo>
                  <a:pt x="163" y="542"/>
                  <a:pt x="0" y="705"/>
                  <a:pt x="0" y="907"/>
                </a:cubicBezTo>
                <a:cubicBezTo>
                  <a:pt x="0" y="1105"/>
                  <a:pt x="158" y="1266"/>
                  <a:pt x="355" y="1272"/>
                </a:cubicBezTo>
                <a:cubicBezTo>
                  <a:pt x="355" y="1272"/>
                  <a:pt x="355" y="1272"/>
                  <a:pt x="355" y="1272"/>
                </a:cubicBezTo>
                <a:cubicBezTo>
                  <a:pt x="360" y="1272"/>
                  <a:pt x="360" y="1272"/>
                  <a:pt x="360" y="1272"/>
                </a:cubicBezTo>
                <a:cubicBezTo>
                  <a:pt x="362" y="1272"/>
                  <a:pt x="363" y="1272"/>
                  <a:pt x="365" y="1272"/>
                </a:cubicBezTo>
                <a:cubicBezTo>
                  <a:pt x="366" y="1272"/>
                  <a:pt x="368" y="1272"/>
                  <a:pt x="369" y="1272"/>
                </a:cubicBezTo>
                <a:cubicBezTo>
                  <a:pt x="1917" y="1272"/>
                  <a:pt x="1917" y="1272"/>
                  <a:pt x="1917" y="1272"/>
                </a:cubicBezTo>
                <a:cubicBezTo>
                  <a:pt x="1918" y="1272"/>
                  <a:pt x="1920" y="1272"/>
                  <a:pt x="1921" y="1272"/>
                </a:cubicBezTo>
                <a:cubicBezTo>
                  <a:pt x="1923" y="1272"/>
                  <a:pt x="1924" y="1272"/>
                  <a:pt x="1926" y="1272"/>
                </a:cubicBezTo>
                <a:cubicBezTo>
                  <a:pt x="1938" y="1272"/>
                  <a:pt x="1938" y="1272"/>
                  <a:pt x="1938" y="1272"/>
                </a:cubicBezTo>
                <a:cubicBezTo>
                  <a:pt x="1938" y="1272"/>
                  <a:pt x="1938" y="1272"/>
                  <a:pt x="1938" y="1272"/>
                </a:cubicBezTo>
                <a:cubicBezTo>
                  <a:pt x="2132" y="1263"/>
                  <a:pt x="2286" y="1103"/>
                  <a:pt x="2286" y="907"/>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1" name="Group 60"/>
          <p:cNvGrpSpPr/>
          <p:nvPr/>
        </p:nvGrpSpPr>
        <p:grpSpPr>
          <a:xfrm>
            <a:off x="1135541" y="1763163"/>
            <a:ext cx="5598233" cy="2635638"/>
            <a:chOff x="792163" y="792163"/>
            <a:chExt cx="7556500" cy="3557587"/>
          </a:xfrm>
        </p:grpSpPr>
        <p:sp>
          <p:nvSpPr>
            <p:cNvPr id="39" name="Freeform 89"/>
            <p:cNvSpPr>
              <a:spLocks/>
            </p:cNvSpPr>
            <p:nvPr/>
          </p:nvSpPr>
          <p:spPr bwMode="auto">
            <a:xfrm>
              <a:off x="942975" y="2865438"/>
              <a:ext cx="1681163" cy="514350"/>
            </a:xfrm>
            <a:custGeom>
              <a:avLst/>
              <a:gdLst>
                <a:gd name="T0" fmla="*/ 0 w 1059"/>
                <a:gd name="T1" fmla="*/ 324 h 324"/>
                <a:gd name="T2" fmla="*/ 274 w 1059"/>
                <a:gd name="T3" fmla="*/ 324 h 324"/>
                <a:gd name="T4" fmla="*/ 598 w 1059"/>
                <a:gd name="T5" fmla="*/ 0 h 324"/>
                <a:gd name="T6" fmla="*/ 1059 w 1059"/>
                <a:gd name="T7" fmla="*/ 0 h 324"/>
              </a:gdLst>
              <a:ahLst/>
              <a:cxnLst>
                <a:cxn ang="0">
                  <a:pos x="T0" y="T1"/>
                </a:cxn>
                <a:cxn ang="0">
                  <a:pos x="T2" y="T3"/>
                </a:cxn>
                <a:cxn ang="0">
                  <a:pos x="T4" y="T5"/>
                </a:cxn>
                <a:cxn ang="0">
                  <a:pos x="T6" y="T7"/>
                </a:cxn>
              </a:cxnLst>
              <a:rect l="0" t="0" r="r" b="b"/>
              <a:pathLst>
                <a:path w="1059" h="324">
                  <a:moveTo>
                    <a:pt x="0" y="324"/>
                  </a:moveTo>
                  <a:lnTo>
                    <a:pt x="274" y="324"/>
                  </a:lnTo>
                  <a:lnTo>
                    <a:pt x="598" y="0"/>
                  </a:lnTo>
                  <a:lnTo>
                    <a:pt x="1059" y="0"/>
                  </a:ln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90"/>
            <p:cNvSpPr>
              <a:spLocks/>
            </p:cNvSpPr>
            <p:nvPr/>
          </p:nvSpPr>
          <p:spPr bwMode="auto">
            <a:xfrm>
              <a:off x="3897313" y="1654175"/>
              <a:ext cx="4030663" cy="1027113"/>
            </a:xfrm>
            <a:custGeom>
              <a:avLst/>
              <a:gdLst>
                <a:gd name="T0" fmla="*/ 0 w 2539"/>
                <a:gd name="T1" fmla="*/ 0 h 647"/>
                <a:gd name="T2" fmla="*/ 438 w 2539"/>
                <a:gd name="T3" fmla="*/ 0 h 647"/>
                <a:gd name="T4" fmla="*/ 1074 w 2539"/>
                <a:gd name="T5" fmla="*/ 647 h 647"/>
                <a:gd name="T6" fmla="*/ 2539 w 2539"/>
                <a:gd name="T7" fmla="*/ 647 h 647"/>
              </a:gdLst>
              <a:ahLst/>
              <a:cxnLst>
                <a:cxn ang="0">
                  <a:pos x="T0" y="T1"/>
                </a:cxn>
                <a:cxn ang="0">
                  <a:pos x="T2" y="T3"/>
                </a:cxn>
                <a:cxn ang="0">
                  <a:pos x="T4" y="T5"/>
                </a:cxn>
                <a:cxn ang="0">
                  <a:pos x="T6" y="T7"/>
                </a:cxn>
              </a:cxnLst>
              <a:rect l="0" t="0" r="r" b="b"/>
              <a:pathLst>
                <a:path w="2539" h="647">
                  <a:moveTo>
                    <a:pt x="0" y="0"/>
                  </a:moveTo>
                  <a:lnTo>
                    <a:pt x="438" y="0"/>
                  </a:lnTo>
                  <a:lnTo>
                    <a:pt x="1074" y="647"/>
                  </a:lnTo>
                  <a:lnTo>
                    <a:pt x="2539" y="647"/>
                  </a:ln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91"/>
            <p:cNvSpPr>
              <a:spLocks/>
            </p:cNvSpPr>
            <p:nvPr/>
          </p:nvSpPr>
          <p:spPr bwMode="auto">
            <a:xfrm>
              <a:off x="4518025" y="3090863"/>
              <a:ext cx="3754438" cy="315913"/>
            </a:xfrm>
            <a:custGeom>
              <a:avLst/>
              <a:gdLst>
                <a:gd name="T0" fmla="*/ 0 w 2365"/>
                <a:gd name="T1" fmla="*/ 0 h 199"/>
                <a:gd name="T2" fmla="*/ 194 w 2365"/>
                <a:gd name="T3" fmla="*/ 199 h 199"/>
                <a:gd name="T4" fmla="*/ 2365 w 2365"/>
                <a:gd name="T5" fmla="*/ 199 h 199"/>
              </a:gdLst>
              <a:ahLst/>
              <a:cxnLst>
                <a:cxn ang="0">
                  <a:pos x="T0" y="T1"/>
                </a:cxn>
                <a:cxn ang="0">
                  <a:pos x="T2" y="T3"/>
                </a:cxn>
                <a:cxn ang="0">
                  <a:pos x="T4" y="T5"/>
                </a:cxn>
              </a:cxnLst>
              <a:rect l="0" t="0" r="r" b="b"/>
              <a:pathLst>
                <a:path w="2365" h="199">
                  <a:moveTo>
                    <a:pt x="0" y="0"/>
                  </a:moveTo>
                  <a:lnTo>
                    <a:pt x="194" y="199"/>
                  </a:lnTo>
                  <a:lnTo>
                    <a:pt x="2365" y="199"/>
                  </a:ln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2"/>
            <p:cNvSpPr>
              <a:spLocks/>
            </p:cNvSpPr>
            <p:nvPr/>
          </p:nvSpPr>
          <p:spPr bwMode="auto">
            <a:xfrm>
              <a:off x="3951288" y="3662363"/>
              <a:ext cx="3976688" cy="420688"/>
            </a:xfrm>
            <a:custGeom>
              <a:avLst/>
              <a:gdLst>
                <a:gd name="T0" fmla="*/ 0 w 2505"/>
                <a:gd name="T1" fmla="*/ 0 h 265"/>
                <a:gd name="T2" fmla="*/ 276 w 2505"/>
                <a:gd name="T3" fmla="*/ 265 h 265"/>
                <a:gd name="T4" fmla="*/ 2505 w 2505"/>
                <a:gd name="T5" fmla="*/ 265 h 265"/>
              </a:gdLst>
              <a:ahLst/>
              <a:cxnLst>
                <a:cxn ang="0">
                  <a:pos x="T0" y="T1"/>
                </a:cxn>
                <a:cxn ang="0">
                  <a:pos x="T2" y="T3"/>
                </a:cxn>
                <a:cxn ang="0">
                  <a:pos x="T4" y="T5"/>
                </a:cxn>
              </a:cxnLst>
              <a:rect l="0" t="0" r="r" b="b"/>
              <a:pathLst>
                <a:path w="2505" h="265">
                  <a:moveTo>
                    <a:pt x="0" y="0"/>
                  </a:moveTo>
                  <a:lnTo>
                    <a:pt x="276" y="265"/>
                  </a:lnTo>
                  <a:lnTo>
                    <a:pt x="2505" y="265"/>
                  </a:lnTo>
                </a:path>
              </a:pathLst>
            </a:custGeom>
            <a:noFill/>
            <a:ln w="2222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3"/>
            <p:cNvSpPr>
              <a:spLocks/>
            </p:cNvSpPr>
            <p:nvPr/>
          </p:nvSpPr>
          <p:spPr bwMode="auto">
            <a:xfrm>
              <a:off x="1073150" y="1936750"/>
              <a:ext cx="5832475" cy="2338388"/>
            </a:xfrm>
            <a:custGeom>
              <a:avLst/>
              <a:gdLst>
                <a:gd name="T0" fmla="*/ 0 w 3674"/>
                <a:gd name="T1" fmla="*/ 554 h 1473"/>
                <a:gd name="T2" fmla="*/ 1408 w 3674"/>
                <a:gd name="T3" fmla="*/ 1473 h 1473"/>
                <a:gd name="T4" fmla="*/ 2886 w 3674"/>
                <a:gd name="T5" fmla="*/ 0 h 1473"/>
                <a:gd name="T6" fmla="*/ 3674 w 3674"/>
                <a:gd name="T7" fmla="*/ 0 h 1473"/>
              </a:gdLst>
              <a:ahLst/>
              <a:cxnLst>
                <a:cxn ang="0">
                  <a:pos x="T0" y="T1"/>
                </a:cxn>
                <a:cxn ang="0">
                  <a:pos x="T2" y="T3"/>
                </a:cxn>
                <a:cxn ang="0">
                  <a:pos x="T4" y="T5"/>
                </a:cxn>
                <a:cxn ang="0">
                  <a:pos x="T6" y="T7"/>
                </a:cxn>
              </a:cxnLst>
              <a:rect l="0" t="0" r="r" b="b"/>
              <a:pathLst>
                <a:path w="3674" h="1473">
                  <a:moveTo>
                    <a:pt x="0" y="554"/>
                  </a:moveTo>
                  <a:lnTo>
                    <a:pt x="1408" y="1473"/>
                  </a:lnTo>
                  <a:lnTo>
                    <a:pt x="2886" y="0"/>
                  </a:lnTo>
                  <a:lnTo>
                    <a:pt x="3674" y="0"/>
                  </a:lnTo>
                </a:path>
              </a:pathLst>
            </a:custGeom>
            <a:noFill/>
            <a:ln w="22225" cap="flat">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94"/>
            <p:cNvSpPr>
              <a:spLocks/>
            </p:cNvSpPr>
            <p:nvPr/>
          </p:nvSpPr>
          <p:spPr bwMode="auto">
            <a:xfrm>
              <a:off x="4592638" y="868363"/>
              <a:ext cx="1971675" cy="785813"/>
            </a:xfrm>
            <a:custGeom>
              <a:avLst/>
              <a:gdLst>
                <a:gd name="T0" fmla="*/ 1242 w 1242"/>
                <a:gd name="T1" fmla="*/ 0 h 495"/>
                <a:gd name="T2" fmla="*/ 487 w 1242"/>
                <a:gd name="T3" fmla="*/ 0 h 495"/>
                <a:gd name="T4" fmla="*/ 0 w 1242"/>
                <a:gd name="T5" fmla="*/ 495 h 495"/>
              </a:gdLst>
              <a:ahLst/>
              <a:cxnLst>
                <a:cxn ang="0">
                  <a:pos x="T0" y="T1"/>
                </a:cxn>
                <a:cxn ang="0">
                  <a:pos x="T2" y="T3"/>
                </a:cxn>
                <a:cxn ang="0">
                  <a:pos x="T4" y="T5"/>
                </a:cxn>
              </a:cxnLst>
              <a:rect l="0" t="0" r="r" b="b"/>
              <a:pathLst>
                <a:path w="1242" h="495">
                  <a:moveTo>
                    <a:pt x="1242" y="0"/>
                  </a:moveTo>
                  <a:lnTo>
                    <a:pt x="487" y="0"/>
                  </a:lnTo>
                  <a:lnTo>
                    <a:pt x="0" y="495"/>
                  </a:lnTo>
                </a:path>
              </a:pathLst>
            </a:custGeom>
            <a:noFill/>
            <a:ln w="22225" cap="flat">
              <a:solidFill>
                <a:schemeClr val="bg1">
                  <a:lumMod val="75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Oval 95"/>
            <p:cNvSpPr>
              <a:spLocks noChangeArrowheads="1"/>
            </p:cNvSpPr>
            <p:nvPr/>
          </p:nvSpPr>
          <p:spPr bwMode="auto">
            <a:xfrm>
              <a:off x="998538" y="2741613"/>
              <a:ext cx="150813" cy="149225"/>
            </a:xfrm>
            <a:prstGeom prst="ellips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Oval 96"/>
            <p:cNvSpPr>
              <a:spLocks noChangeArrowheads="1"/>
            </p:cNvSpPr>
            <p:nvPr/>
          </p:nvSpPr>
          <p:spPr bwMode="auto">
            <a:xfrm>
              <a:off x="1535113" y="3090863"/>
              <a:ext cx="150813" cy="150813"/>
            </a:xfrm>
            <a:prstGeom prst="ellips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Oval 97"/>
            <p:cNvSpPr>
              <a:spLocks noChangeArrowheads="1"/>
            </p:cNvSpPr>
            <p:nvPr/>
          </p:nvSpPr>
          <p:spPr bwMode="auto">
            <a:xfrm>
              <a:off x="2624138" y="2789238"/>
              <a:ext cx="150813" cy="150813"/>
            </a:xfrm>
            <a:prstGeom prst="ellips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Oval 98"/>
            <p:cNvSpPr>
              <a:spLocks noChangeArrowheads="1"/>
            </p:cNvSpPr>
            <p:nvPr/>
          </p:nvSpPr>
          <p:spPr bwMode="auto">
            <a:xfrm>
              <a:off x="3233738" y="4200525"/>
              <a:ext cx="149225" cy="149225"/>
            </a:xfrm>
            <a:prstGeom prst="ellipse">
              <a:avLst/>
            </a:pr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Oval 99"/>
            <p:cNvSpPr>
              <a:spLocks noChangeArrowheads="1"/>
            </p:cNvSpPr>
            <p:nvPr/>
          </p:nvSpPr>
          <p:spPr bwMode="auto">
            <a:xfrm>
              <a:off x="3875088" y="3587750"/>
              <a:ext cx="150813" cy="149225"/>
            </a:xfrm>
            <a:prstGeom prst="ellipse">
              <a:avLst/>
            </a:pr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Oval 100"/>
            <p:cNvSpPr>
              <a:spLocks noChangeArrowheads="1"/>
            </p:cNvSpPr>
            <p:nvPr/>
          </p:nvSpPr>
          <p:spPr bwMode="auto">
            <a:xfrm>
              <a:off x="4441825" y="3014663"/>
              <a:ext cx="150813" cy="150813"/>
            </a:xfrm>
            <a:prstGeom prst="ellipse">
              <a:avLst/>
            </a:pr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Oval 101"/>
            <p:cNvSpPr>
              <a:spLocks noChangeArrowheads="1"/>
            </p:cNvSpPr>
            <p:nvPr/>
          </p:nvSpPr>
          <p:spPr bwMode="auto">
            <a:xfrm>
              <a:off x="5189538" y="2255838"/>
              <a:ext cx="150813" cy="150813"/>
            </a:xfrm>
            <a:prstGeom prst="ellipse">
              <a:avLst/>
            </a:pr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Oval 102"/>
            <p:cNvSpPr>
              <a:spLocks noChangeArrowheads="1"/>
            </p:cNvSpPr>
            <p:nvPr/>
          </p:nvSpPr>
          <p:spPr bwMode="auto">
            <a:xfrm>
              <a:off x="3748088" y="1577975"/>
              <a:ext cx="149225" cy="150813"/>
            </a:xfrm>
            <a:prstGeom prst="ellipse">
              <a:avLst/>
            </a:pr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Oval 103"/>
            <p:cNvSpPr>
              <a:spLocks noChangeArrowheads="1"/>
            </p:cNvSpPr>
            <p:nvPr/>
          </p:nvSpPr>
          <p:spPr bwMode="auto">
            <a:xfrm>
              <a:off x="4518025" y="1577975"/>
              <a:ext cx="149225" cy="150813"/>
            </a:xfrm>
            <a:prstGeom prst="ellipse">
              <a:avLst/>
            </a:pr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Oval 104"/>
            <p:cNvSpPr>
              <a:spLocks noChangeArrowheads="1"/>
            </p:cNvSpPr>
            <p:nvPr/>
          </p:nvSpPr>
          <p:spPr bwMode="auto">
            <a:xfrm>
              <a:off x="6489700" y="792163"/>
              <a:ext cx="149225" cy="150813"/>
            </a:xfrm>
            <a:prstGeom prst="ellipse">
              <a:avLst/>
            </a:pr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Oval 105"/>
            <p:cNvSpPr>
              <a:spLocks noChangeArrowheads="1"/>
            </p:cNvSpPr>
            <p:nvPr/>
          </p:nvSpPr>
          <p:spPr bwMode="auto">
            <a:xfrm>
              <a:off x="6831013" y="1860550"/>
              <a:ext cx="150813" cy="150813"/>
            </a:xfrm>
            <a:prstGeom prst="ellipse">
              <a:avLst/>
            </a:pr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Oval 106"/>
            <p:cNvSpPr>
              <a:spLocks noChangeArrowheads="1"/>
            </p:cNvSpPr>
            <p:nvPr/>
          </p:nvSpPr>
          <p:spPr bwMode="auto">
            <a:xfrm>
              <a:off x="7851775" y="2605088"/>
              <a:ext cx="150813" cy="150813"/>
            </a:xfrm>
            <a:prstGeom prst="ellipse">
              <a:avLst/>
            </a:pr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Oval 107"/>
            <p:cNvSpPr>
              <a:spLocks noChangeArrowheads="1"/>
            </p:cNvSpPr>
            <p:nvPr/>
          </p:nvSpPr>
          <p:spPr bwMode="auto">
            <a:xfrm>
              <a:off x="8197850" y="3330575"/>
              <a:ext cx="150813" cy="150813"/>
            </a:xfrm>
            <a:prstGeom prst="ellipse">
              <a:avLst/>
            </a:pr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Oval 108"/>
            <p:cNvSpPr>
              <a:spLocks noChangeArrowheads="1"/>
            </p:cNvSpPr>
            <p:nvPr/>
          </p:nvSpPr>
          <p:spPr bwMode="auto">
            <a:xfrm>
              <a:off x="7851775" y="4008438"/>
              <a:ext cx="150813" cy="150813"/>
            </a:xfrm>
            <a:prstGeom prst="ellipse">
              <a:avLst/>
            </a:pr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Oval 109"/>
            <p:cNvSpPr>
              <a:spLocks noChangeArrowheads="1"/>
            </p:cNvSpPr>
            <p:nvPr/>
          </p:nvSpPr>
          <p:spPr bwMode="auto">
            <a:xfrm>
              <a:off x="792163" y="3305175"/>
              <a:ext cx="150813" cy="150813"/>
            </a:xfrm>
            <a:prstGeom prst="ellips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0" name="Group 59"/>
          <p:cNvGrpSpPr/>
          <p:nvPr/>
        </p:nvGrpSpPr>
        <p:grpSpPr>
          <a:xfrm>
            <a:off x="5719377" y="1148401"/>
            <a:ext cx="2290752" cy="2871473"/>
            <a:chOff x="5493765" y="1196953"/>
            <a:chExt cx="2290752" cy="2871473"/>
          </a:xfrm>
        </p:grpSpPr>
        <p:sp>
          <p:nvSpPr>
            <p:cNvPr id="134" name="TextBox 133"/>
            <p:cNvSpPr txBox="1"/>
            <p:nvPr/>
          </p:nvSpPr>
          <p:spPr>
            <a:xfrm>
              <a:off x="6564311" y="1746323"/>
              <a:ext cx="1220206" cy="769441"/>
            </a:xfrm>
            <a:prstGeom prst="rect">
              <a:avLst/>
            </a:prstGeom>
            <a:noFill/>
          </p:spPr>
          <p:txBody>
            <a:bodyPr wrap="none" rtlCol="0">
              <a:spAutoFit/>
            </a:bodyPr>
            <a:lstStyle/>
            <a:p>
              <a:r>
                <a:rPr lang="en-US" sz="1100" dirty="0" smtClean="0">
                  <a:solidFill>
                    <a:schemeClr val="accent1"/>
                  </a:solidFill>
                </a:rPr>
                <a:t>Internet</a:t>
              </a:r>
            </a:p>
            <a:p>
              <a:r>
                <a:rPr lang="en-US" sz="1100" dirty="0" smtClean="0">
                  <a:solidFill>
                    <a:schemeClr val="accent1"/>
                  </a:solidFill>
                </a:rPr>
                <a:t>       of</a:t>
              </a:r>
            </a:p>
            <a:p>
              <a:r>
                <a:rPr lang="en-US" sz="1100" dirty="0" smtClean="0">
                  <a:solidFill>
                    <a:schemeClr val="accent1"/>
                  </a:solidFill>
                </a:rPr>
                <a:t>          Things</a:t>
              </a:r>
            </a:p>
            <a:p>
              <a:r>
                <a:rPr lang="en-US" sz="1100" dirty="0" smtClean="0">
                  <a:solidFill>
                    <a:schemeClr val="accent1"/>
                  </a:solidFill>
                </a:rPr>
                <a:t>                   (</a:t>
              </a:r>
              <a:r>
                <a:rPr lang="en-US" sz="1100" dirty="0" err="1" smtClean="0">
                  <a:solidFill>
                    <a:schemeClr val="accent1"/>
                  </a:solidFill>
                </a:rPr>
                <a:t>IoT</a:t>
              </a:r>
              <a:r>
                <a:rPr lang="en-US" sz="1100" dirty="0" smtClean="0">
                  <a:solidFill>
                    <a:schemeClr val="accent1"/>
                  </a:solidFill>
                </a:rPr>
                <a:t>)</a:t>
              </a:r>
              <a:endParaRPr lang="en-US" sz="1100" dirty="0">
                <a:solidFill>
                  <a:schemeClr val="accent1"/>
                </a:solidFill>
              </a:endParaRPr>
            </a:p>
          </p:txBody>
        </p:sp>
        <p:grpSp>
          <p:nvGrpSpPr>
            <p:cNvPr id="73" name="Group 72"/>
            <p:cNvGrpSpPr/>
            <p:nvPr/>
          </p:nvGrpSpPr>
          <p:grpSpPr>
            <a:xfrm>
              <a:off x="6557185" y="2393884"/>
              <a:ext cx="434804" cy="189417"/>
              <a:chOff x="350177" y="1126694"/>
              <a:chExt cx="2182813" cy="950913"/>
            </a:xfrm>
          </p:grpSpPr>
          <p:sp>
            <p:nvSpPr>
              <p:cNvPr id="69" name="Oval 117"/>
              <p:cNvSpPr>
                <a:spLocks noChangeArrowheads="1"/>
              </p:cNvSpPr>
              <p:nvPr/>
            </p:nvSpPr>
            <p:spPr bwMode="auto">
              <a:xfrm>
                <a:off x="564489" y="1637869"/>
                <a:ext cx="438150" cy="439738"/>
              </a:xfrm>
              <a:prstGeom prst="ellipse">
                <a:avLst/>
              </a:prstGeom>
              <a:noFill/>
              <a:ln w="952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Oval 118"/>
              <p:cNvSpPr>
                <a:spLocks noChangeArrowheads="1"/>
              </p:cNvSpPr>
              <p:nvPr/>
            </p:nvSpPr>
            <p:spPr bwMode="auto">
              <a:xfrm>
                <a:off x="1823377" y="1637869"/>
                <a:ext cx="438150" cy="439738"/>
              </a:xfrm>
              <a:prstGeom prst="ellipse">
                <a:avLst/>
              </a:prstGeom>
              <a:noFill/>
              <a:ln w="952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119"/>
              <p:cNvSpPr>
                <a:spLocks noChangeShapeType="1"/>
              </p:cNvSpPr>
              <p:nvPr/>
            </p:nvSpPr>
            <p:spPr bwMode="auto">
              <a:xfrm flipH="1">
                <a:off x="1074077" y="1858531"/>
                <a:ext cx="688975" cy="0"/>
              </a:xfrm>
              <a:prstGeom prst="line">
                <a:avLst/>
              </a:prstGeom>
              <a:noFill/>
              <a:ln w="9525"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20"/>
              <p:cNvSpPr>
                <a:spLocks/>
              </p:cNvSpPr>
              <p:nvPr/>
            </p:nvSpPr>
            <p:spPr bwMode="auto">
              <a:xfrm>
                <a:off x="350177" y="1126694"/>
                <a:ext cx="2182813" cy="731838"/>
              </a:xfrm>
              <a:custGeom>
                <a:avLst/>
                <a:gdLst>
                  <a:gd name="T0" fmla="*/ 41 w 579"/>
                  <a:gd name="T1" fmla="*/ 193 h 193"/>
                  <a:gd name="T2" fmla="*/ 1 w 579"/>
                  <a:gd name="T3" fmla="*/ 193 h 193"/>
                  <a:gd name="T4" fmla="*/ 21 w 579"/>
                  <a:gd name="T5" fmla="*/ 102 h 193"/>
                  <a:gd name="T6" fmla="*/ 115 w 579"/>
                  <a:gd name="T7" fmla="*/ 80 h 193"/>
                  <a:gd name="T8" fmla="*/ 165 w 579"/>
                  <a:gd name="T9" fmla="*/ 14 h 193"/>
                  <a:gd name="T10" fmla="*/ 190 w 579"/>
                  <a:gd name="T11" fmla="*/ 1 h 193"/>
                  <a:gd name="T12" fmla="*/ 330 w 579"/>
                  <a:gd name="T13" fmla="*/ 0 h 193"/>
                  <a:gd name="T14" fmla="*/ 352 w 579"/>
                  <a:gd name="T15" fmla="*/ 10 h 193"/>
                  <a:gd name="T16" fmla="*/ 439 w 579"/>
                  <a:gd name="T17" fmla="*/ 79 h 193"/>
                  <a:gd name="T18" fmla="*/ 555 w 579"/>
                  <a:gd name="T19" fmla="*/ 115 h 193"/>
                  <a:gd name="T20" fmla="*/ 577 w 579"/>
                  <a:gd name="T21" fmla="*/ 193 h 193"/>
                  <a:gd name="T22" fmla="*/ 524 w 579"/>
                  <a:gd name="T2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193">
                    <a:moveTo>
                      <a:pt x="41" y="193"/>
                    </a:moveTo>
                    <a:cubicBezTo>
                      <a:pt x="1" y="193"/>
                      <a:pt x="1" y="193"/>
                      <a:pt x="1" y="193"/>
                    </a:cubicBezTo>
                    <a:cubicBezTo>
                      <a:pt x="1" y="193"/>
                      <a:pt x="0" y="119"/>
                      <a:pt x="21" y="102"/>
                    </a:cubicBezTo>
                    <a:cubicBezTo>
                      <a:pt x="49" y="80"/>
                      <a:pt x="115" y="80"/>
                      <a:pt x="115" y="80"/>
                    </a:cubicBezTo>
                    <a:cubicBezTo>
                      <a:pt x="165" y="14"/>
                      <a:pt x="165" y="14"/>
                      <a:pt x="165" y="14"/>
                    </a:cubicBezTo>
                    <a:cubicBezTo>
                      <a:pt x="171" y="6"/>
                      <a:pt x="180" y="1"/>
                      <a:pt x="190" y="1"/>
                    </a:cubicBezTo>
                    <a:cubicBezTo>
                      <a:pt x="330" y="0"/>
                      <a:pt x="330" y="0"/>
                      <a:pt x="330" y="0"/>
                    </a:cubicBezTo>
                    <a:cubicBezTo>
                      <a:pt x="338" y="0"/>
                      <a:pt x="346" y="3"/>
                      <a:pt x="352" y="10"/>
                    </a:cubicBezTo>
                    <a:cubicBezTo>
                      <a:pt x="439" y="79"/>
                      <a:pt x="439" y="79"/>
                      <a:pt x="439" y="79"/>
                    </a:cubicBezTo>
                    <a:cubicBezTo>
                      <a:pt x="439" y="79"/>
                      <a:pt x="527" y="87"/>
                      <a:pt x="555" y="115"/>
                    </a:cubicBezTo>
                    <a:cubicBezTo>
                      <a:pt x="579" y="139"/>
                      <a:pt x="577" y="193"/>
                      <a:pt x="577" y="193"/>
                    </a:cubicBezTo>
                    <a:cubicBezTo>
                      <a:pt x="524" y="193"/>
                      <a:pt x="524" y="193"/>
                      <a:pt x="524" y="193"/>
                    </a:cubicBezTo>
                  </a:path>
                </a:pathLst>
              </a:custGeom>
              <a:noFill/>
              <a:ln w="952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p:nvGrpSpPr>
          <p:grpSpPr>
            <a:xfrm>
              <a:off x="7323247" y="3275414"/>
              <a:ext cx="298239" cy="208794"/>
              <a:chOff x="293083" y="1163413"/>
              <a:chExt cx="1078021" cy="754714"/>
            </a:xfrm>
            <a:solidFill>
              <a:schemeClr val="bg1">
                <a:lumMod val="50000"/>
              </a:schemeClr>
            </a:solidFill>
          </p:grpSpPr>
          <p:sp>
            <p:nvSpPr>
              <p:cNvPr id="77" name="Freeform 124"/>
              <p:cNvSpPr>
                <a:spLocks noEditPoints="1"/>
              </p:cNvSpPr>
              <p:nvPr/>
            </p:nvSpPr>
            <p:spPr bwMode="auto">
              <a:xfrm>
                <a:off x="293083" y="1163413"/>
                <a:ext cx="1078021" cy="754714"/>
              </a:xfrm>
              <a:custGeom>
                <a:avLst/>
                <a:gdLst>
                  <a:gd name="T0" fmla="*/ 1571 w 1837"/>
                  <a:gd name="T1" fmla="*/ 1286 h 1286"/>
                  <a:gd name="T2" fmla="*/ 270 w 1837"/>
                  <a:gd name="T3" fmla="*/ 1286 h 1286"/>
                  <a:gd name="T4" fmla="*/ 0 w 1837"/>
                  <a:gd name="T5" fmla="*/ 1011 h 1286"/>
                  <a:gd name="T6" fmla="*/ 0 w 1837"/>
                  <a:gd name="T7" fmla="*/ 398 h 1286"/>
                  <a:gd name="T8" fmla="*/ 270 w 1837"/>
                  <a:gd name="T9" fmla="*/ 122 h 1286"/>
                  <a:gd name="T10" fmla="*/ 597 w 1837"/>
                  <a:gd name="T11" fmla="*/ 122 h 1286"/>
                  <a:gd name="T12" fmla="*/ 667 w 1837"/>
                  <a:gd name="T13" fmla="*/ 14 h 1286"/>
                  <a:gd name="T14" fmla="*/ 693 w 1837"/>
                  <a:gd name="T15" fmla="*/ 0 h 1286"/>
                  <a:gd name="T16" fmla="*/ 1155 w 1837"/>
                  <a:gd name="T17" fmla="*/ 0 h 1286"/>
                  <a:gd name="T18" fmla="*/ 1181 w 1837"/>
                  <a:gd name="T19" fmla="*/ 14 h 1286"/>
                  <a:gd name="T20" fmla="*/ 1250 w 1837"/>
                  <a:gd name="T21" fmla="*/ 122 h 1286"/>
                  <a:gd name="T22" fmla="*/ 1571 w 1837"/>
                  <a:gd name="T23" fmla="*/ 122 h 1286"/>
                  <a:gd name="T24" fmla="*/ 1837 w 1837"/>
                  <a:gd name="T25" fmla="*/ 398 h 1286"/>
                  <a:gd name="T26" fmla="*/ 1837 w 1837"/>
                  <a:gd name="T27" fmla="*/ 1011 h 1286"/>
                  <a:gd name="T28" fmla="*/ 1571 w 1837"/>
                  <a:gd name="T29" fmla="*/ 1286 h 1286"/>
                  <a:gd name="T30" fmla="*/ 270 w 1837"/>
                  <a:gd name="T31" fmla="*/ 184 h 1286"/>
                  <a:gd name="T32" fmla="*/ 61 w 1837"/>
                  <a:gd name="T33" fmla="*/ 398 h 1286"/>
                  <a:gd name="T34" fmla="*/ 61 w 1837"/>
                  <a:gd name="T35" fmla="*/ 1011 h 1286"/>
                  <a:gd name="T36" fmla="*/ 270 w 1837"/>
                  <a:gd name="T37" fmla="*/ 1225 h 1286"/>
                  <a:gd name="T38" fmla="*/ 1571 w 1837"/>
                  <a:gd name="T39" fmla="*/ 1225 h 1286"/>
                  <a:gd name="T40" fmla="*/ 1776 w 1837"/>
                  <a:gd name="T41" fmla="*/ 1011 h 1286"/>
                  <a:gd name="T42" fmla="*/ 1776 w 1837"/>
                  <a:gd name="T43" fmla="*/ 398 h 1286"/>
                  <a:gd name="T44" fmla="*/ 1571 w 1837"/>
                  <a:gd name="T45" fmla="*/ 184 h 1286"/>
                  <a:gd name="T46" fmla="*/ 1234 w 1837"/>
                  <a:gd name="T47" fmla="*/ 184 h 1286"/>
                  <a:gd name="T48" fmla="*/ 1208 w 1837"/>
                  <a:gd name="T49" fmla="*/ 170 h 1286"/>
                  <a:gd name="T50" fmla="*/ 1138 w 1837"/>
                  <a:gd name="T51" fmla="*/ 61 h 1286"/>
                  <a:gd name="T52" fmla="*/ 710 w 1837"/>
                  <a:gd name="T53" fmla="*/ 61 h 1286"/>
                  <a:gd name="T54" fmla="*/ 640 w 1837"/>
                  <a:gd name="T55" fmla="*/ 170 h 1286"/>
                  <a:gd name="T56" fmla="*/ 614 w 1837"/>
                  <a:gd name="T57" fmla="*/ 184 h 1286"/>
                  <a:gd name="T58" fmla="*/ 270 w 1837"/>
                  <a:gd name="T59" fmla="*/ 184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37" h="1286">
                    <a:moveTo>
                      <a:pt x="1571" y="1286"/>
                    </a:moveTo>
                    <a:cubicBezTo>
                      <a:pt x="270" y="1286"/>
                      <a:pt x="270" y="1286"/>
                      <a:pt x="270" y="1286"/>
                    </a:cubicBezTo>
                    <a:cubicBezTo>
                      <a:pt x="128" y="1286"/>
                      <a:pt x="0" y="1155"/>
                      <a:pt x="0" y="1011"/>
                    </a:cubicBezTo>
                    <a:cubicBezTo>
                      <a:pt x="0" y="398"/>
                      <a:pt x="0" y="398"/>
                      <a:pt x="0" y="398"/>
                    </a:cubicBezTo>
                    <a:cubicBezTo>
                      <a:pt x="0" y="254"/>
                      <a:pt x="128" y="122"/>
                      <a:pt x="270" y="122"/>
                    </a:cubicBezTo>
                    <a:cubicBezTo>
                      <a:pt x="597" y="122"/>
                      <a:pt x="597" y="122"/>
                      <a:pt x="597" y="122"/>
                    </a:cubicBezTo>
                    <a:cubicBezTo>
                      <a:pt x="667" y="14"/>
                      <a:pt x="667" y="14"/>
                      <a:pt x="667" y="14"/>
                    </a:cubicBezTo>
                    <a:cubicBezTo>
                      <a:pt x="673" y="5"/>
                      <a:pt x="683" y="0"/>
                      <a:pt x="693" y="0"/>
                    </a:cubicBezTo>
                    <a:cubicBezTo>
                      <a:pt x="1155" y="0"/>
                      <a:pt x="1155" y="0"/>
                      <a:pt x="1155" y="0"/>
                    </a:cubicBezTo>
                    <a:cubicBezTo>
                      <a:pt x="1165" y="0"/>
                      <a:pt x="1175" y="5"/>
                      <a:pt x="1181" y="14"/>
                    </a:cubicBezTo>
                    <a:cubicBezTo>
                      <a:pt x="1250" y="122"/>
                      <a:pt x="1250" y="122"/>
                      <a:pt x="1250" y="122"/>
                    </a:cubicBezTo>
                    <a:cubicBezTo>
                      <a:pt x="1571" y="122"/>
                      <a:pt x="1571" y="122"/>
                      <a:pt x="1571" y="122"/>
                    </a:cubicBezTo>
                    <a:cubicBezTo>
                      <a:pt x="1713" y="122"/>
                      <a:pt x="1837" y="251"/>
                      <a:pt x="1837" y="398"/>
                    </a:cubicBezTo>
                    <a:cubicBezTo>
                      <a:pt x="1837" y="1011"/>
                      <a:pt x="1837" y="1011"/>
                      <a:pt x="1837" y="1011"/>
                    </a:cubicBezTo>
                    <a:cubicBezTo>
                      <a:pt x="1837" y="1157"/>
                      <a:pt x="1713" y="1286"/>
                      <a:pt x="1571" y="1286"/>
                    </a:cubicBezTo>
                    <a:close/>
                    <a:moveTo>
                      <a:pt x="270" y="184"/>
                    </a:moveTo>
                    <a:cubicBezTo>
                      <a:pt x="162" y="184"/>
                      <a:pt x="61" y="288"/>
                      <a:pt x="61" y="398"/>
                    </a:cubicBezTo>
                    <a:cubicBezTo>
                      <a:pt x="61" y="1011"/>
                      <a:pt x="61" y="1011"/>
                      <a:pt x="61" y="1011"/>
                    </a:cubicBezTo>
                    <a:cubicBezTo>
                      <a:pt x="61" y="1121"/>
                      <a:pt x="162" y="1225"/>
                      <a:pt x="270" y="1225"/>
                    </a:cubicBezTo>
                    <a:cubicBezTo>
                      <a:pt x="1571" y="1225"/>
                      <a:pt x="1571" y="1225"/>
                      <a:pt x="1571" y="1225"/>
                    </a:cubicBezTo>
                    <a:cubicBezTo>
                      <a:pt x="1678" y="1225"/>
                      <a:pt x="1776" y="1123"/>
                      <a:pt x="1776" y="1011"/>
                    </a:cubicBezTo>
                    <a:cubicBezTo>
                      <a:pt x="1776" y="398"/>
                      <a:pt x="1776" y="398"/>
                      <a:pt x="1776" y="398"/>
                    </a:cubicBezTo>
                    <a:cubicBezTo>
                      <a:pt x="1776" y="286"/>
                      <a:pt x="1678" y="184"/>
                      <a:pt x="1571" y="184"/>
                    </a:cubicBezTo>
                    <a:cubicBezTo>
                      <a:pt x="1234" y="184"/>
                      <a:pt x="1234" y="184"/>
                      <a:pt x="1234" y="184"/>
                    </a:cubicBezTo>
                    <a:cubicBezTo>
                      <a:pt x="1223" y="184"/>
                      <a:pt x="1214" y="178"/>
                      <a:pt x="1208" y="170"/>
                    </a:cubicBezTo>
                    <a:cubicBezTo>
                      <a:pt x="1138" y="61"/>
                      <a:pt x="1138" y="61"/>
                      <a:pt x="1138" y="61"/>
                    </a:cubicBezTo>
                    <a:cubicBezTo>
                      <a:pt x="710" y="61"/>
                      <a:pt x="710" y="61"/>
                      <a:pt x="710" y="61"/>
                    </a:cubicBezTo>
                    <a:cubicBezTo>
                      <a:pt x="640" y="170"/>
                      <a:pt x="640" y="170"/>
                      <a:pt x="640" y="170"/>
                    </a:cubicBezTo>
                    <a:cubicBezTo>
                      <a:pt x="634" y="178"/>
                      <a:pt x="625" y="184"/>
                      <a:pt x="614" y="184"/>
                    </a:cubicBezTo>
                    <a:lnTo>
                      <a:pt x="270"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5"/>
              <p:cNvSpPr>
                <a:spLocks noEditPoints="1"/>
              </p:cNvSpPr>
              <p:nvPr/>
            </p:nvSpPr>
            <p:spPr bwMode="auto">
              <a:xfrm>
                <a:off x="590605" y="1311926"/>
                <a:ext cx="485209" cy="484713"/>
              </a:xfrm>
              <a:custGeom>
                <a:avLst/>
                <a:gdLst>
                  <a:gd name="T0" fmla="*/ 413 w 827"/>
                  <a:gd name="T1" fmla="*/ 826 h 826"/>
                  <a:gd name="T2" fmla="*/ 0 w 827"/>
                  <a:gd name="T3" fmla="*/ 413 h 826"/>
                  <a:gd name="T4" fmla="*/ 413 w 827"/>
                  <a:gd name="T5" fmla="*/ 0 h 826"/>
                  <a:gd name="T6" fmla="*/ 827 w 827"/>
                  <a:gd name="T7" fmla="*/ 413 h 826"/>
                  <a:gd name="T8" fmla="*/ 413 w 827"/>
                  <a:gd name="T9" fmla="*/ 826 h 826"/>
                  <a:gd name="T10" fmla="*/ 413 w 827"/>
                  <a:gd name="T11" fmla="*/ 61 h 826"/>
                  <a:gd name="T12" fmla="*/ 61 w 827"/>
                  <a:gd name="T13" fmla="*/ 413 h 826"/>
                  <a:gd name="T14" fmla="*/ 413 w 827"/>
                  <a:gd name="T15" fmla="*/ 765 h 826"/>
                  <a:gd name="T16" fmla="*/ 766 w 827"/>
                  <a:gd name="T17" fmla="*/ 413 h 826"/>
                  <a:gd name="T18" fmla="*/ 413 w 827"/>
                  <a:gd name="T19" fmla="*/ 61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7" h="826">
                    <a:moveTo>
                      <a:pt x="413" y="826"/>
                    </a:moveTo>
                    <a:cubicBezTo>
                      <a:pt x="185" y="826"/>
                      <a:pt x="0" y="641"/>
                      <a:pt x="0" y="413"/>
                    </a:cubicBezTo>
                    <a:cubicBezTo>
                      <a:pt x="0" y="185"/>
                      <a:pt x="185" y="0"/>
                      <a:pt x="413" y="0"/>
                    </a:cubicBezTo>
                    <a:cubicBezTo>
                      <a:pt x="641" y="0"/>
                      <a:pt x="827" y="185"/>
                      <a:pt x="827" y="413"/>
                    </a:cubicBezTo>
                    <a:cubicBezTo>
                      <a:pt x="827" y="641"/>
                      <a:pt x="641" y="826"/>
                      <a:pt x="413" y="826"/>
                    </a:cubicBezTo>
                    <a:close/>
                    <a:moveTo>
                      <a:pt x="413" y="61"/>
                    </a:moveTo>
                    <a:cubicBezTo>
                      <a:pt x="219" y="61"/>
                      <a:pt x="61" y="219"/>
                      <a:pt x="61" y="413"/>
                    </a:cubicBezTo>
                    <a:cubicBezTo>
                      <a:pt x="61" y="607"/>
                      <a:pt x="219" y="765"/>
                      <a:pt x="413" y="765"/>
                    </a:cubicBezTo>
                    <a:cubicBezTo>
                      <a:pt x="608" y="765"/>
                      <a:pt x="766" y="607"/>
                      <a:pt x="766" y="413"/>
                    </a:cubicBezTo>
                    <a:cubicBezTo>
                      <a:pt x="766" y="219"/>
                      <a:pt x="608" y="61"/>
                      <a:pt x="41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6"/>
              <p:cNvSpPr>
                <a:spLocks/>
              </p:cNvSpPr>
              <p:nvPr/>
            </p:nvSpPr>
            <p:spPr bwMode="auto">
              <a:xfrm>
                <a:off x="472836" y="1181512"/>
                <a:ext cx="36199" cy="71653"/>
              </a:xfrm>
              <a:custGeom>
                <a:avLst/>
                <a:gdLst>
                  <a:gd name="T0" fmla="*/ 31 w 62"/>
                  <a:gd name="T1" fmla="*/ 122 h 122"/>
                  <a:gd name="T2" fmla="*/ 0 w 62"/>
                  <a:gd name="T3" fmla="*/ 91 h 122"/>
                  <a:gd name="T4" fmla="*/ 0 w 62"/>
                  <a:gd name="T5" fmla="*/ 30 h 122"/>
                  <a:gd name="T6" fmla="*/ 31 w 62"/>
                  <a:gd name="T7" fmla="*/ 0 h 122"/>
                  <a:gd name="T8" fmla="*/ 62 w 62"/>
                  <a:gd name="T9" fmla="*/ 30 h 122"/>
                  <a:gd name="T10" fmla="*/ 62 w 62"/>
                  <a:gd name="T11" fmla="*/ 91 h 122"/>
                  <a:gd name="T12" fmla="*/ 31 w 62"/>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62" h="122">
                    <a:moveTo>
                      <a:pt x="31" y="122"/>
                    </a:moveTo>
                    <a:cubicBezTo>
                      <a:pt x="14" y="122"/>
                      <a:pt x="0" y="108"/>
                      <a:pt x="0" y="91"/>
                    </a:cubicBezTo>
                    <a:cubicBezTo>
                      <a:pt x="0" y="30"/>
                      <a:pt x="0" y="30"/>
                      <a:pt x="0" y="30"/>
                    </a:cubicBezTo>
                    <a:cubicBezTo>
                      <a:pt x="0" y="13"/>
                      <a:pt x="14" y="0"/>
                      <a:pt x="31" y="0"/>
                    </a:cubicBezTo>
                    <a:cubicBezTo>
                      <a:pt x="48" y="0"/>
                      <a:pt x="62" y="13"/>
                      <a:pt x="62" y="30"/>
                    </a:cubicBezTo>
                    <a:cubicBezTo>
                      <a:pt x="62" y="91"/>
                      <a:pt x="62" y="91"/>
                      <a:pt x="62" y="91"/>
                    </a:cubicBezTo>
                    <a:cubicBezTo>
                      <a:pt x="62" y="108"/>
                      <a:pt x="48" y="122"/>
                      <a:pt x="31"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7"/>
              <p:cNvSpPr>
                <a:spLocks/>
              </p:cNvSpPr>
              <p:nvPr/>
            </p:nvSpPr>
            <p:spPr bwMode="auto">
              <a:xfrm>
                <a:off x="1173996" y="1342918"/>
                <a:ext cx="71405" cy="35703"/>
              </a:xfrm>
              <a:custGeom>
                <a:avLst/>
                <a:gdLst>
                  <a:gd name="T0" fmla="*/ 91 w 122"/>
                  <a:gd name="T1" fmla="*/ 61 h 61"/>
                  <a:gd name="T2" fmla="*/ 30 w 122"/>
                  <a:gd name="T3" fmla="*/ 61 h 61"/>
                  <a:gd name="T4" fmla="*/ 0 w 122"/>
                  <a:gd name="T5" fmla="*/ 31 h 61"/>
                  <a:gd name="T6" fmla="*/ 30 w 122"/>
                  <a:gd name="T7" fmla="*/ 0 h 61"/>
                  <a:gd name="T8" fmla="*/ 91 w 122"/>
                  <a:gd name="T9" fmla="*/ 0 h 61"/>
                  <a:gd name="T10" fmla="*/ 122 w 122"/>
                  <a:gd name="T11" fmla="*/ 31 h 61"/>
                  <a:gd name="T12" fmla="*/ 91 w 122"/>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22" h="61">
                    <a:moveTo>
                      <a:pt x="91" y="61"/>
                    </a:moveTo>
                    <a:cubicBezTo>
                      <a:pt x="30" y="61"/>
                      <a:pt x="30" y="61"/>
                      <a:pt x="30" y="61"/>
                    </a:cubicBezTo>
                    <a:cubicBezTo>
                      <a:pt x="13" y="61"/>
                      <a:pt x="0" y="48"/>
                      <a:pt x="0" y="31"/>
                    </a:cubicBezTo>
                    <a:cubicBezTo>
                      <a:pt x="0" y="14"/>
                      <a:pt x="13" y="0"/>
                      <a:pt x="30" y="0"/>
                    </a:cubicBezTo>
                    <a:cubicBezTo>
                      <a:pt x="91" y="0"/>
                      <a:pt x="91" y="0"/>
                      <a:pt x="91" y="0"/>
                    </a:cubicBezTo>
                    <a:cubicBezTo>
                      <a:pt x="108" y="0"/>
                      <a:pt x="122" y="14"/>
                      <a:pt x="122" y="31"/>
                    </a:cubicBezTo>
                    <a:cubicBezTo>
                      <a:pt x="122" y="48"/>
                      <a:pt x="108" y="61"/>
                      <a:pt x="91"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p:cNvGrpSpPr/>
            <p:nvPr/>
          </p:nvGrpSpPr>
          <p:grpSpPr>
            <a:xfrm>
              <a:off x="5493765" y="1196953"/>
              <a:ext cx="312532" cy="130637"/>
              <a:chOff x="1484820" y="1283783"/>
              <a:chExt cx="985048" cy="411745"/>
            </a:xfrm>
            <a:solidFill>
              <a:schemeClr val="bg1">
                <a:lumMod val="50000"/>
              </a:schemeClr>
            </a:solidFill>
          </p:grpSpPr>
          <p:sp>
            <p:nvSpPr>
              <p:cNvPr id="85" name="Freeform 131"/>
              <p:cNvSpPr>
                <a:spLocks noEditPoints="1"/>
              </p:cNvSpPr>
              <p:nvPr/>
            </p:nvSpPr>
            <p:spPr bwMode="auto">
              <a:xfrm>
                <a:off x="1484820" y="1283783"/>
                <a:ext cx="985048" cy="411745"/>
              </a:xfrm>
              <a:custGeom>
                <a:avLst/>
                <a:gdLst>
                  <a:gd name="T0" fmla="*/ 1523 w 1644"/>
                  <a:gd name="T1" fmla="*/ 686 h 686"/>
                  <a:gd name="T2" fmla="*/ 28 w 1644"/>
                  <a:gd name="T3" fmla="*/ 686 h 686"/>
                  <a:gd name="T4" fmla="*/ 0 w 1644"/>
                  <a:gd name="T5" fmla="*/ 658 h 686"/>
                  <a:gd name="T6" fmla="*/ 0 w 1644"/>
                  <a:gd name="T7" fmla="*/ 191 h 686"/>
                  <a:gd name="T8" fmla="*/ 143 w 1644"/>
                  <a:gd name="T9" fmla="*/ 14 h 686"/>
                  <a:gd name="T10" fmla="*/ 280 w 1644"/>
                  <a:gd name="T11" fmla="*/ 81 h 686"/>
                  <a:gd name="T12" fmla="*/ 429 w 1644"/>
                  <a:gd name="T13" fmla="*/ 136 h 686"/>
                  <a:gd name="T14" fmla="*/ 748 w 1644"/>
                  <a:gd name="T15" fmla="*/ 11 h 686"/>
                  <a:gd name="T16" fmla="*/ 779 w 1644"/>
                  <a:gd name="T17" fmla="*/ 4 h 686"/>
                  <a:gd name="T18" fmla="*/ 1554 w 1644"/>
                  <a:gd name="T19" fmla="*/ 361 h 686"/>
                  <a:gd name="T20" fmla="*/ 1644 w 1644"/>
                  <a:gd name="T21" fmla="*/ 542 h 686"/>
                  <a:gd name="T22" fmla="*/ 1609 w 1644"/>
                  <a:gd name="T23" fmla="*/ 636 h 686"/>
                  <a:gd name="T24" fmla="*/ 1523 w 1644"/>
                  <a:gd name="T25" fmla="*/ 686 h 686"/>
                  <a:gd name="T26" fmla="*/ 56 w 1644"/>
                  <a:gd name="T27" fmla="*/ 630 h 686"/>
                  <a:gd name="T28" fmla="*/ 1523 w 1644"/>
                  <a:gd name="T29" fmla="*/ 630 h 686"/>
                  <a:gd name="T30" fmla="*/ 1570 w 1644"/>
                  <a:gd name="T31" fmla="*/ 597 h 686"/>
                  <a:gd name="T32" fmla="*/ 1588 w 1644"/>
                  <a:gd name="T33" fmla="*/ 543 h 686"/>
                  <a:gd name="T34" fmla="*/ 1527 w 1644"/>
                  <a:gd name="T35" fmla="*/ 410 h 686"/>
                  <a:gd name="T36" fmla="*/ 776 w 1644"/>
                  <a:gd name="T37" fmla="*/ 63 h 686"/>
                  <a:gd name="T38" fmla="*/ 429 w 1644"/>
                  <a:gd name="T39" fmla="*/ 192 h 686"/>
                  <a:gd name="T40" fmla="*/ 238 w 1644"/>
                  <a:gd name="T41" fmla="*/ 117 h 686"/>
                  <a:gd name="T42" fmla="*/ 143 w 1644"/>
                  <a:gd name="T43" fmla="*/ 69 h 686"/>
                  <a:gd name="T44" fmla="*/ 56 w 1644"/>
                  <a:gd name="T45" fmla="*/ 191 h 686"/>
                  <a:gd name="T46" fmla="*/ 56 w 1644"/>
                  <a:gd name="T47" fmla="*/ 63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4" h="686">
                    <a:moveTo>
                      <a:pt x="1523" y="686"/>
                    </a:moveTo>
                    <a:cubicBezTo>
                      <a:pt x="28" y="686"/>
                      <a:pt x="28" y="686"/>
                      <a:pt x="28" y="686"/>
                    </a:cubicBezTo>
                    <a:cubicBezTo>
                      <a:pt x="13" y="686"/>
                      <a:pt x="0" y="673"/>
                      <a:pt x="0" y="658"/>
                    </a:cubicBezTo>
                    <a:cubicBezTo>
                      <a:pt x="0" y="191"/>
                      <a:pt x="0" y="191"/>
                      <a:pt x="0" y="191"/>
                    </a:cubicBezTo>
                    <a:cubicBezTo>
                      <a:pt x="0" y="60"/>
                      <a:pt x="77" y="14"/>
                      <a:pt x="143" y="14"/>
                    </a:cubicBezTo>
                    <a:cubicBezTo>
                      <a:pt x="193" y="14"/>
                      <a:pt x="244" y="39"/>
                      <a:pt x="280" y="81"/>
                    </a:cubicBezTo>
                    <a:cubicBezTo>
                      <a:pt x="319" y="127"/>
                      <a:pt x="383" y="136"/>
                      <a:pt x="429" y="136"/>
                    </a:cubicBezTo>
                    <a:cubicBezTo>
                      <a:pt x="552" y="136"/>
                      <a:pt x="693" y="72"/>
                      <a:pt x="748" y="11"/>
                    </a:cubicBezTo>
                    <a:cubicBezTo>
                      <a:pt x="756" y="3"/>
                      <a:pt x="768" y="0"/>
                      <a:pt x="779" y="4"/>
                    </a:cubicBezTo>
                    <a:cubicBezTo>
                      <a:pt x="938" y="64"/>
                      <a:pt x="1433" y="296"/>
                      <a:pt x="1554" y="361"/>
                    </a:cubicBezTo>
                    <a:cubicBezTo>
                      <a:pt x="1611" y="391"/>
                      <a:pt x="1642" y="454"/>
                      <a:pt x="1644" y="542"/>
                    </a:cubicBezTo>
                    <a:cubicBezTo>
                      <a:pt x="1644" y="570"/>
                      <a:pt x="1634" y="611"/>
                      <a:pt x="1609" y="636"/>
                    </a:cubicBezTo>
                    <a:cubicBezTo>
                      <a:pt x="1590" y="656"/>
                      <a:pt x="1560" y="686"/>
                      <a:pt x="1523" y="686"/>
                    </a:cubicBezTo>
                    <a:close/>
                    <a:moveTo>
                      <a:pt x="56" y="630"/>
                    </a:moveTo>
                    <a:cubicBezTo>
                      <a:pt x="1523" y="630"/>
                      <a:pt x="1523" y="630"/>
                      <a:pt x="1523" y="630"/>
                    </a:cubicBezTo>
                    <a:cubicBezTo>
                      <a:pt x="1537" y="630"/>
                      <a:pt x="1558" y="608"/>
                      <a:pt x="1570" y="597"/>
                    </a:cubicBezTo>
                    <a:cubicBezTo>
                      <a:pt x="1580" y="585"/>
                      <a:pt x="1589" y="562"/>
                      <a:pt x="1588" y="543"/>
                    </a:cubicBezTo>
                    <a:cubicBezTo>
                      <a:pt x="1587" y="496"/>
                      <a:pt x="1576" y="436"/>
                      <a:pt x="1527" y="410"/>
                    </a:cubicBezTo>
                    <a:cubicBezTo>
                      <a:pt x="1415" y="349"/>
                      <a:pt x="946" y="130"/>
                      <a:pt x="776" y="63"/>
                    </a:cubicBezTo>
                    <a:cubicBezTo>
                      <a:pt x="698" y="135"/>
                      <a:pt x="548" y="192"/>
                      <a:pt x="429" y="192"/>
                    </a:cubicBezTo>
                    <a:cubicBezTo>
                      <a:pt x="346" y="192"/>
                      <a:pt x="280" y="166"/>
                      <a:pt x="238" y="117"/>
                    </a:cubicBezTo>
                    <a:cubicBezTo>
                      <a:pt x="212" y="87"/>
                      <a:pt x="177" y="69"/>
                      <a:pt x="143" y="69"/>
                    </a:cubicBezTo>
                    <a:cubicBezTo>
                      <a:pt x="89" y="69"/>
                      <a:pt x="56" y="115"/>
                      <a:pt x="56" y="191"/>
                    </a:cubicBezTo>
                    <a:lnTo>
                      <a:pt x="56" y="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32"/>
              <p:cNvSpPr>
                <a:spLocks noChangeArrowheads="1"/>
              </p:cNvSpPr>
              <p:nvPr/>
            </p:nvSpPr>
            <p:spPr bwMode="auto">
              <a:xfrm>
                <a:off x="1518499" y="1561824"/>
                <a:ext cx="935922" cy="32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p:nvSpPr>
            <p:spPr bwMode="auto">
              <a:xfrm>
                <a:off x="1885170" y="1311384"/>
                <a:ext cx="151682" cy="283359"/>
              </a:xfrm>
              <a:custGeom>
                <a:avLst/>
                <a:gdLst>
                  <a:gd name="T0" fmla="*/ 31 w 253"/>
                  <a:gd name="T1" fmla="*/ 472 h 472"/>
                  <a:gd name="T2" fmla="*/ 20 w 253"/>
                  <a:gd name="T3" fmla="*/ 470 h 472"/>
                  <a:gd name="T4" fmla="*/ 6 w 253"/>
                  <a:gd name="T5" fmla="*/ 433 h 472"/>
                  <a:gd name="T6" fmla="*/ 196 w 253"/>
                  <a:gd name="T7" fmla="*/ 20 h 472"/>
                  <a:gd name="T8" fmla="*/ 233 w 253"/>
                  <a:gd name="T9" fmla="*/ 7 h 472"/>
                  <a:gd name="T10" fmla="*/ 246 w 253"/>
                  <a:gd name="T11" fmla="*/ 44 h 472"/>
                  <a:gd name="T12" fmla="*/ 57 w 253"/>
                  <a:gd name="T13" fmla="*/ 456 h 472"/>
                  <a:gd name="T14" fmla="*/ 31 w 253"/>
                  <a:gd name="T15" fmla="*/ 472 h 4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472">
                    <a:moveTo>
                      <a:pt x="31" y="472"/>
                    </a:moveTo>
                    <a:cubicBezTo>
                      <a:pt x="27" y="472"/>
                      <a:pt x="23" y="472"/>
                      <a:pt x="20" y="470"/>
                    </a:cubicBezTo>
                    <a:cubicBezTo>
                      <a:pt x="6" y="463"/>
                      <a:pt x="0" y="447"/>
                      <a:pt x="6" y="433"/>
                    </a:cubicBezTo>
                    <a:cubicBezTo>
                      <a:pt x="196" y="20"/>
                      <a:pt x="196" y="20"/>
                      <a:pt x="196" y="20"/>
                    </a:cubicBezTo>
                    <a:cubicBezTo>
                      <a:pt x="202" y="6"/>
                      <a:pt x="219" y="0"/>
                      <a:pt x="233" y="7"/>
                    </a:cubicBezTo>
                    <a:cubicBezTo>
                      <a:pt x="247" y="13"/>
                      <a:pt x="253" y="30"/>
                      <a:pt x="246" y="44"/>
                    </a:cubicBezTo>
                    <a:cubicBezTo>
                      <a:pt x="57" y="456"/>
                      <a:pt x="57" y="456"/>
                      <a:pt x="57" y="456"/>
                    </a:cubicBezTo>
                    <a:cubicBezTo>
                      <a:pt x="52" y="466"/>
                      <a:pt x="42" y="472"/>
                      <a:pt x="31"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p:nvSpPr>
            <p:spPr bwMode="auto">
              <a:xfrm>
                <a:off x="1968482" y="1343037"/>
                <a:ext cx="139527" cy="251706"/>
              </a:xfrm>
              <a:custGeom>
                <a:avLst/>
                <a:gdLst>
                  <a:gd name="T0" fmla="*/ 32 w 233"/>
                  <a:gd name="T1" fmla="*/ 419 h 419"/>
                  <a:gd name="T2" fmla="*/ 20 w 233"/>
                  <a:gd name="T3" fmla="*/ 417 h 419"/>
                  <a:gd name="T4" fmla="*/ 7 w 233"/>
                  <a:gd name="T5" fmla="*/ 380 h 419"/>
                  <a:gd name="T6" fmla="*/ 176 w 233"/>
                  <a:gd name="T7" fmla="*/ 20 h 419"/>
                  <a:gd name="T8" fmla="*/ 213 w 233"/>
                  <a:gd name="T9" fmla="*/ 6 h 419"/>
                  <a:gd name="T10" fmla="*/ 226 w 233"/>
                  <a:gd name="T11" fmla="*/ 43 h 419"/>
                  <a:gd name="T12" fmla="*/ 57 w 233"/>
                  <a:gd name="T13" fmla="*/ 403 h 419"/>
                  <a:gd name="T14" fmla="*/ 32 w 233"/>
                  <a:gd name="T15" fmla="*/ 41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19">
                    <a:moveTo>
                      <a:pt x="32" y="419"/>
                    </a:moveTo>
                    <a:cubicBezTo>
                      <a:pt x="28" y="419"/>
                      <a:pt x="24" y="419"/>
                      <a:pt x="20" y="417"/>
                    </a:cubicBezTo>
                    <a:cubicBezTo>
                      <a:pt x="6" y="410"/>
                      <a:pt x="0" y="394"/>
                      <a:pt x="7" y="380"/>
                    </a:cubicBezTo>
                    <a:cubicBezTo>
                      <a:pt x="176" y="20"/>
                      <a:pt x="176" y="20"/>
                      <a:pt x="176" y="20"/>
                    </a:cubicBezTo>
                    <a:cubicBezTo>
                      <a:pt x="183" y="6"/>
                      <a:pt x="199" y="0"/>
                      <a:pt x="213" y="6"/>
                    </a:cubicBezTo>
                    <a:cubicBezTo>
                      <a:pt x="227" y="13"/>
                      <a:pt x="233" y="29"/>
                      <a:pt x="226" y="43"/>
                    </a:cubicBezTo>
                    <a:cubicBezTo>
                      <a:pt x="57" y="403"/>
                      <a:pt x="57" y="403"/>
                      <a:pt x="57" y="403"/>
                    </a:cubicBezTo>
                    <a:cubicBezTo>
                      <a:pt x="52" y="414"/>
                      <a:pt x="42" y="419"/>
                      <a:pt x="32" y="4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p:nvSpPr>
            <p:spPr bwMode="auto">
              <a:xfrm>
                <a:off x="2052299" y="1401279"/>
                <a:ext cx="108381" cy="193464"/>
              </a:xfrm>
              <a:custGeom>
                <a:avLst/>
                <a:gdLst>
                  <a:gd name="T0" fmla="*/ 31 w 181"/>
                  <a:gd name="T1" fmla="*/ 322 h 322"/>
                  <a:gd name="T2" fmla="*/ 20 w 181"/>
                  <a:gd name="T3" fmla="*/ 320 h 322"/>
                  <a:gd name="T4" fmla="*/ 6 w 181"/>
                  <a:gd name="T5" fmla="*/ 283 h 322"/>
                  <a:gd name="T6" fmla="*/ 124 w 181"/>
                  <a:gd name="T7" fmla="*/ 21 h 322"/>
                  <a:gd name="T8" fmla="*/ 161 w 181"/>
                  <a:gd name="T9" fmla="*/ 7 h 322"/>
                  <a:gd name="T10" fmla="*/ 175 w 181"/>
                  <a:gd name="T11" fmla="*/ 43 h 322"/>
                  <a:gd name="T12" fmla="*/ 57 w 181"/>
                  <a:gd name="T13" fmla="*/ 306 h 322"/>
                  <a:gd name="T14" fmla="*/ 31 w 181"/>
                  <a:gd name="T15" fmla="*/ 322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322">
                    <a:moveTo>
                      <a:pt x="31" y="322"/>
                    </a:moveTo>
                    <a:cubicBezTo>
                      <a:pt x="27" y="322"/>
                      <a:pt x="23" y="322"/>
                      <a:pt x="20" y="320"/>
                    </a:cubicBezTo>
                    <a:cubicBezTo>
                      <a:pt x="6" y="314"/>
                      <a:pt x="0" y="297"/>
                      <a:pt x="6" y="283"/>
                    </a:cubicBezTo>
                    <a:cubicBezTo>
                      <a:pt x="124" y="21"/>
                      <a:pt x="124" y="21"/>
                      <a:pt x="124" y="21"/>
                    </a:cubicBezTo>
                    <a:cubicBezTo>
                      <a:pt x="131" y="7"/>
                      <a:pt x="147" y="0"/>
                      <a:pt x="161" y="7"/>
                    </a:cubicBezTo>
                    <a:cubicBezTo>
                      <a:pt x="175" y="13"/>
                      <a:pt x="181" y="29"/>
                      <a:pt x="175" y="43"/>
                    </a:cubicBezTo>
                    <a:cubicBezTo>
                      <a:pt x="57" y="306"/>
                      <a:pt x="57" y="306"/>
                      <a:pt x="57" y="306"/>
                    </a:cubicBezTo>
                    <a:cubicBezTo>
                      <a:pt x="52" y="316"/>
                      <a:pt x="42" y="322"/>
                      <a:pt x="31" y="3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100"/>
            <p:cNvGrpSpPr/>
            <p:nvPr/>
          </p:nvGrpSpPr>
          <p:grpSpPr>
            <a:xfrm>
              <a:off x="5944565" y="1516478"/>
              <a:ext cx="181895" cy="302237"/>
              <a:chOff x="6864474" y="246002"/>
              <a:chExt cx="376238" cy="625157"/>
            </a:xfrm>
            <a:solidFill>
              <a:schemeClr val="bg1">
                <a:lumMod val="50000"/>
              </a:schemeClr>
            </a:solidFill>
          </p:grpSpPr>
          <p:sp>
            <p:nvSpPr>
              <p:cNvPr id="94" name="Freeform 139"/>
              <p:cNvSpPr>
                <a:spLocks noEditPoints="1"/>
              </p:cNvSpPr>
              <p:nvPr/>
            </p:nvSpPr>
            <p:spPr bwMode="auto">
              <a:xfrm>
                <a:off x="6864474" y="246002"/>
                <a:ext cx="376238" cy="413400"/>
              </a:xfrm>
              <a:custGeom>
                <a:avLst/>
                <a:gdLst>
                  <a:gd name="T0" fmla="*/ 549 w 726"/>
                  <a:gd name="T1" fmla="*/ 799 h 799"/>
                  <a:gd name="T2" fmla="*/ 173 w 726"/>
                  <a:gd name="T3" fmla="*/ 799 h 799"/>
                  <a:gd name="T4" fmla="*/ 153 w 726"/>
                  <a:gd name="T5" fmla="*/ 778 h 799"/>
                  <a:gd name="T6" fmla="*/ 153 w 726"/>
                  <a:gd name="T7" fmla="*/ 653 h 799"/>
                  <a:gd name="T8" fmla="*/ 0 w 726"/>
                  <a:gd name="T9" fmla="*/ 354 h 799"/>
                  <a:gd name="T10" fmla="*/ 367 w 726"/>
                  <a:gd name="T11" fmla="*/ 0 h 799"/>
                  <a:gd name="T12" fmla="*/ 726 w 726"/>
                  <a:gd name="T13" fmla="*/ 354 h 799"/>
                  <a:gd name="T14" fmla="*/ 570 w 726"/>
                  <a:gd name="T15" fmla="*/ 655 h 799"/>
                  <a:gd name="T16" fmla="*/ 570 w 726"/>
                  <a:gd name="T17" fmla="*/ 778 h 799"/>
                  <a:gd name="T18" fmla="*/ 549 w 726"/>
                  <a:gd name="T19" fmla="*/ 799 h 799"/>
                  <a:gd name="T20" fmla="*/ 194 w 726"/>
                  <a:gd name="T21" fmla="*/ 757 h 799"/>
                  <a:gd name="T22" fmla="*/ 528 w 726"/>
                  <a:gd name="T23" fmla="*/ 757 h 799"/>
                  <a:gd name="T24" fmla="*/ 528 w 726"/>
                  <a:gd name="T25" fmla="*/ 642 h 799"/>
                  <a:gd name="T26" fmla="*/ 540 w 726"/>
                  <a:gd name="T27" fmla="*/ 623 h 799"/>
                  <a:gd name="T28" fmla="*/ 684 w 726"/>
                  <a:gd name="T29" fmla="*/ 354 h 799"/>
                  <a:gd name="T30" fmla="*/ 367 w 726"/>
                  <a:gd name="T31" fmla="*/ 42 h 799"/>
                  <a:gd name="T32" fmla="*/ 42 w 726"/>
                  <a:gd name="T33" fmla="*/ 354 h 799"/>
                  <a:gd name="T34" fmla="*/ 185 w 726"/>
                  <a:gd name="T35" fmla="*/ 625 h 799"/>
                  <a:gd name="T36" fmla="*/ 194 w 726"/>
                  <a:gd name="T37" fmla="*/ 642 h 799"/>
                  <a:gd name="T38" fmla="*/ 194 w 726"/>
                  <a:gd name="T39" fmla="*/ 757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6" h="799">
                    <a:moveTo>
                      <a:pt x="549" y="799"/>
                    </a:moveTo>
                    <a:cubicBezTo>
                      <a:pt x="173" y="799"/>
                      <a:pt x="173" y="799"/>
                      <a:pt x="173" y="799"/>
                    </a:cubicBezTo>
                    <a:cubicBezTo>
                      <a:pt x="162" y="799"/>
                      <a:pt x="153" y="790"/>
                      <a:pt x="153" y="778"/>
                    </a:cubicBezTo>
                    <a:cubicBezTo>
                      <a:pt x="153" y="653"/>
                      <a:pt x="153" y="653"/>
                      <a:pt x="153" y="653"/>
                    </a:cubicBezTo>
                    <a:cubicBezTo>
                      <a:pt x="77" y="597"/>
                      <a:pt x="0" y="491"/>
                      <a:pt x="0" y="354"/>
                    </a:cubicBezTo>
                    <a:cubicBezTo>
                      <a:pt x="0" y="162"/>
                      <a:pt x="168" y="0"/>
                      <a:pt x="367" y="0"/>
                    </a:cubicBezTo>
                    <a:cubicBezTo>
                      <a:pt x="565" y="0"/>
                      <a:pt x="726" y="159"/>
                      <a:pt x="726" y="354"/>
                    </a:cubicBezTo>
                    <a:cubicBezTo>
                      <a:pt x="726" y="450"/>
                      <a:pt x="710" y="584"/>
                      <a:pt x="570" y="655"/>
                    </a:cubicBezTo>
                    <a:cubicBezTo>
                      <a:pt x="570" y="778"/>
                      <a:pt x="570" y="778"/>
                      <a:pt x="570" y="778"/>
                    </a:cubicBezTo>
                    <a:cubicBezTo>
                      <a:pt x="570" y="790"/>
                      <a:pt x="560" y="799"/>
                      <a:pt x="549" y="799"/>
                    </a:cubicBezTo>
                    <a:close/>
                    <a:moveTo>
                      <a:pt x="194" y="757"/>
                    </a:moveTo>
                    <a:cubicBezTo>
                      <a:pt x="528" y="757"/>
                      <a:pt x="528" y="757"/>
                      <a:pt x="528" y="757"/>
                    </a:cubicBezTo>
                    <a:cubicBezTo>
                      <a:pt x="528" y="642"/>
                      <a:pt x="528" y="642"/>
                      <a:pt x="528" y="642"/>
                    </a:cubicBezTo>
                    <a:cubicBezTo>
                      <a:pt x="528" y="634"/>
                      <a:pt x="533" y="626"/>
                      <a:pt x="540" y="623"/>
                    </a:cubicBezTo>
                    <a:cubicBezTo>
                      <a:pt x="640" y="577"/>
                      <a:pt x="684" y="494"/>
                      <a:pt x="684" y="354"/>
                    </a:cubicBezTo>
                    <a:cubicBezTo>
                      <a:pt x="684" y="182"/>
                      <a:pt x="542" y="42"/>
                      <a:pt x="367" y="42"/>
                    </a:cubicBezTo>
                    <a:cubicBezTo>
                      <a:pt x="191" y="42"/>
                      <a:pt x="42" y="185"/>
                      <a:pt x="42" y="354"/>
                    </a:cubicBezTo>
                    <a:cubicBezTo>
                      <a:pt x="42" y="458"/>
                      <a:pt x="98" y="565"/>
                      <a:pt x="185" y="625"/>
                    </a:cubicBezTo>
                    <a:cubicBezTo>
                      <a:pt x="191" y="629"/>
                      <a:pt x="194" y="635"/>
                      <a:pt x="194" y="642"/>
                    </a:cubicBezTo>
                    <a:lnTo>
                      <a:pt x="194"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40"/>
              <p:cNvSpPr>
                <a:spLocks/>
              </p:cNvSpPr>
              <p:nvPr/>
            </p:nvSpPr>
            <p:spPr bwMode="auto">
              <a:xfrm>
                <a:off x="6954191" y="702281"/>
                <a:ext cx="194826" cy="21769"/>
              </a:xfrm>
              <a:custGeom>
                <a:avLst/>
                <a:gdLst>
                  <a:gd name="T0" fmla="*/ 355 w 376"/>
                  <a:gd name="T1" fmla="*/ 42 h 42"/>
                  <a:gd name="T2" fmla="*/ 21 w 376"/>
                  <a:gd name="T3" fmla="*/ 42 h 42"/>
                  <a:gd name="T4" fmla="*/ 0 w 376"/>
                  <a:gd name="T5" fmla="*/ 21 h 42"/>
                  <a:gd name="T6" fmla="*/ 21 w 376"/>
                  <a:gd name="T7" fmla="*/ 0 h 42"/>
                  <a:gd name="T8" fmla="*/ 355 w 376"/>
                  <a:gd name="T9" fmla="*/ 0 h 42"/>
                  <a:gd name="T10" fmla="*/ 376 w 376"/>
                  <a:gd name="T11" fmla="*/ 21 h 42"/>
                  <a:gd name="T12" fmla="*/ 355 w 376"/>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76" h="42">
                    <a:moveTo>
                      <a:pt x="355" y="42"/>
                    </a:moveTo>
                    <a:cubicBezTo>
                      <a:pt x="21" y="42"/>
                      <a:pt x="21" y="42"/>
                      <a:pt x="21" y="42"/>
                    </a:cubicBezTo>
                    <a:cubicBezTo>
                      <a:pt x="10" y="42"/>
                      <a:pt x="0" y="33"/>
                      <a:pt x="0" y="21"/>
                    </a:cubicBezTo>
                    <a:cubicBezTo>
                      <a:pt x="0" y="10"/>
                      <a:pt x="10" y="0"/>
                      <a:pt x="21" y="0"/>
                    </a:cubicBezTo>
                    <a:cubicBezTo>
                      <a:pt x="355" y="0"/>
                      <a:pt x="355" y="0"/>
                      <a:pt x="355" y="0"/>
                    </a:cubicBezTo>
                    <a:cubicBezTo>
                      <a:pt x="367" y="0"/>
                      <a:pt x="376" y="10"/>
                      <a:pt x="376" y="21"/>
                    </a:cubicBezTo>
                    <a:cubicBezTo>
                      <a:pt x="376" y="33"/>
                      <a:pt x="367" y="42"/>
                      <a:pt x="35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41"/>
              <p:cNvSpPr>
                <a:spLocks/>
              </p:cNvSpPr>
              <p:nvPr/>
            </p:nvSpPr>
            <p:spPr bwMode="auto">
              <a:xfrm>
                <a:off x="6954191" y="745820"/>
                <a:ext cx="194826" cy="21330"/>
              </a:xfrm>
              <a:custGeom>
                <a:avLst/>
                <a:gdLst>
                  <a:gd name="T0" fmla="*/ 355 w 376"/>
                  <a:gd name="T1" fmla="*/ 41 h 41"/>
                  <a:gd name="T2" fmla="*/ 21 w 376"/>
                  <a:gd name="T3" fmla="*/ 41 h 41"/>
                  <a:gd name="T4" fmla="*/ 0 w 376"/>
                  <a:gd name="T5" fmla="*/ 21 h 41"/>
                  <a:gd name="T6" fmla="*/ 21 w 376"/>
                  <a:gd name="T7" fmla="*/ 0 h 41"/>
                  <a:gd name="T8" fmla="*/ 355 w 376"/>
                  <a:gd name="T9" fmla="*/ 0 h 41"/>
                  <a:gd name="T10" fmla="*/ 376 w 376"/>
                  <a:gd name="T11" fmla="*/ 21 h 41"/>
                  <a:gd name="T12" fmla="*/ 355 w 376"/>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76" h="41">
                    <a:moveTo>
                      <a:pt x="355" y="41"/>
                    </a:moveTo>
                    <a:cubicBezTo>
                      <a:pt x="21" y="41"/>
                      <a:pt x="21" y="41"/>
                      <a:pt x="21" y="41"/>
                    </a:cubicBezTo>
                    <a:cubicBezTo>
                      <a:pt x="10" y="41"/>
                      <a:pt x="0" y="32"/>
                      <a:pt x="0" y="21"/>
                    </a:cubicBezTo>
                    <a:cubicBezTo>
                      <a:pt x="0" y="9"/>
                      <a:pt x="10" y="0"/>
                      <a:pt x="21" y="0"/>
                    </a:cubicBezTo>
                    <a:cubicBezTo>
                      <a:pt x="355" y="0"/>
                      <a:pt x="355" y="0"/>
                      <a:pt x="355" y="0"/>
                    </a:cubicBezTo>
                    <a:cubicBezTo>
                      <a:pt x="367" y="0"/>
                      <a:pt x="376" y="9"/>
                      <a:pt x="376" y="21"/>
                    </a:cubicBezTo>
                    <a:cubicBezTo>
                      <a:pt x="376" y="32"/>
                      <a:pt x="367" y="41"/>
                      <a:pt x="35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42"/>
              <p:cNvSpPr>
                <a:spLocks/>
              </p:cNvSpPr>
              <p:nvPr/>
            </p:nvSpPr>
            <p:spPr bwMode="auto">
              <a:xfrm>
                <a:off x="6972882" y="794416"/>
                <a:ext cx="158543" cy="76743"/>
              </a:xfrm>
              <a:custGeom>
                <a:avLst/>
                <a:gdLst>
                  <a:gd name="T0" fmla="*/ 153 w 306"/>
                  <a:gd name="T1" fmla="*/ 148 h 148"/>
                  <a:gd name="T2" fmla="*/ 0 w 306"/>
                  <a:gd name="T3" fmla="*/ 21 h 148"/>
                  <a:gd name="T4" fmla="*/ 21 w 306"/>
                  <a:gd name="T5" fmla="*/ 0 h 148"/>
                  <a:gd name="T6" fmla="*/ 42 w 306"/>
                  <a:gd name="T7" fmla="*/ 21 h 148"/>
                  <a:gd name="T8" fmla="*/ 153 w 306"/>
                  <a:gd name="T9" fmla="*/ 106 h 148"/>
                  <a:gd name="T10" fmla="*/ 265 w 306"/>
                  <a:gd name="T11" fmla="*/ 21 h 148"/>
                  <a:gd name="T12" fmla="*/ 285 w 306"/>
                  <a:gd name="T13" fmla="*/ 0 h 148"/>
                  <a:gd name="T14" fmla="*/ 306 w 306"/>
                  <a:gd name="T15" fmla="*/ 21 h 148"/>
                  <a:gd name="T16" fmla="*/ 153 w 306"/>
                  <a:gd name="T1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148">
                    <a:moveTo>
                      <a:pt x="153" y="148"/>
                    </a:moveTo>
                    <a:cubicBezTo>
                      <a:pt x="60" y="148"/>
                      <a:pt x="0" y="98"/>
                      <a:pt x="0" y="21"/>
                    </a:cubicBezTo>
                    <a:cubicBezTo>
                      <a:pt x="0" y="9"/>
                      <a:pt x="10" y="0"/>
                      <a:pt x="21" y="0"/>
                    </a:cubicBezTo>
                    <a:cubicBezTo>
                      <a:pt x="33" y="0"/>
                      <a:pt x="42" y="9"/>
                      <a:pt x="42" y="21"/>
                    </a:cubicBezTo>
                    <a:cubicBezTo>
                      <a:pt x="42" y="98"/>
                      <a:pt x="120" y="106"/>
                      <a:pt x="153" y="106"/>
                    </a:cubicBezTo>
                    <a:cubicBezTo>
                      <a:pt x="179" y="106"/>
                      <a:pt x="265" y="100"/>
                      <a:pt x="265" y="21"/>
                    </a:cubicBezTo>
                    <a:cubicBezTo>
                      <a:pt x="265" y="9"/>
                      <a:pt x="274" y="0"/>
                      <a:pt x="285" y="0"/>
                    </a:cubicBezTo>
                    <a:cubicBezTo>
                      <a:pt x="297" y="0"/>
                      <a:pt x="306" y="9"/>
                      <a:pt x="306" y="21"/>
                    </a:cubicBezTo>
                    <a:cubicBezTo>
                      <a:pt x="306" y="98"/>
                      <a:pt x="246" y="148"/>
                      <a:pt x="153"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3"/>
              <p:cNvSpPr>
                <a:spLocks/>
              </p:cNvSpPr>
              <p:nvPr/>
            </p:nvSpPr>
            <p:spPr bwMode="auto">
              <a:xfrm>
                <a:off x="6959248" y="428733"/>
                <a:ext cx="79382" cy="224951"/>
              </a:xfrm>
              <a:custGeom>
                <a:avLst/>
                <a:gdLst>
                  <a:gd name="T0" fmla="*/ 129 w 153"/>
                  <a:gd name="T1" fmla="*/ 435 h 435"/>
                  <a:gd name="T2" fmla="*/ 109 w 153"/>
                  <a:gd name="T3" fmla="*/ 420 h 435"/>
                  <a:gd name="T4" fmla="*/ 3 w 153"/>
                  <a:gd name="T5" fmla="*/ 29 h 435"/>
                  <a:gd name="T6" fmla="*/ 17 w 153"/>
                  <a:gd name="T7" fmla="*/ 3 h 435"/>
                  <a:gd name="T8" fmla="*/ 43 w 153"/>
                  <a:gd name="T9" fmla="*/ 18 h 435"/>
                  <a:gd name="T10" fmla="*/ 150 w 153"/>
                  <a:gd name="T11" fmla="*/ 409 h 435"/>
                  <a:gd name="T12" fmla="*/ 135 w 153"/>
                  <a:gd name="T13" fmla="*/ 435 h 435"/>
                  <a:gd name="T14" fmla="*/ 129 w 153"/>
                  <a:gd name="T15" fmla="*/ 435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435">
                    <a:moveTo>
                      <a:pt x="129" y="435"/>
                    </a:moveTo>
                    <a:cubicBezTo>
                      <a:pt x="120" y="435"/>
                      <a:pt x="112" y="429"/>
                      <a:pt x="109" y="420"/>
                    </a:cubicBezTo>
                    <a:cubicBezTo>
                      <a:pt x="3" y="29"/>
                      <a:pt x="3" y="29"/>
                      <a:pt x="3" y="29"/>
                    </a:cubicBezTo>
                    <a:cubicBezTo>
                      <a:pt x="0" y="18"/>
                      <a:pt x="6" y="6"/>
                      <a:pt x="17" y="3"/>
                    </a:cubicBezTo>
                    <a:cubicBezTo>
                      <a:pt x="28" y="0"/>
                      <a:pt x="40" y="7"/>
                      <a:pt x="43" y="18"/>
                    </a:cubicBezTo>
                    <a:cubicBezTo>
                      <a:pt x="150" y="409"/>
                      <a:pt x="150" y="409"/>
                      <a:pt x="150" y="409"/>
                    </a:cubicBezTo>
                    <a:cubicBezTo>
                      <a:pt x="153" y="420"/>
                      <a:pt x="146" y="432"/>
                      <a:pt x="135" y="435"/>
                    </a:cubicBezTo>
                    <a:cubicBezTo>
                      <a:pt x="133" y="435"/>
                      <a:pt x="131" y="435"/>
                      <a:pt x="129"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44"/>
              <p:cNvSpPr>
                <a:spLocks/>
              </p:cNvSpPr>
              <p:nvPr/>
            </p:nvSpPr>
            <p:spPr bwMode="auto">
              <a:xfrm>
                <a:off x="7067216" y="428733"/>
                <a:ext cx="79162" cy="224951"/>
              </a:xfrm>
              <a:custGeom>
                <a:avLst/>
                <a:gdLst>
                  <a:gd name="T0" fmla="*/ 24 w 153"/>
                  <a:gd name="T1" fmla="*/ 435 h 435"/>
                  <a:gd name="T2" fmla="*/ 18 w 153"/>
                  <a:gd name="T3" fmla="*/ 435 h 435"/>
                  <a:gd name="T4" fmla="*/ 3 w 153"/>
                  <a:gd name="T5" fmla="*/ 409 h 435"/>
                  <a:gd name="T6" fmla="*/ 110 w 153"/>
                  <a:gd name="T7" fmla="*/ 18 h 435"/>
                  <a:gd name="T8" fmla="*/ 135 w 153"/>
                  <a:gd name="T9" fmla="*/ 3 h 435"/>
                  <a:gd name="T10" fmla="*/ 150 w 153"/>
                  <a:gd name="T11" fmla="*/ 29 h 435"/>
                  <a:gd name="T12" fmla="*/ 44 w 153"/>
                  <a:gd name="T13" fmla="*/ 420 h 435"/>
                  <a:gd name="T14" fmla="*/ 24 w 153"/>
                  <a:gd name="T15" fmla="*/ 435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435">
                    <a:moveTo>
                      <a:pt x="24" y="435"/>
                    </a:moveTo>
                    <a:cubicBezTo>
                      <a:pt x="22" y="435"/>
                      <a:pt x="20" y="435"/>
                      <a:pt x="18" y="435"/>
                    </a:cubicBezTo>
                    <a:cubicBezTo>
                      <a:pt x="7" y="432"/>
                      <a:pt x="0" y="420"/>
                      <a:pt x="3" y="409"/>
                    </a:cubicBezTo>
                    <a:cubicBezTo>
                      <a:pt x="110" y="18"/>
                      <a:pt x="110" y="18"/>
                      <a:pt x="110" y="18"/>
                    </a:cubicBezTo>
                    <a:cubicBezTo>
                      <a:pt x="113" y="7"/>
                      <a:pt x="124" y="0"/>
                      <a:pt x="135" y="3"/>
                    </a:cubicBezTo>
                    <a:cubicBezTo>
                      <a:pt x="147" y="6"/>
                      <a:pt x="153" y="18"/>
                      <a:pt x="150" y="29"/>
                    </a:cubicBezTo>
                    <a:cubicBezTo>
                      <a:pt x="44" y="420"/>
                      <a:pt x="44" y="420"/>
                      <a:pt x="44" y="420"/>
                    </a:cubicBezTo>
                    <a:cubicBezTo>
                      <a:pt x="41" y="429"/>
                      <a:pt x="33" y="435"/>
                      <a:pt x="24" y="4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45"/>
              <p:cNvSpPr>
                <a:spLocks/>
              </p:cNvSpPr>
              <p:nvPr/>
            </p:nvSpPr>
            <p:spPr bwMode="auto">
              <a:xfrm>
                <a:off x="6999269" y="401247"/>
                <a:ext cx="106648" cy="44418"/>
              </a:xfrm>
              <a:custGeom>
                <a:avLst/>
                <a:gdLst>
                  <a:gd name="T0" fmla="*/ 151 w 206"/>
                  <a:gd name="T1" fmla="*/ 86 h 86"/>
                  <a:gd name="T2" fmla="*/ 96 w 206"/>
                  <a:gd name="T3" fmla="*/ 70 h 86"/>
                  <a:gd name="T4" fmla="*/ 38 w 206"/>
                  <a:gd name="T5" fmla="*/ 66 h 86"/>
                  <a:gd name="T6" fmla="*/ 8 w 206"/>
                  <a:gd name="T7" fmla="*/ 66 h 86"/>
                  <a:gd name="T8" fmla="*/ 8 w 206"/>
                  <a:gd name="T9" fmla="*/ 37 h 86"/>
                  <a:gd name="T10" fmla="*/ 113 w 206"/>
                  <a:gd name="T11" fmla="*/ 32 h 86"/>
                  <a:gd name="T12" fmla="*/ 168 w 206"/>
                  <a:gd name="T13" fmla="*/ 37 h 86"/>
                  <a:gd name="T14" fmla="*/ 197 w 206"/>
                  <a:gd name="T15" fmla="*/ 37 h 86"/>
                  <a:gd name="T16" fmla="*/ 197 w 206"/>
                  <a:gd name="T17" fmla="*/ 66 h 86"/>
                  <a:gd name="T18" fmla="*/ 151 w 206"/>
                  <a:gd name="T19"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86">
                    <a:moveTo>
                      <a:pt x="151" y="86"/>
                    </a:moveTo>
                    <a:cubicBezTo>
                      <a:pt x="131" y="86"/>
                      <a:pt x="112" y="77"/>
                      <a:pt x="96" y="70"/>
                    </a:cubicBezTo>
                    <a:cubicBezTo>
                      <a:pt x="65" y="55"/>
                      <a:pt x="52" y="52"/>
                      <a:pt x="38" y="66"/>
                    </a:cubicBezTo>
                    <a:cubicBezTo>
                      <a:pt x="30" y="74"/>
                      <a:pt x="16" y="74"/>
                      <a:pt x="8" y="66"/>
                    </a:cubicBezTo>
                    <a:cubicBezTo>
                      <a:pt x="0" y="58"/>
                      <a:pt x="0" y="45"/>
                      <a:pt x="8" y="37"/>
                    </a:cubicBezTo>
                    <a:cubicBezTo>
                      <a:pt x="45" y="0"/>
                      <a:pt x="85" y="18"/>
                      <a:pt x="113" y="32"/>
                    </a:cubicBezTo>
                    <a:cubicBezTo>
                      <a:pt x="143" y="46"/>
                      <a:pt x="155" y="50"/>
                      <a:pt x="168" y="37"/>
                    </a:cubicBezTo>
                    <a:cubicBezTo>
                      <a:pt x="176" y="28"/>
                      <a:pt x="189" y="28"/>
                      <a:pt x="197" y="37"/>
                    </a:cubicBezTo>
                    <a:cubicBezTo>
                      <a:pt x="206" y="45"/>
                      <a:pt x="206" y="58"/>
                      <a:pt x="197" y="66"/>
                    </a:cubicBezTo>
                    <a:cubicBezTo>
                      <a:pt x="182" y="81"/>
                      <a:pt x="167" y="86"/>
                      <a:pt x="151"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p:cNvGrpSpPr/>
            <p:nvPr/>
          </p:nvGrpSpPr>
          <p:grpSpPr>
            <a:xfrm>
              <a:off x="7131614" y="2699494"/>
              <a:ext cx="312751" cy="297133"/>
              <a:chOff x="-1454150" y="2046288"/>
              <a:chExt cx="2416175" cy="2295525"/>
            </a:xfrm>
            <a:solidFill>
              <a:schemeClr val="bg1">
                <a:lumMod val="50000"/>
              </a:schemeClr>
            </a:solidFill>
          </p:grpSpPr>
          <p:sp>
            <p:nvSpPr>
              <p:cNvPr id="105" name="Freeform 149"/>
              <p:cNvSpPr>
                <a:spLocks noEditPoints="1"/>
              </p:cNvSpPr>
              <p:nvPr/>
            </p:nvSpPr>
            <p:spPr bwMode="auto">
              <a:xfrm>
                <a:off x="-1454150" y="2328863"/>
                <a:ext cx="2416175" cy="2012950"/>
              </a:xfrm>
              <a:custGeom>
                <a:avLst/>
                <a:gdLst>
                  <a:gd name="T0" fmla="*/ 631 w 641"/>
                  <a:gd name="T1" fmla="*/ 534 h 534"/>
                  <a:gd name="T2" fmla="*/ 11 w 641"/>
                  <a:gd name="T3" fmla="*/ 534 h 534"/>
                  <a:gd name="T4" fmla="*/ 0 w 641"/>
                  <a:gd name="T5" fmla="*/ 523 h 534"/>
                  <a:gd name="T6" fmla="*/ 0 w 641"/>
                  <a:gd name="T7" fmla="*/ 411 h 534"/>
                  <a:gd name="T8" fmla="*/ 68 w 641"/>
                  <a:gd name="T9" fmla="*/ 342 h 534"/>
                  <a:gd name="T10" fmla="*/ 398 w 641"/>
                  <a:gd name="T11" fmla="*/ 342 h 534"/>
                  <a:gd name="T12" fmla="*/ 416 w 641"/>
                  <a:gd name="T13" fmla="*/ 190 h 534"/>
                  <a:gd name="T14" fmla="*/ 248 w 641"/>
                  <a:gd name="T15" fmla="*/ 168 h 534"/>
                  <a:gd name="T16" fmla="*/ 211 w 641"/>
                  <a:gd name="T17" fmla="*/ 250 h 534"/>
                  <a:gd name="T18" fmla="*/ 201 w 641"/>
                  <a:gd name="T19" fmla="*/ 256 h 534"/>
                  <a:gd name="T20" fmla="*/ 94 w 641"/>
                  <a:gd name="T21" fmla="*/ 256 h 534"/>
                  <a:gd name="T22" fmla="*/ 84 w 641"/>
                  <a:gd name="T23" fmla="*/ 247 h 534"/>
                  <a:gd name="T24" fmla="*/ 69 w 641"/>
                  <a:gd name="T25" fmla="*/ 116 h 534"/>
                  <a:gd name="T26" fmla="*/ 95 w 641"/>
                  <a:gd name="T27" fmla="*/ 36 h 534"/>
                  <a:gd name="T28" fmla="*/ 175 w 641"/>
                  <a:gd name="T29" fmla="*/ 0 h 534"/>
                  <a:gd name="T30" fmla="*/ 575 w 641"/>
                  <a:gd name="T31" fmla="*/ 0 h 534"/>
                  <a:gd name="T32" fmla="*/ 641 w 641"/>
                  <a:gd name="T33" fmla="*/ 64 h 534"/>
                  <a:gd name="T34" fmla="*/ 641 w 641"/>
                  <a:gd name="T35" fmla="*/ 118 h 534"/>
                  <a:gd name="T36" fmla="*/ 575 w 641"/>
                  <a:gd name="T37" fmla="*/ 192 h 534"/>
                  <a:gd name="T38" fmla="*/ 556 w 641"/>
                  <a:gd name="T39" fmla="*/ 192 h 534"/>
                  <a:gd name="T40" fmla="*/ 556 w 641"/>
                  <a:gd name="T41" fmla="*/ 342 h 534"/>
                  <a:gd name="T42" fmla="*/ 575 w 641"/>
                  <a:gd name="T43" fmla="*/ 342 h 534"/>
                  <a:gd name="T44" fmla="*/ 641 w 641"/>
                  <a:gd name="T45" fmla="*/ 411 h 534"/>
                  <a:gd name="T46" fmla="*/ 641 w 641"/>
                  <a:gd name="T47" fmla="*/ 523 h 534"/>
                  <a:gd name="T48" fmla="*/ 631 w 641"/>
                  <a:gd name="T49" fmla="*/ 534 h 534"/>
                  <a:gd name="T50" fmla="*/ 22 w 641"/>
                  <a:gd name="T51" fmla="*/ 513 h 534"/>
                  <a:gd name="T52" fmla="*/ 620 w 641"/>
                  <a:gd name="T53" fmla="*/ 513 h 534"/>
                  <a:gd name="T54" fmla="*/ 620 w 641"/>
                  <a:gd name="T55" fmla="*/ 411 h 534"/>
                  <a:gd name="T56" fmla="*/ 575 w 641"/>
                  <a:gd name="T57" fmla="*/ 363 h 534"/>
                  <a:gd name="T58" fmla="*/ 545 w 641"/>
                  <a:gd name="T59" fmla="*/ 363 h 534"/>
                  <a:gd name="T60" fmla="*/ 534 w 641"/>
                  <a:gd name="T61" fmla="*/ 353 h 534"/>
                  <a:gd name="T62" fmla="*/ 534 w 641"/>
                  <a:gd name="T63" fmla="*/ 182 h 534"/>
                  <a:gd name="T64" fmla="*/ 545 w 641"/>
                  <a:gd name="T65" fmla="*/ 171 h 534"/>
                  <a:gd name="T66" fmla="*/ 575 w 641"/>
                  <a:gd name="T67" fmla="*/ 171 h 534"/>
                  <a:gd name="T68" fmla="*/ 620 w 641"/>
                  <a:gd name="T69" fmla="*/ 118 h 534"/>
                  <a:gd name="T70" fmla="*/ 620 w 641"/>
                  <a:gd name="T71" fmla="*/ 64 h 534"/>
                  <a:gd name="T72" fmla="*/ 575 w 641"/>
                  <a:gd name="T73" fmla="*/ 21 h 534"/>
                  <a:gd name="T74" fmla="*/ 175 w 641"/>
                  <a:gd name="T75" fmla="*/ 21 h 534"/>
                  <a:gd name="T76" fmla="*/ 111 w 641"/>
                  <a:gd name="T77" fmla="*/ 50 h 534"/>
                  <a:gd name="T78" fmla="*/ 90 w 641"/>
                  <a:gd name="T79" fmla="*/ 114 h 534"/>
                  <a:gd name="T80" fmla="*/ 104 w 641"/>
                  <a:gd name="T81" fmla="*/ 235 h 534"/>
                  <a:gd name="T82" fmla="*/ 194 w 641"/>
                  <a:gd name="T83" fmla="*/ 235 h 534"/>
                  <a:gd name="T84" fmla="*/ 232 w 641"/>
                  <a:gd name="T85" fmla="*/ 152 h 534"/>
                  <a:gd name="T86" fmla="*/ 243 w 641"/>
                  <a:gd name="T87" fmla="*/ 146 h 534"/>
                  <a:gd name="T88" fmla="*/ 430 w 641"/>
                  <a:gd name="T89" fmla="*/ 170 h 534"/>
                  <a:gd name="T90" fmla="*/ 439 w 641"/>
                  <a:gd name="T91" fmla="*/ 182 h 534"/>
                  <a:gd name="T92" fmla="*/ 418 w 641"/>
                  <a:gd name="T93" fmla="*/ 354 h 534"/>
                  <a:gd name="T94" fmla="*/ 407 w 641"/>
                  <a:gd name="T95" fmla="*/ 363 h 534"/>
                  <a:gd name="T96" fmla="*/ 68 w 641"/>
                  <a:gd name="T97" fmla="*/ 363 h 534"/>
                  <a:gd name="T98" fmla="*/ 22 w 641"/>
                  <a:gd name="T99" fmla="*/ 411 h 534"/>
                  <a:gd name="T100" fmla="*/ 22 w 641"/>
                  <a:gd name="T101" fmla="*/ 5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1" h="534">
                    <a:moveTo>
                      <a:pt x="631" y="534"/>
                    </a:moveTo>
                    <a:cubicBezTo>
                      <a:pt x="11" y="534"/>
                      <a:pt x="11" y="534"/>
                      <a:pt x="11" y="534"/>
                    </a:cubicBezTo>
                    <a:cubicBezTo>
                      <a:pt x="5" y="534"/>
                      <a:pt x="0" y="529"/>
                      <a:pt x="0" y="523"/>
                    </a:cubicBezTo>
                    <a:cubicBezTo>
                      <a:pt x="0" y="411"/>
                      <a:pt x="0" y="411"/>
                      <a:pt x="0" y="411"/>
                    </a:cubicBezTo>
                    <a:cubicBezTo>
                      <a:pt x="0" y="376"/>
                      <a:pt x="33" y="342"/>
                      <a:pt x="68" y="342"/>
                    </a:cubicBezTo>
                    <a:cubicBezTo>
                      <a:pt x="398" y="342"/>
                      <a:pt x="398" y="342"/>
                      <a:pt x="398" y="342"/>
                    </a:cubicBezTo>
                    <a:cubicBezTo>
                      <a:pt x="416" y="190"/>
                      <a:pt x="416" y="190"/>
                      <a:pt x="416" y="190"/>
                    </a:cubicBezTo>
                    <a:cubicBezTo>
                      <a:pt x="248" y="168"/>
                      <a:pt x="248" y="168"/>
                      <a:pt x="248" y="168"/>
                    </a:cubicBezTo>
                    <a:cubicBezTo>
                      <a:pt x="211" y="250"/>
                      <a:pt x="211" y="250"/>
                      <a:pt x="211" y="250"/>
                    </a:cubicBezTo>
                    <a:cubicBezTo>
                      <a:pt x="209" y="254"/>
                      <a:pt x="205" y="256"/>
                      <a:pt x="201" y="256"/>
                    </a:cubicBezTo>
                    <a:cubicBezTo>
                      <a:pt x="94" y="256"/>
                      <a:pt x="94" y="256"/>
                      <a:pt x="94" y="256"/>
                    </a:cubicBezTo>
                    <a:cubicBezTo>
                      <a:pt x="89" y="256"/>
                      <a:pt x="84" y="252"/>
                      <a:pt x="84" y="247"/>
                    </a:cubicBezTo>
                    <a:cubicBezTo>
                      <a:pt x="69" y="116"/>
                      <a:pt x="69" y="116"/>
                      <a:pt x="69" y="116"/>
                    </a:cubicBezTo>
                    <a:cubicBezTo>
                      <a:pt x="66" y="87"/>
                      <a:pt x="75" y="59"/>
                      <a:pt x="95" y="36"/>
                    </a:cubicBezTo>
                    <a:cubicBezTo>
                      <a:pt x="116" y="13"/>
                      <a:pt x="145" y="0"/>
                      <a:pt x="175" y="0"/>
                    </a:cubicBezTo>
                    <a:cubicBezTo>
                      <a:pt x="575" y="0"/>
                      <a:pt x="575" y="0"/>
                      <a:pt x="575" y="0"/>
                    </a:cubicBezTo>
                    <a:cubicBezTo>
                      <a:pt x="611" y="0"/>
                      <a:pt x="641" y="29"/>
                      <a:pt x="641" y="64"/>
                    </a:cubicBezTo>
                    <a:cubicBezTo>
                      <a:pt x="641" y="118"/>
                      <a:pt x="641" y="118"/>
                      <a:pt x="641" y="118"/>
                    </a:cubicBezTo>
                    <a:cubicBezTo>
                      <a:pt x="641" y="151"/>
                      <a:pt x="612" y="192"/>
                      <a:pt x="575" y="192"/>
                    </a:cubicBezTo>
                    <a:cubicBezTo>
                      <a:pt x="556" y="192"/>
                      <a:pt x="556" y="192"/>
                      <a:pt x="556" y="192"/>
                    </a:cubicBezTo>
                    <a:cubicBezTo>
                      <a:pt x="556" y="342"/>
                      <a:pt x="556" y="342"/>
                      <a:pt x="556" y="342"/>
                    </a:cubicBezTo>
                    <a:cubicBezTo>
                      <a:pt x="575" y="342"/>
                      <a:pt x="575" y="342"/>
                      <a:pt x="575" y="342"/>
                    </a:cubicBezTo>
                    <a:cubicBezTo>
                      <a:pt x="610" y="342"/>
                      <a:pt x="641" y="375"/>
                      <a:pt x="641" y="411"/>
                    </a:cubicBezTo>
                    <a:cubicBezTo>
                      <a:pt x="641" y="523"/>
                      <a:pt x="641" y="523"/>
                      <a:pt x="641" y="523"/>
                    </a:cubicBezTo>
                    <a:cubicBezTo>
                      <a:pt x="641" y="529"/>
                      <a:pt x="636" y="534"/>
                      <a:pt x="631" y="534"/>
                    </a:cubicBezTo>
                    <a:close/>
                    <a:moveTo>
                      <a:pt x="22" y="513"/>
                    </a:moveTo>
                    <a:cubicBezTo>
                      <a:pt x="620" y="513"/>
                      <a:pt x="620" y="513"/>
                      <a:pt x="620" y="513"/>
                    </a:cubicBezTo>
                    <a:cubicBezTo>
                      <a:pt x="620" y="411"/>
                      <a:pt x="620" y="411"/>
                      <a:pt x="620" y="411"/>
                    </a:cubicBezTo>
                    <a:cubicBezTo>
                      <a:pt x="620" y="387"/>
                      <a:pt x="598" y="363"/>
                      <a:pt x="575" y="363"/>
                    </a:cubicBezTo>
                    <a:cubicBezTo>
                      <a:pt x="545" y="363"/>
                      <a:pt x="545" y="363"/>
                      <a:pt x="545" y="363"/>
                    </a:cubicBezTo>
                    <a:cubicBezTo>
                      <a:pt x="539" y="363"/>
                      <a:pt x="534" y="358"/>
                      <a:pt x="534" y="353"/>
                    </a:cubicBezTo>
                    <a:cubicBezTo>
                      <a:pt x="534" y="182"/>
                      <a:pt x="534" y="182"/>
                      <a:pt x="534" y="182"/>
                    </a:cubicBezTo>
                    <a:cubicBezTo>
                      <a:pt x="534" y="176"/>
                      <a:pt x="539" y="171"/>
                      <a:pt x="545" y="171"/>
                    </a:cubicBezTo>
                    <a:cubicBezTo>
                      <a:pt x="575" y="171"/>
                      <a:pt x="575" y="171"/>
                      <a:pt x="575" y="171"/>
                    </a:cubicBezTo>
                    <a:cubicBezTo>
                      <a:pt x="599" y="171"/>
                      <a:pt x="620" y="141"/>
                      <a:pt x="620" y="118"/>
                    </a:cubicBezTo>
                    <a:cubicBezTo>
                      <a:pt x="620" y="64"/>
                      <a:pt x="620" y="64"/>
                      <a:pt x="620" y="64"/>
                    </a:cubicBezTo>
                    <a:cubicBezTo>
                      <a:pt x="620" y="41"/>
                      <a:pt x="599" y="21"/>
                      <a:pt x="575" y="21"/>
                    </a:cubicBezTo>
                    <a:cubicBezTo>
                      <a:pt x="175" y="21"/>
                      <a:pt x="175" y="21"/>
                      <a:pt x="175" y="21"/>
                    </a:cubicBezTo>
                    <a:cubicBezTo>
                      <a:pt x="151" y="21"/>
                      <a:pt x="128" y="32"/>
                      <a:pt x="111" y="50"/>
                    </a:cubicBezTo>
                    <a:cubicBezTo>
                      <a:pt x="95" y="69"/>
                      <a:pt x="88" y="90"/>
                      <a:pt x="90" y="114"/>
                    </a:cubicBezTo>
                    <a:cubicBezTo>
                      <a:pt x="104" y="235"/>
                      <a:pt x="104" y="235"/>
                      <a:pt x="104" y="235"/>
                    </a:cubicBezTo>
                    <a:cubicBezTo>
                      <a:pt x="194" y="235"/>
                      <a:pt x="194" y="235"/>
                      <a:pt x="194" y="235"/>
                    </a:cubicBezTo>
                    <a:cubicBezTo>
                      <a:pt x="232" y="152"/>
                      <a:pt x="232" y="152"/>
                      <a:pt x="232" y="152"/>
                    </a:cubicBezTo>
                    <a:cubicBezTo>
                      <a:pt x="234" y="148"/>
                      <a:pt x="239" y="145"/>
                      <a:pt x="243" y="146"/>
                    </a:cubicBezTo>
                    <a:cubicBezTo>
                      <a:pt x="430" y="170"/>
                      <a:pt x="430" y="170"/>
                      <a:pt x="430" y="170"/>
                    </a:cubicBezTo>
                    <a:cubicBezTo>
                      <a:pt x="435" y="171"/>
                      <a:pt x="439" y="176"/>
                      <a:pt x="439" y="182"/>
                    </a:cubicBezTo>
                    <a:cubicBezTo>
                      <a:pt x="418" y="354"/>
                      <a:pt x="418" y="354"/>
                      <a:pt x="418" y="354"/>
                    </a:cubicBezTo>
                    <a:cubicBezTo>
                      <a:pt x="417" y="359"/>
                      <a:pt x="413" y="363"/>
                      <a:pt x="407" y="363"/>
                    </a:cubicBezTo>
                    <a:cubicBezTo>
                      <a:pt x="68" y="363"/>
                      <a:pt x="68" y="363"/>
                      <a:pt x="68" y="363"/>
                    </a:cubicBezTo>
                    <a:cubicBezTo>
                      <a:pt x="44" y="363"/>
                      <a:pt x="22" y="387"/>
                      <a:pt x="22" y="411"/>
                    </a:cubicBezTo>
                    <a:lnTo>
                      <a:pt x="22"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0"/>
              <p:cNvSpPr>
                <a:spLocks/>
              </p:cNvSpPr>
              <p:nvPr/>
            </p:nvSpPr>
            <p:spPr bwMode="auto">
              <a:xfrm>
                <a:off x="-889000" y="3255963"/>
                <a:ext cx="79375" cy="320675"/>
              </a:xfrm>
              <a:custGeom>
                <a:avLst/>
                <a:gdLst>
                  <a:gd name="T0" fmla="*/ 11 w 21"/>
                  <a:gd name="T1" fmla="*/ 85 h 85"/>
                  <a:gd name="T2" fmla="*/ 0 w 21"/>
                  <a:gd name="T3" fmla="*/ 74 h 85"/>
                  <a:gd name="T4" fmla="*/ 0 w 21"/>
                  <a:gd name="T5" fmla="*/ 10 h 85"/>
                  <a:gd name="T6" fmla="*/ 11 w 21"/>
                  <a:gd name="T7" fmla="*/ 0 h 85"/>
                  <a:gd name="T8" fmla="*/ 21 w 21"/>
                  <a:gd name="T9" fmla="*/ 10 h 85"/>
                  <a:gd name="T10" fmla="*/ 21 w 21"/>
                  <a:gd name="T11" fmla="*/ 74 h 85"/>
                  <a:gd name="T12" fmla="*/ 11 w 21"/>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21" h="85">
                    <a:moveTo>
                      <a:pt x="11" y="85"/>
                    </a:moveTo>
                    <a:cubicBezTo>
                      <a:pt x="5" y="85"/>
                      <a:pt x="0" y="80"/>
                      <a:pt x="0" y="74"/>
                    </a:cubicBezTo>
                    <a:cubicBezTo>
                      <a:pt x="0" y="10"/>
                      <a:pt x="0" y="10"/>
                      <a:pt x="0" y="10"/>
                    </a:cubicBezTo>
                    <a:cubicBezTo>
                      <a:pt x="0" y="4"/>
                      <a:pt x="5" y="0"/>
                      <a:pt x="11" y="0"/>
                    </a:cubicBezTo>
                    <a:cubicBezTo>
                      <a:pt x="16" y="0"/>
                      <a:pt x="21" y="4"/>
                      <a:pt x="21" y="10"/>
                    </a:cubicBezTo>
                    <a:cubicBezTo>
                      <a:pt x="21" y="74"/>
                      <a:pt x="21" y="74"/>
                      <a:pt x="21" y="74"/>
                    </a:cubicBezTo>
                    <a:cubicBezTo>
                      <a:pt x="21" y="80"/>
                      <a:pt x="16" y="85"/>
                      <a:pt x="11"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1"/>
              <p:cNvSpPr>
                <a:spLocks/>
              </p:cNvSpPr>
              <p:nvPr/>
            </p:nvSpPr>
            <p:spPr bwMode="auto">
              <a:xfrm>
                <a:off x="-3175" y="2046288"/>
                <a:ext cx="79375" cy="323850"/>
              </a:xfrm>
              <a:custGeom>
                <a:avLst/>
                <a:gdLst>
                  <a:gd name="T0" fmla="*/ 11 w 21"/>
                  <a:gd name="T1" fmla="*/ 86 h 86"/>
                  <a:gd name="T2" fmla="*/ 0 w 21"/>
                  <a:gd name="T3" fmla="*/ 75 h 86"/>
                  <a:gd name="T4" fmla="*/ 0 w 21"/>
                  <a:gd name="T5" fmla="*/ 11 h 86"/>
                  <a:gd name="T6" fmla="*/ 11 w 21"/>
                  <a:gd name="T7" fmla="*/ 0 h 86"/>
                  <a:gd name="T8" fmla="*/ 21 w 21"/>
                  <a:gd name="T9" fmla="*/ 11 h 86"/>
                  <a:gd name="T10" fmla="*/ 21 w 21"/>
                  <a:gd name="T11" fmla="*/ 75 h 86"/>
                  <a:gd name="T12" fmla="*/ 11 w 21"/>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21" h="86">
                    <a:moveTo>
                      <a:pt x="11" y="86"/>
                    </a:moveTo>
                    <a:cubicBezTo>
                      <a:pt x="5" y="86"/>
                      <a:pt x="0" y="81"/>
                      <a:pt x="0" y="75"/>
                    </a:cubicBezTo>
                    <a:cubicBezTo>
                      <a:pt x="0" y="11"/>
                      <a:pt x="0" y="11"/>
                      <a:pt x="0" y="11"/>
                    </a:cubicBezTo>
                    <a:cubicBezTo>
                      <a:pt x="0" y="5"/>
                      <a:pt x="5" y="0"/>
                      <a:pt x="11" y="0"/>
                    </a:cubicBezTo>
                    <a:cubicBezTo>
                      <a:pt x="16" y="0"/>
                      <a:pt x="21" y="5"/>
                      <a:pt x="21" y="11"/>
                    </a:cubicBezTo>
                    <a:cubicBezTo>
                      <a:pt x="21" y="75"/>
                      <a:pt x="21" y="75"/>
                      <a:pt x="21" y="75"/>
                    </a:cubicBezTo>
                    <a:cubicBezTo>
                      <a:pt x="21" y="81"/>
                      <a:pt x="16" y="86"/>
                      <a:pt x="11"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2"/>
              <p:cNvSpPr>
                <a:spLocks/>
              </p:cNvSpPr>
              <p:nvPr/>
            </p:nvSpPr>
            <p:spPr bwMode="auto">
              <a:xfrm>
                <a:off x="400050" y="2208213"/>
                <a:ext cx="79375" cy="161925"/>
              </a:xfrm>
              <a:custGeom>
                <a:avLst/>
                <a:gdLst>
                  <a:gd name="T0" fmla="*/ 10 w 21"/>
                  <a:gd name="T1" fmla="*/ 43 h 43"/>
                  <a:gd name="T2" fmla="*/ 0 w 21"/>
                  <a:gd name="T3" fmla="*/ 32 h 43"/>
                  <a:gd name="T4" fmla="*/ 0 w 21"/>
                  <a:gd name="T5" fmla="*/ 11 h 43"/>
                  <a:gd name="T6" fmla="*/ 10 w 21"/>
                  <a:gd name="T7" fmla="*/ 0 h 43"/>
                  <a:gd name="T8" fmla="*/ 21 w 21"/>
                  <a:gd name="T9" fmla="*/ 11 h 43"/>
                  <a:gd name="T10" fmla="*/ 21 w 21"/>
                  <a:gd name="T11" fmla="*/ 32 h 43"/>
                  <a:gd name="T12" fmla="*/ 10 w 2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21" h="43">
                    <a:moveTo>
                      <a:pt x="10" y="43"/>
                    </a:moveTo>
                    <a:cubicBezTo>
                      <a:pt x="4" y="43"/>
                      <a:pt x="0" y="38"/>
                      <a:pt x="0" y="32"/>
                    </a:cubicBezTo>
                    <a:cubicBezTo>
                      <a:pt x="0" y="11"/>
                      <a:pt x="0" y="11"/>
                      <a:pt x="0" y="11"/>
                    </a:cubicBezTo>
                    <a:cubicBezTo>
                      <a:pt x="0" y="5"/>
                      <a:pt x="4" y="0"/>
                      <a:pt x="10" y="0"/>
                    </a:cubicBezTo>
                    <a:cubicBezTo>
                      <a:pt x="16" y="0"/>
                      <a:pt x="21" y="5"/>
                      <a:pt x="21" y="11"/>
                    </a:cubicBezTo>
                    <a:cubicBezTo>
                      <a:pt x="21" y="32"/>
                      <a:pt x="21" y="32"/>
                      <a:pt x="21" y="32"/>
                    </a:cubicBezTo>
                    <a:cubicBezTo>
                      <a:pt x="21" y="38"/>
                      <a:pt x="16" y="43"/>
                      <a:pt x="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3"/>
              <p:cNvSpPr>
                <a:spLocks/>
              </p:cNvSpPr>
              <p:nvPr/>
            </p:nvSpPr>
            <p:spPr bwMode="auto">
              <a:xfrm>
                <a:off x="-1250950" y="2811463"/>
                <a:ext cx="158750" cy="82550"/>
              </a:xfrm>
              <a:custGeom>
                <a:avLst/>
                <a:gdLst>
                  <a:gd name="T0" fmla="*/ 32 w 42"/>
                  <a:gd name="T1" fmla="*/ 22 h 22"/>
                  <a:gd name="T2" fmla="*/ 10 w 42"/>
                  <a:gd name="T3" fmla="*/ 22 h 22"/>
                  <a:gd name="T4" fmla="*/ 0 w 42"/>
                  <a:gd name="T5" fmla="*/ 11 h 22"/>
                  <a:gd name="T6" fmla="*/ 10 w 42"/>
                  <a:gd name="T7" fmla="*/ 0 h 22"/>
                  <a:gd name="T8" fmla="*/ 32 w 42"/>
                  <a:gd name="T9" fmla="*/ 0 h 22"/>
                  <a:gd name="T10" fmla="*/ 42 w 42"/>
                  <a:gd name="T11" fmla="*/ 11 h 22"/>
                  <a:gd name="T12" fmla="*/ 32 w 42"/>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2" h="22">
                    <a:moveTo>
                      <a:pt x="32" y="22"/>
                    </a:moveTo>
                    <a:cubicBezTo>
                      <a:pt x="10" y="22"/>
                      <a:pt x="10" y="22"/>
                      <a:pt x="10" y="22"/>
                    </a:cubicBezTo>
                    <a:cubicBezTo>
                      <a:pt x="4" y="22"/>
                      <a:pt x="0" y="17"/>
                      <a:pt x="0" y="11"/>
                    </a:cubicBezTo>
                    <a:cubicBezTo>
                      <a:pt x="0" y="5"/>
                      <a:pt x="4" y="0"/>
                      <a:pt x="10" y="0"/>
                    </a:cubicBezTo>
                    <a:cubicBezTo>
                      <a:pt x="32" y="0"/>
                      <a:pt x="32" y="0"/>
                      <a:pt x="32" y="0"/>
                    </a:cubicBezTo>
                    <a:cubicBezTo>
                      <a:pt x="38" y="0"/>
                      <a:pt x="42" y="5"/>
                      <a:pt x="42" y="11"/>
                    </a:cubicBezTo>
                    <a:cubicBezTo>
                      <a:pt x="42" y="17"/>
                      <a:pt x="38" y="22"/>
                      <a:pt x="3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4" name="Freeform 157"/>
            <p:cNvSpPr>
              <a:spLocks noEditPoints="1"/>
            </p:cNvSpPr>
            <p:nvPr/>
          </p:nvSpPr>
          <p:spPr bwMode="auto">
            <a:xfrm>
              <a:off x="6126077" y="1967769"/>
              <a:ext cx="298325" cy="299367"/>
            </a:xfrm>
            <a:custGeom>
              <a:avLst/>
              <a:gdLst>
                <a:gd name="T0" fmla="*/ 221 w 239"/>
                <a:gd name="T1" fmla="*/ 240 h 240"/>
                <a:gd name="T2" fmla="*/ 149 w 239"/>
                <a:gd name="T3" fmla="*/ 240 h 240"/>
                <a:gd name="T4" fmla="*/ 145 w 239"/>
                <a:gd name="T5" fmla="*/ 236 h 240"/>
                <a:gd name="T6" fmla="*/ 145 w 239"/>
                <a:gd name="T7" fmla="*/ 168 h 240"/>
                <a:gd name="T8" fmla="*/ 105 w 239"/>
                <a:gd name="T9" fmla="*/ 168 h 240"/>
                <a:gd name="T10" fmla="*/ 105 w 239"/>
                <a:gd name="T11" fmla="*/ 236 h 240"/>
                <a:gd name="T12" fmla="*/ 101 w 239"/>
                <a:gd name="T13" fmla="*/ 240 h 240"/>
                <a:gd name="T14" fmla="*/ 29 w 239"/>
                <a:gd name="T15" fmla="*/ 240 h 240"/>
                <a:gd name="T16" fmla="*/ 25 w 239"/>
                <a:gd name="T17" fmla="*/ 236 h 240"/>
                <a:gd name="T18" fmla="*/ 25 w 239"/>
                <a:gd name="T19" fmla="*/ 112 h 240"/>
                <a:gd name="T20" fmla="*/ 4 w 239"/>
                <a:gd name="T21" fmla="*/ 112 h 240"/>
                <a:gd name="T22" fmla="*/ 1 w 239"/>
                <a:gd name="T23" fmla="*/ 110 h 240"/>
                <a:gd name="T24" fmla="*/ 2 w 239"/>
                <a:gd name="T25" fmla="*/ 105 h 240"/>
                <a:gd name="T26" fmla="*/ 118 w 239"/>
                <a:gd name="T27" fmla="*/ 3 h 240"/>
                <a:gd name="T28" fmla="*/ 123 w 239"/>
                <a:gd name="T29" fmla="*/ 3 h 240"/>
                <a:gd name="T30" fmla="*/ 153 w 239"/>
                <a:gd name="T31" fmla="*/ 27 h 240"/>
                <a:gd name="T32" fmla="*/ 153 w 239"/>
                <a:gd name="T33" fmla="*/ 4 h 240"/>
                <a:gd name="T34" fmla="*/ 157 w 239"/>
                <a:gd name="T35" fmla="*/ 0 h 240"/>
                <a:gd name="T36" fmla="*/ 197 w 239"/>
                <a:gd name="T37" fmla="*/ 0 h 240"/>
                <a:gd name="T38" fmla="*/ 201 w 239"/>
                <a:gd name="T39" fmla="*/ 4 h 240"/>
                <a:gd name="T40" fmla="*/ 201 w 239"/>
                <a:gd name="T41" fmla="*/ 68 h 240"/>
                <a:gd name="T42" fmla="*/ 237 w 239"/>
                <a:gd name="T43" fmla="*/ 106 h 240"/>
                <a:gd name="T44" fmla="*/ 238 w 239"/>
                <a:gd name="T45" fmla="*/ 110 h 240"/>
                <a:gd name="T46" fmla="*/ 234 w 239"/>
                <a:gd name="T47" fmla="*/ 112 h 240"/>
                <a:gd name="T48" fmla="*/ 225 w 239"/>
                <a:gd name="T49" fmla="*/ 112 h 240"/>
                <a:gd name="T50" fmla="*/ 225 w 239"/>
                <a:gd name="T51" fmla="*/ 236 h 240"/>
                <a:gd name="T52" fmla="*/ 221 w 239"/>
                <a:gd name="T53" fmla="*/ 240 h 240"/>
                <a:gd name="T54" fmla="*/ 153 w 239"/>
                <a:gd name="T55" fmla="*/ 232 h 240"/>
                <a:gd name="T56" fmla="*/ 217 w 239"/>
                <a:gd name="T57" fmla="*/ 232 h 240"/>
                <a:gd name="T58" fmla="*/ 217 w 239"/>
                <a:gd name="T59" fmla="*/ 108 h 240"/>
                <a:gd name="T60" fmla="*/ 221 w 239"/>
                <a:gd name="T61" fmla="*/ 104 h 240"/>
                <a:gd name="T62" fmla="*/ 225 w 239"/>
                <a:gd name="T63" fmla="*/ 104 h 240"/>
                <a:gd name="T64" fmla="*/ 194 w 239"/>
                <a:gd name="T65" fmla="*/ 72 h 240"/>
                <a:gd name="T66" fmla="*/ 193 w 239"/>
                <a:gd name="T67" fmla="*/ 69 h 240"/>
                <a:gd name="T68" fmla="*/ 193 w 239"/>
                <a:gd name="T69" fmla="*/ 8 h 240"/>
                <a:gd name="T70" fmla="*/ 161 w 239"/>
                <a:gd name="T71" fmla="*/ 8 h 240"/>
                <a:gd name="T72" fmla="*/ 161 w 239"/>
                <a:gd name="T73" fmla="*/ 35 h 240"/>
                <a:gd name="T74" fmla="*/ 159 w 239"/>
                <a:gd name="T75" fmla="*/ 39 h 240"/>
                <a:gd name="T76" fmla="*/ 154 w 239"/>
                <a:gd name="T77" fmla="*/ 38 h 240"/>
                <a:gd name="T78" fmla="*/ 121 w 239"/>
                <a:gd name="T79" fmla="*/ 12 h 240"/>
                <a:gd name="T80" fmla="*/ 15 w 239"/>
                <a:gd name="T81" fmla="*/ 104 h 240"/>
                <a:gd name="T82" fmla="*/ 29 w 239"/>
                <a:gd name="T83" fmla="*/ 104 h 240"/>
                <a:gd name="T84" fmla="*/ 33 w 239"/>
                <a:gd name="T85" fmla="*/ 108 h 240"/>
                <a:gd name="T86" fmla="*/ 33 w 239"/>
                <a:gd name="T87" fmla="*/ 232 h 240"/>
                <a:gd name="T88" fmla="*/ 97 w 239"/>
                <a:gd name="T89" fmla="*/ 232 h 240"/>
                <a:gd name="T90" fmla="*/ 97 w 239"/>
                <a:gd name="T91" fmla="*/ 164 h 240"/>
                <a:gd name="T92" fmla="*/ 101 w 239"/>
                <a:gd name="T93" fmla="*/ 160 h 240"/>
                <a:gd name="T94" fmla="*/ 149 w 239"/>
                <a:gd name="T95" fmla="*/ 160 h 240"/>
                <a:gd name="T96" fmla="*/ 153 w 239"/>
                <a:gd name="T97" fmla="*/ 164 h 240"/>
                <a:gd name="T98" fmla="*/ 153 w 239"/>
                <a:gd name="T99"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240">
                  <a:moveTo>
                    <a:pt x="221" y="240"/>
                  </a:moveTo>
                  <a:cubicBezTo>
                    <a:pt x="149" y="240"/>
                    <a:pt x="149" y="240"/>
                    <a:pt x="149" y="240"/>
                  </a:cubicBezTo>
                  <a:cubicBezTo>
                    <a:pt x="147" y="240"/>
                    <a:pt x="145" y="239"/>
                    <a:pt x="145" y="236"/>
                  </a:cubicBezTo>
                  <a:cubicBezTo>
                    <a:pt x="145" y="168"/>
                    <a:pt x="145" y="168"/>
                    <a:pt x="145" y="168"/>
                  </a:cubicBezTo>
                  <a:cubicBezTo>
                    <a:pt x="105" y="168"/>
                    <a:pt x="105" y="168"/>
                    <a:pt x="105" y="168"/>
                  </a:cubicBezTo>
                  <a:cubicBezTo>
                    <a:pt x="105" y="236"/>
                    <a:pt x="105" y="236"/>
                    <a:pt x="105" y="236"/>
                  </a:cubicBezTo>
                  <a:cubicBezTo>
                    <a:pt x="105" y="239"/>
                    <a:pt x="103" y="240"/>
                    <a:pt x="101" y="240"/>
                  </a:cubicBezTo>
                  <a:cubicBezTo>
                    <a:pt x="29" y="240"/>
                    <a:pt x="29" y="240"/>
                    <a:pt x="29" y="240"/>
                  </a:cubicBezTo>
                  <a:cubicBezTo>
                    <a:pt x="27" y="240"/>
                    <a:pt x="25" y="239"/>
                    <a:pt x="25" y="236"/>
                  </a:cubicBezTo>
                  <a:cubicBezTo>
                    <a:pt x="25" y="112"/>
                    <a:pt x="25" y="112"/>
                    <a:pt x="25" y="112"/>
                  </a:cubicBezTo>
                  <a:cubicBezTo>
                    <a:pt x="4" y="112"/>
                    <a:pt x="4" y="112"/>
                    <a:pt x="4" y="112"/>
                  </a:cubicBezTo>
                  <a:cubicBezTo>
                    <a:pt x="3" y="112"/>
                    <a:pt x="1" y="111"/>
                    <a:pt x="1" y="110"/>
                  </a:cubicBezTo>
                  <a:cubicBezTo>
                    <a:pt x="0" y="108"/>
                    <a:pt x="1" y="107"/>
                    <a:pt x="2" y="105"/>
                  </a:cubicBezTo>
                  <a:cubicBezTo>
                    <a:pt x="118" y="3"/>
                    <a:pt x="118" y="3"/>
                    <a:pt x="118" y="3"/>
                  </a:cubicBezTo>
                  <a:cubicBezTo>
                    <a:pt x="119" y="2"/>
                    <a:pt x="122" y="2"/>
                    <a:pt x="123" y="3"/>
                  </a:cubicBezTo>
                  <a:cubicBezTo>
                    <a:pt x="153" y="27"/>
                    <a:pt x="153" y="27"/>
                    <a:pt x="153" y="27"/>
                  </a:cubicBezTo>
                  <a:cubicBezTo>
                    <a:pt x="153" y="4"/>
                    <a:pt x="153" y="4"/>
                    <a:pt x="153" y="4"/>
                  </a:cubicBezTo>
                  <a:cubicBezTo>
                    <a:pt x="153" y="2"/>
                    <a:pt x="155" y="0"/>
                    <a:pt x="157" y="0"/>
                  </a:cubicBezTo>
                  <a:cubicBezTo>
                    <a:pt x="197" y="0"/>
                    <a:pt x="197" y="0"/>
                    <a:pt x="197" y="0"/>
                  </a:cubicBezTo>
                  <a:cubicBezTo>
                    <a:pt x="199" y="0"/>
                    <a:pt x="201" y="2"/>
                    <a:pt x="201" y="4"/>
                  </a:cubicBezTo>
                  <a:cubicBezTo>
                    <a:pt x="201" y="68"/>
                    <a:pt x="201" y="68"/>
                    <a:pt x="201" y="68"/>
                  </a:cubicBezTo>
                  <a:cubicBezTo>
                    <a:pt x="237" y="106"/>
                    <a:pt x="237" y="106"/>
                    <a:pt x="237" y="106"/>
                  </a:cubicBezTo>
                  <a:cubicBezTo>
                    <a:pt x="238" y="107"/>
                    <a:pt x="239" y="109"/>
                    <a:pt x="238" y="110"/>
                  </a:cubicBezTo>
                  <a:cubicBezTo>
                    <a:pt x="237" y="112"/>
                    <a:pt x="236" y="112"/>
                    <a:pt x="234" y="112"/>
                  </a:cubicBezTo>
                  <a:cubicBezTo>
                    <a:pt x="225" y="112"/>
                    <a:pt x="225" y="112"/>
                    <a:pt x="225" y="112"/>
                  </a:cubicBezTo>
                  <a:cubicBezTo>
                    <a:pt x="225" y="236"/>
                    <a:pt x="225" y="236"/>
                    <a:pt x="225" y="236"/>
                  </a:cubicBezTo>
                  <a:cubicBezTo>
                    <a:pt x="225" y="239"/>
                    <a:pt x="223" y="240"/>
                    <a:pt x="221" y="240"/>
                  </a:cubicBezTo>
                  <a:close/>
                  <a:moveTo>
                    <a:pt x="153" y="232"/>
                  </a:moveTo>
                  <a:cubicBezTo>
                    <a:pt x="217" y="232"/>
                    <a:pt x="217" y="232"/>
                    <a:pt x="217" y="232"/>
                  </a:cubicBezTo>
                  <a:cubicBezTo>
                    <a:pt x="217" y="108"/>
                    <a:pt x="217" y="108"/>
                    <a:pt x="217" y="108"/>
                  </a:cubicBezTo>
                  <a:cubicBezTo>
                    <a:pt x="217" y="106"/>
                    <a:pt x="219" y="104"/>
                    <a:pt x="221" y="104"/>
                  </a:cubicBezTo>
                  <a:cubicBezTo>
                    <a:pt x="225" y="104"/>
                    <a:pt x="225" y="104"/>
                    <a:pt x="225" y="104"/>
                  </a:cubicBezTo>
                  <a:cubicBezTo>
                    <a:pt x="194" y="72"/>
                    <a:pt x="194" y="72"/>
                    <a:pt x="194" y="72"/>
                  </a:cubicBezTo>
                  <a:cubicBezTo>
                    <a:pt x="193" y="72"/>
                    <a:pt x="193" y="71"/>
                    <a:pt x="193" y="69"/>
                  </a:cubicBezTo>
                  <a:cubicBezTo>
                    <a:pt x="193" y="8"/>
                    <a:pt x="193" y="8"/>
                    <a:pt x="193" y="8"/>
                  </a:cubicBezTo>
                  <a:cubicBezTo>
                    <a:pt x="161" y="8"/>
                    <a:pt x="161" y="8"/>
                    <a:pt x="161" y="8"/>
                  </a:cubicBezTo>
                  <a:cubicBezTo>
                    <a:pt x="161" y="35"/>
                    <a:pt x="161" y="35"/>
                    <a:pt x="161" y="35"/>
                  </a:cubicBezTo>
                  <a:cubicBezTo>
                    <a:pt x="161" y="36"/>
                    <a:pt x="160" y="38"/>
                    <a:pt x="159" y="39"/>
                  </a:cubicBezTo>
                  <a:cubicBezTo>
                    <a:pt x="157" y="39"/>
                    <a:pt x="156" y="39"/>
                    <a:pt x="154" y="38"/>
                  </a:cubicBezTo>
                  <a:cubicBezTo>
                    <a:pt x="121" y="12"/>
                    <a:pt x="121" y="12"/>
                    <a:pt x="121" y="12"/>
                  </a:cubicBezTo>
                  <a:cubicBezTo>
                    <a:pt x="15" y="104"/>
                    <a:pt x="15" y="104"/>
                    <a:pt x="15" y="104"/>
                  </a:cubicBezTo>
                  <a:cubicBezTo>
                    <a:pt x="29" y="104"/>
                    <a:pt x="29" y="104"/>
                    <a:pt x="29" y="104"/>
                  </a:cubicBezTo>
                  <a:cubicBezTo>
                    <a:pt x="31" y="104"/>
                    <a:pt x="33" y="106"/>
                    <a:pt x="33" y="108"/>
                  </a:cubicBezTo>
                  <a:cubicBezTo>
                    <a:pt x="33" y="232"/>
                    <a:pt x="33" y="232"/>
                    <a:pt x="33" y="232"/>
                  </a:cubicBezTo>
                  <a:cubicBezTo>
                    <a:pt x="97" y="232"/>
                    <a:pt x="97" y="232"/>
                    <a:pt x="97" y="232"/>
                  </a:cubicBezTo>
                  <a:cubicBezTo>
                    <a:pt x="97" y="164"/>
                    <a:pt x="97" y="164"/>
                    <a:pt x="97" y="164"/>
                  </a:cubicBezTo>
                  <a:cubicBezTo>
                    <a:pt x="97" y="162"/>
                    <a:pt x="99" y="160"/>
                    <a:pt x="101" y="160"/>
                  </a:cubicBezTo>
                  <a:cubicBezTo>
                    <a:pt x="149" y="160"/>
                    <a:pt x="149" y="160"/>
                    <a:pt x="149" y="160"/>
                  </a:cubicBezTo>
                  <a:cubicBezTo>
                    <a:pt x="151" y="160"/>
                    <a:pt x="153" y="162"/>
                    <a:pt x="153" y="164"/>
                  </a:cubicBezTo>
                  <a:lnTo>
                    <a:pt x="153" y="23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3" name="Group 132"/>
            <p:cNvGrpSpPr/>
            <p:nvPr/>
          </p:nvGrpSpPr>
          <p:grpSpPr>
            <a:xfrm>
              <a:off x="7428142" y="3729318"/>
              <a:ext cx="227450" cy="339108"/>
              <a:chOff x="7342188" y="1363663"/>
              <a:chExt cx="611187" cy="911226"/>
            </a:xfrm>
            <a:solidFill>
              <a:schemeClr val="bg1">
                <a:lumMod val="50000"/>
              </a:schemeClr>
            </a:solidFill>
          </p:grpSpPr>
          <p:sp>
            <p:nvSpPr>
              <p:cNvPr id="120" name="Freeform 161"/>
              <p:cNvSpPr>
                <a:spLocks noEditPoints="1"/>
              </p:cNvSpPr>
              <p:nvPr/>
            </p:nvSpPr>
            <p:spPr bwMode="auto">
              <a:xfrm>
                <a:off x="7388225" y="1606551"/>
                <a:ext cx="519112" cy="425450"/>
              </a:xfrm>
              <a:custGeom>
                <a:avLst/>
                <a:gdLst>
                  <a:gd name="T0" fmla="*/ 110 w 136"/>
                  <a:gd name="T1" fmla="*/ 112 h 112"/>
                  <a:gd name="T2" fmla="*/ 24 w 136"/>
                  <a:gd name="T3" fmla="*/ 112 h 112"/>
                  <a:gd name="T4" fmla="*/ 21 w 136"/>
                  <a:gd name="T5" fmla="*/ 111 h 112"/>
                  <a:gd name="T6" fmla="*/ 1 w 136"/>
                  <a:gd name="T7" fmla="*/ 88 h 112"/>
                  <a:gd name="T8" fmla="*/ 0 w 136"/>
                  <a:gd name="T9" fmla="*/ 85 h 112"/>
                  <a:gd name="T10" fmla="*/ 0 w 136"/>
                  <a:gd name="T11" fmla="*/ 25 h 112"/>
                  <a:gd name="T12" fmla="*/ 1 w 136"/>
                  <a:gd name="T13" fmla="*/ 22 h 112"/>
                  <a:gd name="T14" fmla="*/ 21 w 136"/>
                  <a:gd name="T15" fmla="*/ 1 h 112"/>
                  <a:gd name="T16" fmla="*/ 24 w 136"/>
                  <a:gd name="T17" fmla="*/ 0 h 112"/>
                  <a:gd name="T18" fmla="*/ 107 w 136"/>
                  <a:gd name="T19" fmla="*/ 0 h 112"/>
                  <a:gd name="T20" fmla="*/ 110 w 136"/>
                  <a:gd name="T21" fmla="*/ 1 h 112"/>
                  <a:gd name="T22" fmla="*/ 134 w 136"/>
                  <a:gd name="T23" fmla="*/ 22 h 112"/>
                  <a:gd name="T24" fmla="*/ 136 w 136"/>
                  <a:gd name="T25" fmla="*/ 25 h 112"/>
                  <a:gd name="T26" fmla="*/ 136 w 136"/>
                  <a:gd name="T27" fmla="*/ 85 h 112"/>
                  <a:gd name="T28" fmla="*/ 134 w 136"/>
                  <a:gd name="T29" fmla="*/ 88 h 112"/>
                  <a:gd name="T30" fmla="*/ 113 w 136"/>
                  <a:gd name="T31" fmla="*/ 111 h 112"/>
                  <a:gd name="T32" fmla="*/ 110 w 136"/>
                  <a:gd name="T33" fmla="*/ 112 h 112"/>
                  <a:gd name="T34" fmla="*/ 26 w 136"/>
                  <a:gd name="T35" fmla="*/ 104 h 112"/>
                  <a:gd name="T36" fmla="*/ 108 w 136"/>
                  <a:gd name="T37" fmla="*/ 104 h 112"/>
                  <a:gd name="T38" fmla="*/ 128 w 136"/>
                  <a:gd name="T39" fmla="*/ 84 h 112"/>
                  <a:gd name="T40" fmla="*/ 128 w 136"/>
                  <a:gd name="T41" fmla="*/ 27 h 112"/>
                  <a:gd name="T42" fmla="*/ 106 w 136"/>
                  <a:gd name="T43" fmla="*/ 8 h 112"/>
                  <a:gd name="T44" fmla="*/ 25 w 136"/>
                  <a:gd name="T45" fmla="*/ 8 h 112"/>
                  <a:gd name="T46" fmla="*/ 8 w 136"/>
                  <a:gd name="T47" fmla="*/ 27 h 112"/>
                  <a:gd name="T48" fmla="*/ 8 w 136"/>
                  <a:gd name="T49" fmla="*/ 84 h 112"/>
                  <a:gd name="T50" fmla="*/ 26 w 136"/>
                  <a:gd name="T51"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 h="112">
                    <a:moveTo>
                      <a:pt x="110" y="112"/>
                    </a:moveTo>
                    <a:cubicBezTo>
                      <a:pt x="24" y="112"/>
                      <a:pt x="24" y="112"/>
                      <a:pt x="24" y="112"/>
                    </a:cubicBezTo>
                    <a:cubicBezTo>
                      <a:pt x="23" y="112"/>
                      <a:pt x="21" y="112"/>
                      <a:pt x="21" y="111"/>
                    </a:cubicBezTo>
                    <a:cubicBezTo>
                      <a:pt x="1" y="88"/>
                      <a:pt x="1" y="88"/>
                      <a:pt x="1" y="88"/>
                    </a:cubicBezTo>
                    <a:cubicBezTo>
                      <a:pt x="0" y="87"/>
                      <a:pt x="0" y="86"/>
                      <a:pt x="0" y="85"/>
                    </a:cubicBezTo>
                    <a:cubicBezTo>
                      <a:pt x="0" y="25"/>
                      <a:pt x="0" y="25"/>
                      <a:pt x="0" y="25"/>
                    </a:cubicBezTo>
                    <a:cubicBezTo>
                      <a:pt x="0" y="24"/>
                      <a:pt x="0" y="23"/>
                      <a:pt x="1" y="22"/>
                    </a:cubicBezTo>
                    <a:cubicBezTo>
                      <a:pt x="21" y="1"/>
                      <a:pt x="21" y="1"/>
                      <a:pt x="21" y="1"/>
                    </a:cubicBezTo>
                    <a:cubicBezTo>
                      <a:pt x="22" y="1"/>
                      <a:pt x="23" y="0"/>
                      <a:pt x="24" y="0"/>
                    </a:cubicBezTo>
                    <a:cubicBezTo>
                      <a:pt x="107" y="0"/>
                      <a:pt x="107" y="0"/>
                      <a:pt x="107" y="0"/>
                    </a:cubicBezTo>
                    <a:cubicBezTo>
                      <a:pt x="108" y="0"/>
                      <a:pt x="109" y="1"/>
                      <a:pt x="110" y="1"/>
                    </a:cubicBezTo>
                    <a:cubicBezTo>
                      <a:pt x="134" y="22"/>
                      <a:pt x="134" y="22"/>
                      <a:pt x="134" y="22"/>
                    </a:cubicBezTo>
                    <a:cubicBezTo>
                      <a:pt x="135" y="23"/>
                      <a:pt x="136" y="24"/>
                      <a:pt x="136" y="25"/>
                    </a:cubicBezTo>
                    <a:cubicBezTo>
                      <a:pt x="136" y="85"/>
                      <a:pt x="136" y="85"/>
                      <a:pt x="136" y="85"/>
                    </a:cubicBezTo>
                    <a:cubicBezTo>
                      <a:pt x="136" y="86"/>
                      <a:pt x="135" y="87"/>
                      <a:pt x="134" y="88"/>
                    </a:cubicBezTo>
                    <a:cubicBezTo>
                      <a:pt x="113" y="111"/>
                      <a:pt x="113" y="111"/>
                      <a:pt x="113" y="111"/>
                    </a:cubicBezTo>
                    <a:cubicBezTo>
                      <a:pt x="112" y="112"/>
                      <a:pt x="111" y="112"/>
                      <a:pt x="110" y="112"/>
                    </a:cubicBezTo>
                    <a:close/>
                    <a:moveTo>
                      <a:pt x="26" y="104"/>
                    </a:moveTo>
                    <a:cubicBezTo>
                      <a:pt x="108" y="104"/>
                      <a:pt x="108" y="104"/>
                      <a:pt x="108" y="104"/>
                    </a:cubicBezTo>
                    <a:cubicBezTo>
                      <a:pt x="128" y="84"/>
                      <a:pt x="128" y="84"/>
                      <a:pt x="128" y="84"/>
                    </a:cubicBezTo>
                    <a:cubicBezTo>
                      <a:pt x="128" y="27"/>
                      <a:pt x="128" y="27"/>
                      <a:pt x="128" y="27"/>
                    </a:cubicBezTo>
                    <a:cubicBezTo>
                      <a:pt x="106" y="8"/>
                      <a:pt x="106" y="8"/>
                      <a:pt x="106" y="8"/>
                    </a:cubicBezTo>
                    <a:cubicBezTo>
                      <a:pt x="25" y="8"/>
                      <a:pt x="25" y="8"/>
                      <a:pt x="25" y="8"/>
                    </a:cubicBezTo>
                    <a:cubicBezTo>
                      <a:pt x="8" y="27"/>
                      <a:pt x="8" y="27"/>
                      <a:pt x="8" y="27"/>
                    </a:cubicBezTo>
                    <a:cubicBezTo>
                      <a:pt x="8" y="84"/>
                      <a:pt x="8" y="84"/>
                      <a:pt x="8" y="84"/>
                    </a:cubicBezTo>
                    <a:lnTo>
                      <a:pt x="2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2"/>
              <p:cNvSpPr>
                <a:spLocks noEditPoints="1"/>
              </p:cNvSpPr>
              <p:nvPr/>
            </p:nvSpPr>
            <p:spPr bwMode="auto">
              <a:xfrm>
                <a:off x="7480300" y="1697038"/>
                <a:ext cx="336550" cy="242888"/>
              </a:xfrm>
              <a:custGeom>
                <a:avLst/>
                <a:gdLst>
                  <a:gd name="T0" fmla="*/ 84 w 88"/>
                  <a:gd name="T1" fmla="*/ 64 h 64"/>
                  <a:gd name="T2" fmla="*/ 4 w 88"/>
                  <a:gd name="T3" fmla="*/ 64 h 64"/>
                  <a:gd name="T4" fmla="*/ 0 w 88"/>
                  <a:gd name="T5" fmla="*/ 60 h 64"/>
                  <a:gd name="T6" fmla="*/ 0 w 88"/>
                  <a:gd name="T7" fmla="*/ 4 h 64"/>
                  <a:gd name="T8" fmla="*/ 4 w 88"/>
                  <a:gd name="T9" fmla="*/ 0 h 64"/>
                  <a:gd name="T10" fmla="*/ 84 w 88"/>
                  <a:gd name="T11" fmla="*/ 0 h 64"/>
                  <a:gd name="T12" fmla="*/ 88 w 88"/>
                  <a:gd name="T13" fmla="*/ 4 h 64"/>
                  <a:gd name="T14" fmla="*/ 88 w 88"/>
                  <a:gd name="T15" fmla="*/ 60 h 64"/>
                  <a:gd name="T16" fmla="*/ 84 w 88"/>
                  <a:gd name="T17" fmla="*/ 64 h 64"/>
                  <a:gd name="T18" fmla="*/ 8 w 88"/>
                  <a:gd name="T19" fmla="*/ 56 h 64"/>
                  <a:gd name="T20" fmla="*/ 80 w 88"/>
                  <a:gd name="T21" fmla="*/ 56 h 64"/>
                  <a:gd name="T22" fmla="*/ 80 w 88"/>
                  <a:gd name="T23" fmla="*/ 8 h 64"/>
                  <a:gd name="T24" fmla="*/ 8 w 88"/>
                  <a:gd name="T25" fmla="*/ 8 h 64"/>
                  <a:gd name="T26" fmla="*/ 8 w 88"/>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64">
                    <a:moveTo>
                      <a:pt x="84" y="64"/>
                    </a:moveTo>
                    <a:cubicBezTo>
                      <a:pt x="4" y="64"/>
                      <a:pt x="4" y="64"/>
                      <a:pt x="4" y="64"/>
                    </a:cubicBezTo>
                    <a:cubicBezTo>
                      <a:pt x="1" y="64"/>
                      <a:pt x="0" y="62"/>
                      <a:pt x="0" y="60"/>
                    </a:cubicBezTo>
                    <a:cubicBezTo>
                      <a:pt x="0" y="4"/>
                      <a:pt x="0" y="4"/>
                      <a:pt x="0" y="4"/>
                    </a:cubicBezTo>
                    <a:cubicBezTo>
                      <a:pt x="0" y="2"/>
                      <a:pt x="1" y="0"/>
                      <a:pt x="4" y="0"/>
                    </a:cubicBezTo>
                    <a:cubicBezTo>
                      <a:pt x="84" y="0"/>
                      <a:pt x="84" y="0"/>
                      <a:pt x="84" y="0"/>
                    </a:cubicBezTo>
                    <a:cubicBezTo>
                      <a:pt x="86" y="0"/>
                      <a:pt x="88" y="2"/>
                      <a:pt x="88" y="4"/>
                    </a:cubicBezTo>
                    <a:cubicBezTo>
                      <a:pt x="88" y="60"/>
                      <a:pt x="88" y="60"/>
                      <a:pt x="88" y="60"/>
                    </a:cubicBezTo>
                    <a:cubicBezTo>
                      <a:pt x="88" y="62"/>
                      <a:pt x="86" y="64"/>
                      <a:pt x="84" y="64"/>
                    </a:cubicBezTo>
                    <a:close/>
                    <a:moveTo>
                      <a:pt x="8" y="56"/>
                    </a:moveTo>
                    <a:cubicBezTo>
                      <a:pt x="80" y="56"/>
                      <a:pt x="80" y="56"/>
                      <a:pt x="80" y="56"/>
                    </a:cubicBezTo>
                    <a:cubicBezTo>
                      <a:pt x="80" y="8"/>
                      <a:pt x="80" y="8"/>
                      <a:pt x="80" y="8"/>
                    </a:cubicBezTo>
                    <a:cubicBezTo>
                      <a:pt x="8" y="8"/>
                      <a:pt x="8" y="8"/>
                      <a:pt x="8" y="8"/>
                    </a:cubicBezTo>
                    <a:lnTo>
                      <a:pt x="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3"/>
              <p:cNvSpPr>
                <a:spLocks/>
              </p:cNvSpPr>
              <p:nvPr/>
            </p:nvSpPr>
            <p:spPr bwMode="auto">
              <a:xfrm>
                <a:off x="7893050" y="1789113"/>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1" y="8"/>
                      <a:pt x="0" y="6"/>
                      <a:pt x="0" y="4"/>
                    </a:cubicBezTo>
                    <a:cubicBezTo>
                      <a:pt x="0" y="2"/>
                      <a:pt x="1" y="0"/>
                      <a:pt x="4" y="0"/>
                    </a:cubicBezTo>
                    <a:cubicBezTo>
                      <a:pt x="12" y="0"/>
                      <a:pt x="12" y="0"/>
                      <a:pt x="12" y="0"/>
                    </a:cubicBezTo>
                    <a:cubicBezTo>
                      <a:pt x="14" y="0"/>
                      <a:pt x="16" y="2"/>
                      <a:pt x="16" y="4"/>
                    </a:cubicBezTo>
                    <a:cubicBezTo>
                      <a:pt x="16" y="6"/>
                      <a:pt x="14"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64"/>
              <p:cNvSpPr>
                <a:spLocks/>
              </p:cNvSpPr>
              <p:nvPr/>
            </p:nvSpPr>
            <p:spPr bwMode="auto">
              <a:xfrm>
                <a:off x="7342188" y="1758951"/>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1" y="8"/>
                      <a:pt x="0" y="6"/>
                      <a:pt x="0" y="4"/>
                    </a:cubicBezTo>
                    <a:cubicBezTo>
                      <a:pt x="0" y="2"/>
                      <a:pt x="1" y="0"/>
                      <a:pt x="4" y="0"/>
                    </a:cubicBezTo>
                    <a:cubicBezTo>
                      <a:pt x="12" y="0"/>
                      <a:pt x="12" y="0"/>
                      <a:pt x="12" y="0"/>
                    </a:cubicBezTo>
                    <a:cubicBezTo>
                      <a:pt x="14" y="0"/>
                      <a:pt x="16" y="2"/>
                      <a:pt x="16" y="4"/>
                    </a:cubicBezTo>
                    <a:cubicBezTo>
                      <a:pt x="16" y="6"/>
                      <a:pt x="14"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65"/>
              <p:cNvSpPr>
                <a:spLocks/>
              </p:cNvSpPr>
              <p:nvPr/>
            </p:nvSpPr>
            <p:spPr bwMode="auto">
              <a:xfrm>
                <a:off x="7342188" y="1849438"/>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1" y="8"/>
                      <a:pt x="0" y="6"/>
                      <a:pt x="0" y="4"/>
                    </a:cubicBezTo>
                    <a:cubicBezTo>
                      <a:pt x="0" y="2"/>
                      <a:pt x="1" y="0"/>
                      <a:pt x="4" y="0"/>
                    </a:cubicBezTo>
                    <a:cubicBezTo>
                      <a:pt x="12" y="0"/>
                      <a:pt x="12" y="0"/>
                      <a:pt x="12" y="0"/>
                    </a:cubicBezTo>
                    <a:cubicBezTo>
                      <a:pt x="14" y="0"/>
                      <a:pt x="16" y="2"/>
                      <a:pt x="16" y="4"/>
                    </a:cubicBezTo>
                    <a:cubicBezTo>
                      <a:pt x="16" y="6"/>
                      <a:pt x="14"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66"/>
              <p:cNvSpPr>
                <a:spLocks/>
              </p:cNvSpPr>
              <p:nvPr/>
            </p:nvSpPr>
            <p:spPr bwMode="auto">
              <a:xfrm>
                <a:off x="7464425" y="1546226"/>
                <a:ext cx="366712" cy="30163"/>
              </a:xfrm>
              <a:custGeom>
                <a:avLst/>
                <a:gdLst>
                  <a:gd name="T0" fmla="*/ 92 w 96"/>
                  <a:gd name="T1" fmla="*/ 8 h 8"/>
                  <a:gd name="T2" fmla="*/ 4 w 96"/>
                  <a:gd name="T3" fmla="*/ 8 h 8"/>
                  <a:gd name="T4" fmla="*/ 0 w 96"/>
                  <a:gd name="T5" fmla="*/ 4 h 8"/>
                  <a:gd name="T6" fmla="*/ 4 w 96"/>
                  <a:gd name="T7" fmla="*/ 0 h 8"/>
                  <a:gd name="T8" fmla="*/ 92 w 96"/>
                  <a:gd name="T9" fmla="*/ 0 h 8"/>
                  <a:gd name="T10" fmla="*/ 96 w 96"/>
                  <a:gd name="T11" fmla="*/ 4 h 8"/>
                  <a:gd name="T12" fmla="*/ 92 w 9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6" h="8">
                    <a:moveTo>
                      <a:pt x="92" y="8"/>
                    </a:moveTo>
                    <a:cubicBezTo>
                      <a:pt x="4" y="8"/>
                      <a:pt x="4" y="8"/>
                      <a:pt x="4" y="8"/>
                    </a:cubicBezTo>
                    <a:cubicBezTo>
                      <a:pt x="1" y="8"/>
                      <a:pt x="0" y="6"/>
                      <a:pt x="0" y="4"/>
                    </a:cubicBezTo>
                    <a:cubicBezTo>
                      <a:pt x="0" y="2"/>
                      <a:pt x="1" y="0"/>
                      <a:pt x="4" y="0"/>
                    </a:cubicBezTo>
                    <a:cubicBezTo>
                      <a:pt x="92" y="0"/>
                      <a:pt x="92" y="0"/>
                      <a:pt x="92" y="0"/>
                    </a:cubicBezTo>
                    <a:cubicBezTo>
                      <a:pt x="94" y="0"/>
                      <a:pt x="96" y="2"/>
                      <a:pt x="96" y="4"/>
                    </a:cubicBezTo>
                    <a:cubicBezTo>
                      <a:pt x="96" y="6"/>
                      <a:pt x="94" y="8"/>
                      <a:pt x="9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67"/>
              <p:cNvSpPr>
                <a:spLocks/>
              </p:cNvSpPr>
              <p:nvPr/>
            </p:nvSpPr>
            <p:spPr bwMode="auto">
              <a:xfrm>
                <a:off x="7494588" y="1484313"/>
                <a:ext cx="306387" cy="31750"/>
              </a:xfrm>
              <a:custGeom>
                <a:avLst/>
                <a:gdLst>
                  <a:gd name="T0" fmla="*/ 76 w 80"/>
                  <a:gd name="T1" fmla="*/ 8 h 8"/>
                  <a:gd name="T2" fmla="*/ 4 w 80"/>
                  <a:gd name="T3" fmla="*/ 8 h 8"/>
                  <a:gd name="T4" fmla="*/ 0 w 80"/>
                  <a:gd name="T5" fmla="*/ 4 h 8"/>
                  <a:gd name="T6" fmla="*/ 4 w 80"/>
                  <a:gd name="T7" fmla="*/ 0 h 8"/>
                  <a:gd name="T8" fmla="*/ 76 w 80"/>
                  <a:gd name="T9" fmla="*/ 0 h 8"/>
                  <a:gd name="T10" fmla="*/ 80 w 80"/>
                  <a:gd name="T11" fmla="*/ 4 h 8"/>
                  <a:gd name="T12" fmla="*/ 76 w 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0" h="8">
                    <a:moveTo>
                      <a:pt x="76" y="8"/>
                    </a:moveTo>
                    <a:cubicBezTo>
                      <a:pt x="4" y="8"/>
                      <a:pt x="4" y="8"/>
                      <a:pt x="4" y="8"/>
                    </a:cubicBezTo>
                    <a:cubicBezTo>
                      <a:pt x="1" y="8"/>
                      <a:pt x="0" y="6"/>
                      <a:pt x="0" y="4"/>
                    </a:cubicBezTo>
                    <a:cubicBezTo>
                      <a:pt x="0" y="2"/>
                      <a:pt x="1" y="0"/>
                      <a:pt x="4" y="0"/>
                    </a:cubicBezTo>
                    <a:cubicBezTo>
                      <a:pt x="76" y="0"/>
                      <a:pt x="76" y="0"/>
                      <a:pt x="76" y="0"/>
                    </a:cubicBezTo>
                    <a:cubicBezTo>
                      <a:pt x="78" y="0"/>
                      <a:pt x="80" y="2"/>
                      <a:pt x="80" y="4"/>
                    </a:cubicBezTo>
                    <a:cubicBezTo>
                      <a:pt x="80" y="6"/>
                      <a:pt x="78" y="8"/>
                      <a:pt x="7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68"/>
              <p:cNvSpPr>
                <a:spLocks/>
              </p:cNvSpPr>
              <p:nvPr/>
            </p:nvSpPr>
            <p:spPr bwMode="auto">
              <a:xfrm>
                <a:off x="7494588" y="1423988"/>
                <a:ext cx="306387" cy="30163"/>
              </a:xfrm>
              <a:custGeom>
                <a:avLst/>
                <a:gdLst>
                  <a:gd name="T0" fmla="*/ 76 w 80"/>
                  <a:gd name="T1" fmla="*/ 8 h 8"/>
                  <a:gd name="T2" fmla="*/ 4 w 80"/>
                  <a:gd name="T3" fmla="*/ 8 h 8"/>
                  <a:gd name="T4" fmla="*/ 0 w 80"/>
                  <a:gd name="T5" fmla="*/ 4 h 8"/>
                  <a:gd name="T6" fmla="*/ 4 w 80"/>
                  <a:gd name="T7" fmla="*/ 0 h 8"/>
                  <a:gd name="T8" fmla="*/ 76 w 80"/>
                  <a:gd name="T9" fmla="*/ 0 h 8"/>
                  <a:gd name="T10" fmla="*/ 80 w 80"/>
                  <a:gd name="T11" fmla="*/ 4 h 8"/>
                  <a:gd name="T12" fmla="*/ 76 w 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0" h="8">
                    <a:moveTo>
                      <a:pt x="76" y="8"/>
                    </a:moveTo>
                    <a:cubicBezTo>
                      <a:pt x="4" y="8"/>
                      <a:pt x="4" y="8"/>
                      <a:pt x="4" y="8"/>
                    </a:cubicBezTo>
                    <a:cubicBezTo>
                      <a:pt x="1" y="8"/>
                      <a:pt x="0" y="6"/>
                      <a:pt x="0" y="4"/>
                    </a:cubicBezTo>
                    <a:cubicBezTo>
                      <a:pt x="0" y="2"/>
                      <a:pt x="1" y="0"/>
                      <a:pt x="4" y="0"/>
                    </a:cubicBezTo>
                    <a:cubicBezTo>
                      <a:pt x="76" y="0"/>
                      <a:pt x="76" y="0"/>
                      <a:pt x="76" y="0"/>
                    </a:cubicBezTo>
                    <a:cubicBezTo>
                      <a:pt x="78" y="0"/>
                      <a:pt x="80" y="2"/>
                      <a:pt x="80" y="4"/>
                    </a:cubicBezTo>
                    <a:cubicBezTo>
                      <a:pt x="80" y="6"/>
                      <a:pt x="78" y="8"/>
                      <a:pt x="7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69"/>
              <p:cNvSpPr>
                <a:spLocks/>
              </p:cNvSpPr>
              <p:nvPr/>
            </p:nvSpPr>
            <p:spPr bwMode="auto">
              <a:xfrm>
                <a:off x="7494588" y="1363663"/>
                <a:ext cx="306387" cy="30163"/>
              </a:xfrm>
              <a:custGeom>
                <a:avLst/>
                <a:gdLst>
                  <a:gd name="T0" fmla="*/ 76 w 80"/>
                  <a:gd name="T1" fmla="*/ 8 h 8"/>
                  <a:gd name="T2" fmla="*/ 4 w 80"/>
                  <a:gd name="T3" fmla="*/ 8 h 8"/>
                  <a:gd name="T4" fmla="*/ 0 w 80"/>
                  <a:gd name="T5" fmla="*/ 4 h 8"/>
                  <a:gd name="T6" fmla="*/ 4 w 80"/>
                  <a:gd name="T7" fmla="*/ 0 h 8"/>
                  <a:gd name="T8" fmla="*/ 76 w 80"/>
                  <a:gd name="T9" fmla="*/ 0 h 8"/>
                  <a:gd name="T10" fmla="*/ 80 w 80"/>
                  <a:gd name="T11" fmla="*/ 4 h 8"/>
                  <a:gd name="T12" fmla="*/ 76 w 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0" h="8">
                    <a:moveTo>
                      <a:pt x="76" y="8"/>
                    </a:moveTo>
                    <a:cubicBezTo>
                      <a:pt x="4" y="8"/>
                      <a:pt x="4" y="8"/>
                      <a:pt x="4" y="8"/>
                    </a:cubicBezTo>
                    <a:cubicBezTo>
                      <a:pt x="1" y="8"/>
                      <a:pt x="0" y="6"/>
                      <a:pt x="0" y="4"/>
                    </a:cubicBezTo>
                    <a:cubicBezTo>
                      <a:pt x="0" y="2"/>
                      <a:pt x="1" y="0"/>
                      <a:pt x="4" y="0"/>
                    </a:cubicBezTo>
                    <a:cubicBezTo>
                      <a:pt x="76" y="0"/>
                      <a:pt x="76" y="0"/>
                      <a:pt x="76" y="0"/>
                    </a:cubicBezTo>
                    <a:cubicBezTo>
                      <a:pt x="78" y="0"/>
                      <a:pt x="80" y="2"/>
                      <a:pt x="80" y="4"/>
                    </a:cubicBezTo>
                    <a:cubicBezTo>
                      <a:pt x="80" y="6"/>
                      <a:pt x="78" y="8"/>
                      <a:pt x="7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0"/>
              <p:cNvSpPr>
                <a:spLocks/>
              </p:cNvSpPr>
              <p:nvPr/>
            </p:nvSpPr>
            <p:spPr bwMode="auto">
              <a:xfrm>
                <a:off x="7464425" y="2062163"/>
                <a:ext cx="366712" cy="30163"/>
              </a:xfrm>
              <a:custGeom>
                <a:avLst/>
                <a:gdLst>
                  <a:gd name="T0" fmla="*/ 92 w 96"/>
                  <a:gd name="T1" fmla="*/ 8 h 8"/>
                  <a:gd name="T2" fmla="*/ 4 w 96"/>
                  <a:gd name="T3" fmla="*/ 8 h 8"/>
                  <a:gd name="T4" fmla="*/ 0 w 96"/>
                  <a:gd name="T5" fmla="*/ 4 h 8"/>
                  <a:gd name="T6" fmla="*/ 4 w 96"/>
                  <a:gd name="T7" fmla="*/ 0 h 8"/>
                  <a:gd name="T8" fmla="*/ 92 w 96"/>
                  <a:gd name="T9" fmla="*/ 0 h 8"/>
                  <a:gd name="T10" fmla="*/ 96 w 96"/>
                  <a:gd name="T11" fmla="*/ 4 h 8"/>
                  <a:gd name="T12" fmla="*/ 92 w 9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6" h="8">
                    <a:moveTo>
                      <a:pt x="92" y="8"/>
                    </a:moveTo>
                    <a:cubicBezTo>
                      <a:pt x="4" y="8"/>
                      <a:pt x="4" y="8"/>
                      <a:pt x="4" y="8"/>
                    </a:cubicBezTo>
                    <a:cubicBezTo>
                      <a:pt x="1" y="8"/>
                      <a:pt x="0" y="6"/>
                      <a:pt x="0" y="4"/>
                    </a:cubicBezTo>
                    <a:cubicBezTo>
                      <a:pt x="0" y="2"/>
                      <a:pt x="1" y="0"/>
                      <a:pt x="4" y="0"/>
                    </a:cubicBezTo>
                    <a:cubicBezTo>
                      <a:pt x="92" y="0"/>
                      <a:pt x="92" y="0"/>
                      <a:pt x="92" y="0"/>
                    </a:cubicBezTo>
                    <a:cubicBezTo>
                      <a:pt x="94" y="0"/>
                      <a:pt x="96" y="2"/>
                      <a:pt x="96" y="4"/>
                    </a:cubicBezTo>
                    <a:cubicBezTo>
                      <a:pt x="96" y="6"/>
                      <a:pt x="94" y="8"/>
                      <a:pt x="9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71"/>
              <p:cNvSpPr>
                <a:spLocks/>
              </p:cNvSpPr>
              <p:nvPr/>
            </p:nvSpPr>
            <p:spPr bwMode="auto">
              <a:xfrm>
                <a:off x="7494588" y="2122488"/>
                <a:ext cx="306387" cy="30163"/>
              </a:xfrm>
              <a:custGeom>
                <a:avLst/>
                <a:gdLst>
                  <a:gd name="T0" fmla="*/ 76 w 80"/>
                  <a:gd name="T1" fmla="*/ 8 h 8"/>
                  <a:gd name="T2" fmla="*/ 4 w 80"/>
                  <a:gd name="T3" fmla="*/ 8 h 8"/>
                  <a:gd name="T4" fmla="*/ 0 w 80"/>
                  <a:gd name="T5" fmla="*/ 4 h 8"/>
                  <a:gd name="T6" fmla="*/ 4 w 80"/>
                  <a:gd name="T7" fmla="*/ 0 h 8"/>
                  <a:gd name="T8" fmla="*/ 76 w 80"/>
                  <a:gd name="T9" fmla="*/ 0 h 8"/>
                  <a:gd name="T10" fmla="*/ 80 w 80"/>
                  <a:gd name="T11" fmla="*/ 4 h 8"/>
                  <a:gd name="T12" fmla="*/ 76 w 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0" h="8">
                    <a:moveTo>
                      <a:pt x="76" y="8"/>
                    </a:moveTo>
                    <a:cubicBezTo>
                      <a:pt x="4" y="8"/>
                      <a:pt x="4" y="8"/>
                      <a:pt x="4" y="8"/>
                    </a:cubicBezTo>
                    <a:cubicBezTo>
                      <a:pt x="1" y="8"/>
                      <a:pt x="0" y="6"/>
                      <a:pt x="0" y="4"/>
                    </a:cubicBezTo>
                    <a:cubicBezTo>
                      <a:pt x="0" y="2"/>
                      <a:pt x="1" y="0"/>
                      <a:pt x="4" y="0"/>
                    </a:cubicBezTo>
                    <a:cubicBezTo>
                      <a:pt x="76" y="0"/>
                      <a:pt x="76" y="0"/>
                      <a:pt x="76" y="0"/>
                    </a:cubicBezTo>
                    <a:cubicBezTo>
                      <a:pt x="78" y="0"/>
                      <a:pt x="80" y="2"/>
                      <a:pt x="80" y="4"/>
                    </a:cubicBezTo>
                    <a:cubicBezTo>
                      <a:pt x="80" y="6"/>
                      <a:pt x="78" y="8"/>
                      <a:pt x="7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2"/>
              <p:cNvSpPr>
                <a:spLocks/>
              </p:cNvSpPr>
              <p:nvPr/>
            </p:nvSpPr>
            <p:spPr bwMode="auto">
              <a:xfrm>
                <a:off x="7494588" y="2184401"/>
                <a:ext cx="306387" cy="30163"/>
              </a:xfrm>
              <a:custGeom>
                <a:avLst/>
                <a:gdLst>
                  <a:gd name="T0" fmla="*/ 76 w 80"/>
                  <a:gd name="T1" fmla="*/ 8 h 8"/>
                  <a:gd name="T2" fmla="*/ 4 w 80"/>
                  <a:gd name="T3" fmla="*/ 8 h 8"/>
                  <a:gd name="T4" fmla="*/ 0 w 80"/>
                  <a:gd name="T5" fmla="*/ 4 h 8"/>
                  <a:gd name="T6" fmla="*/ 4 w 80"/>
                  <a:gd name="T7" fmla="*/ 0 h 8"/>
                  <a:gd name="T8" fmla="*/ 76 w 80"/>
                  <a:gd name="T9" fmla="*/ 0 h 8"/>
                  <a:gd name="T10" fmla="*/ 80 w 80"/>
                  <a:gd name="T11" fmla="*/ 4 h 8"/>
                  <a:gd name="T12" fmla="*/ 76 w 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0" h="8">
                    <a:moveTo>
                      <a:pt x="76" y="8"/>
                    </a:moveTo>
                    <a:cubicBezTo>
                      <a:pt x="4" y="8"/>
                      <a:pt x="4" y="8"/>
                      <a:pt x="4" y="8"/>
                    </a:cubicBezTo>
                    <a:cubicBezTo>
                      <a:pt x="1" y="8"/>
                      <a:pt x="0" y="6"/>
                      <a:pt x="0" y="4"/>
                    </a:cubicBezTo>
                    <a:cubicBezTo>
                      <a:pt x="0" y="2"/>
                      <a:pt x="1" y="0"/>
                      <a:pt x="4" y="0"/>
                    </a:cubicBezTo>
                    <a:cubicBezTo>
                      <a:pt x="76" y="0"/>
                      <a:pt x="76" y="0"/>
                      <a:pt x="76" y="0"/>
                    </a:cubicBezTo>
                    <a:cubicBezTo>
                      <a:pt x="78" y="0"/>
                      <a:pt x="80" y="2"/>
                      <a:pt x="80" y="4"/>
                    </a:cubicBezTo>
                    <a:cubicBezTo>
                      <a:pt x="80" y="6"/>
                      <a:pt x="78" y="8"/>
                      <a:pt x="7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73"/>
              <p:cNvSpPr>
                <a:spLocks/>
              </p:cNvSpPr>
              <p:nvPr/>
            </p:nvSpPr>
            <p:spPr bwMode="auto">
              <a:xfrm>
                <a:off x="7494588" y="2244726"/>
                <a:ext cx="306387" cy="30163"/>
              </a:xfrm>
              <a:custGeom>
                <a:avLst/>
                <a:gdLst>
                  <a:gd name="T0" fmla="*/ 76 w 80"/>
                  <a:gd name="T1" fmla="*/ 8 h 8"/>
                  <a:gd name="T2" fmla="*/ 4 w 80"/>
                  <a:gd name="T3" fmla="*/ 8 h 8"/>
                  <a:gd name="T4" fmla="*/ 0 w 80"/>
                  <a:gd name="T5" fmla="*/ 4 h 8"/>
                  <a:gd name="T6" fmla="*/ 4 w 80"/>
                  <a:gd name="T7" fmla="*/ 0 h 8"/>
                  <a:gd name="T8" fmla="*/ 76 w 80"/>
                  <a:gd name="T9" fmla="*/ 0 h 8"/>
                  <a:gd name="T10" fmla="*/ 80 w 80"/>
                  <a:gd name="T11" fmla="*/ 4 h 8"/>
                  <a:gd name="T12" fmla="*/ 76 w 8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0" h="8">
                    <a:moveTo>
                      <a:pt x="76" y="8"/>
                    </a:moveTo>
                    <a:cubicBezTo>
                      <a:pt x="4" y="8"/>
                      <a:pt x="4" y="8"/>
                      <a:pt x="4" y="8"/>
                    </a:cubicBezTo>
                    <a:cubicBezTo>
                      <a:pt x="1" y="8"/>
                      <a:pt x="0" y="6"/>
                      <a:pt x="0" y="4"/>
                    </a:cubicBezTo>
                    <a:cubicBezTo>
                      <a:pt x="0" y="2"/>
                      <a:pt x="1" y="0"/>
                      <a:pt x="4" y="0"/>
                    </a:cubicBezTo>
                    <a:cubicBezTo>
                      <a:pt x="76" y="0"/>
                      <a:pt x="76" y="0"/>
                      <a:pt x="76" y="0"/>
                    </a:cubicBezTo>
                    <a:cubicBezTo>
                      <a:pt x="78" y="0"/>
                      <a:pt x="80" y="2"/>
                      <a:pt x="80" y="4"/>
                    </a:cubicBezTo>
                    <a:cubicBezTo>
                      <a:pt x="80" y="6"/>
                      <a:pt x="78" y="8"/>
                      <a:pt x="7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1" name="Line 19"/>
          <p:cNvSpPr>
            <a:spLocks noChangeShapeType="1"/>
          </p:cNvSpPr>
          <p:nvPr/>
        </p:nvSpPr>
        <p:spPr bwMode="auto">
          <a:xfrm>
            <a:off x="2930454" y="3295389"/>
            <a:ext cx="0" cy="0"/>
          </a:xfrm>
          <a:prstGeom prst="line">
            <a:avLst/>
          </a:prstGeom>
          <a:noFill/>
          <a:ln w="222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20"/>
          <p:cNvSpPr>
            <a:spLocks noChangeShapeType="1"/>
          </p:cNvSpPr>
          <p:nvPr/>
        </p:nvSpPr>
        <p:spPr bwMode="auto">
          <a:xfrm>
            <a:off x="3117055" y="3295389"/>
            <a:ext cx="0" cy="0"/>
          </a:xfrm>
          <a:prstGeom prst="line">
            <a:avLst/>
          </a:prstGeom>
          <a:noFill/>
          <a:ln w="222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3" name="Group 62"/>
          <p:cNvGrpSpPr/>
          <p:nvPr/>
        </p:nvGrpSpPr>
        <p:grpSpPr>
          <a:xfrm>
            <a:off x="2798667" y="2421283"/>
            <a:ext cx="444345" cy="1536112"/>
            <a:chOff x="2573055" y="2469835"/>
            <a:chExt cx="444345" cy="1536112"/>
          </a:xfrm>
          <a:effectLst>
            <a:outerShdw blurRad="50800" dist="38100" dir="2700000" algn="tl" rotWithShape="0">
              <a:prstClr val="black">
                <a:alpha val="40000"/>
              </a:prstClr>
            </a:outerShdw>
          </a:effectLst>
        </p:grpSpPr>
        <p:sp>
          <p:nvSpPr>
            <p:cNvPr id="135" name="Rectangle 134"/>
            <p:cNvSpPr/>
            <p:nvPr/>
          </p:nvSpPr>
          <p:spPr>
            <a:xfrm>
              <a:off x="2573055" y="2469835"/>
              <a:ext cx="444345" cy="264622"/>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t>z</a:t>
              </a:r>
              <a:r>
                <a:rPr lang="en-US" sz="600" b="1" dirty="0" smtClean="0"/>
                <a:t> / OS</a:t>
              </a:r>
            </a:p>
            <a:p>
              <a:pPr algn="ctr"/>
              <a:r>
                <a:rPr lang="en-US" sz="600" b="1" dirty="0" smtClean="0"/>
                <a:t>PL / I</a:t>
              </a:r>
              <a:endParaRPr lang="en-US" sz="600" b="1" dirty="0"/>
            </a:p>
          </p:txBody>
        </p:sp>
        <p:sp>
          <p:nvSpPr>
            <p:cNvPr id="136" name="Rectangle 135"/>
            <p:cNvSpPr/>
            <p:nvPr/>
          </p:nvSpPr>
          <p:spPr>
            <a:xfrm>
              <a:off x="2573055" y="3378168"/>
              <a:ext cx="444345" cy="188657"/>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lstStyle/>
            <a:p>
              <a:pPr algn="ctr"/>
              <a:r>
                <a:rPr lang="en-US" sz="600" b="1" dirty="0" smtClean="0"/>
                <a:t>COBOL</a:t>
              </a:r>
              <a:endParaRPr lang="en-US" sz="600" b="1" dirty="0"/>
            </a:p>
          </p:txBody>
        </p:sp>
        <p:sp>
          <p:nvSpPr>
            <p:cNvPr id="137" name="Rectangle 136"/>
            <p:cNvSpPr/>
            <p:nvPr/>
          </p:nvSpPr>
          <p:spPr>
            <a:xfrm>
              <a:off x="2573055" y="3597729"/>
              <a:ext cx="444345" cy="188657"/>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lstStyle/>
            <a:p>
              <a:pPr algn="ctr"/>
              <a:r>
                <a:rPr lang="en-US" sz="600" b="1" dirty="0" smtClean="0"/>
                <a:t>CICS</a:t>
              </a:r>
              <a:endParaRPr lang="en-US" sz="600" b="1" dirty="0"/>
            </a:p>
          </p:txBody>
        </p:sp>
        <p:sp>
          <p:nvSpPr>
            <p:cNvPr id="138" name="Rectangle 137"/>
            <p:cNvSpPr/>
            <p:nvPr/>
          </p:nvSpPr>
          <p:spPr>
            <a:xfrm>
              <a:off x="2573055" y="3817290"/>
              <a:ext cx="444345" cy="188657"/>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rtlCol="0" anchor="ctr"/>
            <a:lstStyle/>
            <a:p>
              <a:pPr algn="ctr"/>
              <a:r>
                <a:rPr lang="en-US" sz="600" b="1" dirty="0" smtClean="0"/>
                <a:t>IMS</a:t>
              </a:r>
              <a:endParaRPr lang="en-US" sz="600" b="1" dirty="0"/>
            </a:p>
          </p:txBody>
        </p:sp>
        <p:grpSp>
          <p:nvGrpSpPr>
            <p:cNvPr id="62" name="Group 61"/>
            <p:cNvGrpSpPr/>
            <p:nvPr/>
          </p:nvGrpSpPr>
          <p:grpSpPr>
            <a:xfrm>
              <a:off x="2573055" y="2767809"/>
              <a:ext cx="444345" cy="576132"/>
              <a:chOff x="2573055" y="2767809"/>
              <a:chExt cx="444345" cy="576132"/>
            </a:xfrm>
          </p:grpSpPr>
          <p:sp>
            <p:nvSpPr>
              <p:cNvPr id="20" name="Freeform 18"/>
              <p:cNvSpPr>
                <a:spLocks/>
              </p:cNvSpPr>
              <p:nvPr/>
            </p:nvSpPr>
            <p:spPr bwMode="auto">
              <a:xfrm>
                <a:off x="2573055" y="2767809"/>
                <a:ext cx="444345" cy="576132"/>
              </a:xfrm>
              <a:custGeom>
                <a:avLst/>
                <a:gdLst>
                  <a:gd name="T0" fmla="*/ 113 w 381"/>
                  <a:gd name="T1" fmla="*/ 494 h 494"/>
                  <a:gd name="T2" fmla="*/ 0 w 381"/>
                  <a:gd name="T3" fmla="*/ 494 h 494"/>
                  <a:gd name="T4" fmla="*/ 0 w 381"/>
                  <a:gd name="T5" fmla="*/ 0 h 494"/>
                  <a:gd name="T6" fmla="*/ 381 w 381"/>
                  <a:gd name="T7" fmla="*/ 0 h 494"/>
                  <a:gd name="T8" fmla="*/ 381 w 381"/>
                  <a:gd name="T9" fmla="*/ 494 h 494"/>
                  <a:gd name="T10" fmla="*/ 273 w 381"/>
                  <a:gd name="T11" fmla="*/ 494 h 494"/>
                </a:gdLst>
                <a:ahLst/>
                <a:cxnLst>
                  <a:cxn ang="0">
                    <a:pos x="T0" y="T1"/>
                  </a:cxn>
                  <a:cxn ang="0">
                    <a:pos x="T2" y="T3"/>
                  </a:cxn>
                  <a:cxn ang="0">
                    <a:pos x="T4" y="T5"/>
                  </a:cxn>
                  <a:cxn ang="0">
                    <a:pos x="T6" y="T7"/>
                  </a:cxn>
                  <a:cxn ang="0">
                    <a:pos x="T8" y="T9"/>
                  </a:cxn>
                  <a:cxn ang="0">
                    <a:pos x="T10" y="T11"/>
                  </a:cxn>
                </a:cxnLst>
                <a:rect l="0" t="0" r="r" b="b"/>
                <a:pathLst>
                  <a:path w="381" h="494">
                    <a:moveTo>
                      <a:pt x="113" y="494"/>
                    </a:moveTo>
                    <a:lnTo>
                      <a:pt x="0" y="494"/>
                    </a:lnTo>
                    <a:lnTo>
                      <a:pt x="0" y="0"/>
                    </a:lnTo>
                    <a:lnTo>
                      <a:pt x="381" y="0"/>
                    </a:lnTo>
                    <a:lnTo>
                      <a:pt x="381" y="494"/>
                    </a:lnTo>
                    <a:lnTo>
                      <a:pt x="273" y="494"/>
                    </a:lnTo>
                  </a:path>
                </a:pathLst>
              </a:custGeom>
              <a:solidFill>
                <a:schemeClr val="bg1">
                  <a:lumMod val="50000"/>
                </a:schemeClr>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2625536" y="2806295"/>
                <a:ext cx="81638" cy="89802"/>
              </a:xfrm>
              <a:prstGeom prst="rect">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10"/>
              <p:cNvSpPr>
                <a:spLocks noChangeArrowheads="1"/>
              </p:cNvSpPr>
              <p:nvPr/>
            </p:nvSpPr>
            <p:spPr bwMode="auto">
              <a:xfrm>
                <a:off x="2754991" y="2806295"/>
                <a:ext cx="80472" cy="89802"/>
              </a:xfrm>
              <a:prstGeom prst="rect">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11"/>
              <p:cNvSpPr>
                <a:spLocks noChangeArrowheads="1"/>
              </p:cNvSpPr>
              <p:nvPr/>
            </p:nvSpPr>
            <p:spPr bwMode="auto">
              <a:xfrm>
                <a:off x="2883280" y="2806295"/>
                <a:ext cx="81638" cy="89802"/>
              </a:xfrm>
              <a:prstGeom prst="rect">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Rectangle 12"/>
              <p:cNvSpPr>
                <a:spLocks noChangeArrowheads="1"/>
              </p:cNvSpPr>
              <p:nvPr/>
            </p:nvSpPr>
            <p:spPr bwMode="auto">
              <a:xfrm>
                <a:off x="2620871" y="2932251"/>
                <a:ext cx="83971" cy="93301"/>
              </a:xfrm>
              <a:prstGeom prst="rect">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3"/>
              <p:cNvSpPr>
                <a:spLocks noChangeArrowheads="1"/>
              </p:cNvSpPr>
              <p:nvPr/>
            </p:nvSpPr>
            <p:spPr bwMode="auto">
              <a:xfrm>
                <a:off x="2751492" y="2932251"/>
                <a:ext cx="87470" cy="93301"/>
              </a:xfrm>
              <a:prstGeom prst="rect">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14"/>
              <p:cNvSpPr>
                <a:spLocks noChangeArrowheads="1"/>
              </p:cNvSpPr>
              <p:nvPr/>
            </p:nvSpPr>
            <p:spPr bwMode="auto">
              <a:xfrm>
                <a:off x="2886778" y="2932251"/>
                <a:ext cx="83971" cy="93301"/>
              </a:xfrm>
              <a:prstGeom prst="rect">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5"/>
              <p:cNvSpPr>
                <a:spLocks noChangeArrowheads="1"/>
              </p:cNvSpPr>
              <p:nvPr/>
            </p:nvSpPr>
            <p:spPr bwMode="auto">
              <a:xfrm>
                <a:off x="2620871" y="3061706"/>
                <a:ext cx="83971" cy="92135"/>
              </a:xfrm>
              <a:prstGeom prst="rect">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Rectangle 16"/>
              <p:cNvSpPr>
                <a:spLocks noChangeArrowheads="1"/>
              </p:cNvSpPr>
              <p:nvPr/>
            </p:nvSpPr>
            <p:spPr bwMode="auto">
              <a:xfrm>
                <a:off x="2751492" y="3061706"/>
                <a:ext cx="87470" cy="92135"/>
              </a:xfrm>
              <a:prstGeom prst="rect">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17"/>
              <p:cNvSpPr>
                <a:spLocks noChangeArrowheads="1"/>
              </p:cNvSpPr>
              <p:nvPr/>
            </p:nvSpPr>
            <p:spPr bwMode="auto">
              <a:xfrm>
                <a:off x="2886778" y="3061706"/>
                <a:ext cx="83971" cy="92135"/>
              </a:xfrm>
              <a:prstGeom prst="rect">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auto">
              <a:xfrm>
                <a:off x="2704842" y="3193493"/>
                <a:ext cx="186601" cy="150448"/>
              </a:xfrm>
              <a:custGeom>
                <a:avLst/>
                <a:gdLst>
                  <a:gd name="T0" fmla="*/ 0 w 160"/>
                  <a:gd name="T1" fmla="*/ 129 h 129"/>
                  <a:gd name="T2" fmla="*/ 0 w 160"/>
                  <a:gd name="T3" fmla="*/ 0 h 129"/>
                  <a:gd name="T4" fmla="*/ 81 w 160"/>
                  <a:gd name="T5" fmla="*/ 0 h 129"/>
                  <a:gd name="T6" fmla="*/ 160 w 160"/>
                  <a:gd name="T7" fmla="*/ 0 h 129"/>
                  <a:gd name="T8" fmla="*/ 160 w 160"/>
                  <a:gd name="T9" fmla="*/ 129 h 129"/>
                </a:gdLst>
                <a:ahLst/>
                <a:cxnLst>
                  <a:cxn ang="0">
                    <a:pos x="T0" y="T1"/>
                  </a:cxn>
                  <a:cxn ang="0">
                    <a:pos x="T2" y="T3"/>
                  </a:cxn>
                  <a:cxn ang="0">
                    <a:pos x="T4" y="T5"/>
                  </a:cxn>
                  <a:cxn ang="0">
                    <a:pos x="T6" y="T7"/>
                  </a:cxn>
                  <a:cxn ang="0">
                    <a:pos x="T8" y="T9"/>
                  </a:cxn>
                </a:cxnLst>
                <a:rect l="0" t="0" r="r" b="b"/>
                <a:pathLst>
                  <a:path w="160" h="129">
                    <a:moveTo>
                      <a:pt x="0" y="129"/>
                    </a:moveTo>
                    <a:lnTo>
                      <a:pt x="0" y="0"/>
                    </a:lnTo>
                    <a:lnTo>
                      <a:pt x="81" y="0"/>
                    </a:lnTo>
                    <a:lnTo>
                      <a:pt x="160" y="0"/>
                    </a:lnTo>
                    <a:lnTo>
                      <a:pt x="160" y="129"/>
                    </a:lnTo>
                  </a:path>
                </a:pathLst>
              </a:custGeom>
              <a:solidFill>
                <a:schemeClr val="bg1"/>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7" name="Group 36"/>
          <p:cNvGrpSpPr/>
          <p:nvPr/>
        </p:nvGrpSpPr>
        <p:grpSpPr>
          <a:xfrm>
            <a:off x="1275843" y="1372576"/>
            <a:ext cx="5474865" cy="3188570"/>
            <a:chOff x="1050231" y="1421128"/>
            <a:chExt cx="5474865" cy="3188570"/>
          </a:xfrm>
        </p:grpSpPr>
        <p:pic>
          <p:nvPicPr>
            <p:cNvPr id="139" name="Picture 1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0623" y="1448605"/>
              <a:ext cx="372198" cy="178655"/>
            </a:xfrm>
            <a:prstGeom prst="rect">
              <a:avLst/>
            </a:prstGeom>
          </p:spPr>
        </p:pic>
        <p:pic>
          <p:nvPicPr>
            <p:cNvPr id="140" name="Picture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5019" y="1748517"/>
              <a:ext cx="326466" cy="91092"/>
            </a:xfrm>
            <a:prstGeom prst="rect">
              <a:avLst/>
            </a:prstGeom>
          </p:spPr>
        </p:pic>
        <p:pic>
          <p:nvPicPr>
            <p:cNvPr id="141" name="Picture 1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9258" y="1961409"/>
              <a:ext cx="297657" cy="297657"/>
            </a:xfrm>
            <a:prstGeom prst="rect">
              <a:avLst/>
            </a:prstGeom>
          </p:spPr>
        </p:pic>
        <p:pic>
          <p:nvPicPr>
            <p:cNvPr id="142" name="Picture 14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778400" y="2864015"/>
              <a:ext cx="205173" cy="239046"/>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01187" y="3462517"/>
              <a:ext cx="199552" cy="234629"/>
            </a:xfrm>
            <a:prstGeom prst="rect">
              <a:avLst/>
            </a:prstGeom>
          </p:spPr>
        </p:pic>
        <p:pic>
          <p:nvPicPr>
            <p:cNvPr id="144" name="Picture 1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71448" y="2947866"/>
              <a:ext cx="287253" cy="287253"/>
            </a:xfrm>
            <a:prstGeom prst="rect">
              <a:avLst/>
            </a:prstGeom>
          </p:spPr>
        </p:pic>
        <p:pic>
          <p:nvPicPr>
            <p:cNvPr id="145" name="Picture 1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80440" y="2915034"/>
              <a:ext cx="195714" cy="363612"/>
            </a:xfrm>
            <a:prstGeom prst="rect">
              <a:avLst/>
            </a:prstGeom>
          </p:spPr>
        </p:pic>
        <p:pic>
          <p:nvPicPr>
            <p:cNvPr id="146" name="Picture 1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17128" y="3558527"/>
              <a:ext cx="489720" cy="119165"/>
            </a:xfrm>
            <a:prstGeom prst="rect">
              <a:avLst/>
            </a:prstGeom>
          </p:spPr>
        </p:pic>
        <p:pic>
          <p:nvPicPr>
            <p:cNvPr id="147" name="Picture 1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0231" y="3956809"/>
              <a:ext cx="265659" cy="265659"/>
            </a:xfrm>
            <a:prstGeom prst="rect">
              <a:avLst/>
            </a:prstGeom>
          </p:spPr>
        </p:pic>
        <p:pic>
          <p:nvPicPr>
            <p:cNvPr id="148" name="Picture 14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0195" y="4009766"/>
              <a:ext cx="533391" cy="125347"/>
            </a:xfrm>
            <a:prstGeom prst="rect">
              <a:avLst/>
            </a:prstGeom>
          </p:spPr>
        </p:pic>
        <p:pic>
          <p:nvPicPr>
            <p:cNvPr id="149" name="Picture 14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67004" y="4259662"/>
              <a:ext cx="291697" cy="350036"/>
            </a:xfrm>
            <a:prstGeom prst="rect">
              <a:avLst/>
            </a:prstGeom>
          </p:spPr>
        </p:pic>
        <p:pic>
          <p:nvPicPr>
            <p:cNvPr id="150" name="Picture 149"/>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876568" y="4439064"/>
              <a:ext cx="623875" cy="80630"/>
            </a:xfrm>
            <a:prstGeom prst="rect">
              <a:avLst/>
            </a:prstGeom>
          </p:spPr>
        </p:pic>
        <p:pic>
          <p:nvPicPr>
            <p:cNvPr id="151" name="Picture 1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724578" y="1421128"/>
              <a:ext cx="260981" cy="260981"/>
            </a:xfrm>
            <a:prstGeom prst="rect">
              <a:avLst/>
            </a:prstGeom>
          </p:spPr>
        </p:pic>
        <p:pic>
          <p:nvPicPr>
            <p:cNvPr id="152" name="Picture 15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98358" y="2888207"/>
              <a:ext cx="379147" cy="176935"/>
            </a:xfrm>
            <a:prstGeom prst="rect">
              <a:avLst/>
            </a:prstGeom>
          </p:spPr>
        </p:pic>
        <p:pic>
          <p:nvPicPr>
            <p:cNvPr id="154" name="Picture 15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41547" y="2864015"/>
              <a:ext cx="363685" cy="180024"/>
            </a:xfrm>
            <a:prstGeom prst="rect">
              <a:avLst/>
            </a:prstGeom>
          </p:spPr>
        </p:pic>
        <p:pic>
          <p:nvPicPr>
            <p:cNvPr id="155" name="Picture 15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167724" y="3447671"/>
              <a:ext cx="625892" cy="133628"/>
            </a:xfrm>
            <a:prstGeom prst="rect">
              <a:avLst/>
            </a:prstGeom>
          </p:spPr>
        </p:pic>
        <p:pic>
          <p:nvPicPr>
            <p:cNvPr id="156" name="Picture 1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096326" y="3462019"/>
              <a:ext cx="482461" cy="145511"/>
            </a:xfrm>
            <a:prstGeom prst="rect">
              <a:avLst/>
            </a:prstGeom>
          </p:spPr>
        </p:pic>
        <p:pic>
          <p:nvPicPr>
            <p:cNvPr id="157" name="Picture 1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914320" y="3411353"/>
              <a:ext cx="610776" cy="237524"/>
            </a:xfrm>
            <a:prstGeom prst="rect">
              <a:avLst/>
            </a:prstGeom>
          </p:spPr>
        </p:pic>
        <p:pic>
          <p:nvPicPr>
            <p:cNvPr id="158" name="Picture 15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712072" y="4008282"/>
              <a:ext cx="584175" cy="144263"/>
            </a:xfrm>
            <a:prstGeom prst="rect">
              <a:avLst/>
            </a:prstGeom>
          </p:spPr>
        </p:pic>
        <p:pic>
          <p:nvPicPr>
            <p:cNvPr id="160" name="Picture 15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16243" y="4017761"/>
              <a:ext cx="402072" cy="93365"/>
            </a:xfrm>
            <a:prstGeom prst="rect">
              <a:avLst/>
            </a:prstGeom>
          </p:spPr>
        </p:pic>
        <p:pic>
          <p:nvPicPr>
            <p:cNvPr id="161" name="Picture 16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716943" y="3965958"/>
              <a:ext cx="495425" cy="182804"/>
            </a:xfrm>
            <a:prstGeom prst="rect">
              <a:avLst/>
            </a:prstGeom>
          </p:spPr>
        </p:pic>
        <p:pic>
          <p:nvPicPr>
            <p:cNvPr id="162" name="Picture 16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358651" y="4411576"/>
              <a:ext cx="695816" cy="151338"/>
            </a:xfrm>
            <a:prstGeom prst="rect">
              <a:avLst/>
            </a:prstGeom>
          </p:spPr>
        </p:pic>
        <p:pic>
          <p:nvPicPr>
            <p:cNvPr id="163" name="Picture 16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275791" y="4399243"/>
              <a:ext cx="874414" cy="146902"/>
            </a:xfrm>
            <a:prstGeom prst="rect">
              <a:avLst/>
            </a:prstGeom>
          </p:spPr>
        </p:pic>
        <p:pic>
          <p:nvPicPr>
            <p:cNvPr id="164" name="Picture 16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113443" y="4417006"/>
              <a:ext cx="929509" cy="112333"/>
            </a:xfrm>
            <a:prstGeom prst="rect">
              <a:avLst/>
            </a:prstGeom>
          </p:spPr>
        </p:pic>
      </p:grpSp>
      <p:grpSp>
        <p:nvGrpSpPr>
          <p:cNvPr id="36" name="Group 35"/>
          <p:cNvGrpSpPr/>
          <p:nvPr/>
        </p:nvGrpSpPr>
        <p:grpSpPr>
          <a:xfrm>
            <a:off x="3321251" y="1946822"/>
            <a:ext cx="2398126" cy="1243538"/>
            <a:chOff x="3095639" y="1995374"/>
            <a:chExt cx="2398126" cy="1243538"/>
          </a:xfrm>
        </p:grpSpPr>
        <p:sp>
          <p:nvSpPr>
            <p:cNvPr id="65" name="Freeform 113"/>
            <p:cNvSpPr>
              <a:spLocks/>
            </p:cNvSpPr>
            <p:nvPr/>
          </p:nvSpPr>
          <p:spPr bwMode="auto">
            <a:xfrm>
              <a:off x="4328987" y="1995374"/>
              <a:ext cx="632876" cy="460842"/>
            </a:xfrm>
            <a:custGeom>
              <a:avLst/>
              <a:gdLst>
                <a:gd name="T0" fmla="*/ 207 w 254"/>
                <a:gd name="T1" fmla="*/ 184 h 184"/>
                <a:gd name="T2" fmla="*/ 207 w 254"/>
                <a:gd name="T3" fmla="*/ 184 h 184"/>
                <a:gd name="T4" fmla="*/ 58 w 254"/>
                <a:gd name="T5" fmla="*/ 184 h 184"/>
                <a:gd name="T6" fmla="*/ 17 w 254"/>
                <a:gd name="T7" fmla="*/ 166 h 184"/>
                <a:gd name="T8" fmla="*/ 0 w 254"/>
                <a:gd name="T9" fmla="*/ 124 h 184"/>
                <a:gd name="T10" fmla="*/ 17 w 254"/>
                <a:gd name="T11" fmla="*/ 82 h 184"/>
                <a:gd name="T12" fmla="*/ 58 w 254"/>
                <a:gd name="T13" fmla="*/ 64 h 184"/>
                <a:gd name="T14" fmla="*/ 144 w 254"/>
                <a:gd name="T15" fmla="*/ 0 h 184"/>
                <a:gd name="T16" fmla="*/ 233 w 254"/>
                <a:gd name="T17" fmla="*/ 90 h 184"/>
                <a:gd name="T18" fmla="*/ 233 w 254"/>
                <a:gd name="T19" fmla="*/ 94 h 184"/>
                <a:gd name="T20" fmla="*/ 254 w 254"/>
                <a:gd name="T21" fmla="*/ 134 h 184"/>
                <a:gd name="T22" fmla="*/ 207 w 254"/>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184">
                  <a:moveTo>
                    <a:pt x="207" y="184"/>
                  </a:moveTo>
                  <a:cubicBezTo>
                    <a:pt x="207" y="184"/>
                    <a:pt x="207" y="184"/>
                    <a:pt x="207" y="184"/>
                  </a:cubicBezTo>
                  <a:cubicBezTo>
                    <a:pt x="58" y="184"/>
                    <a:pt x="58" y="184"/>
                    <a:pt x="58" y="184"/>
                  </a:cubicBezTo>
                  <a:cubicBezTo>
                    <a:pt x="43" y="184"/>
                    <a:pt x="28" y="177"/>
                    <a:pt x="17" y="166"/>
                  </a:cubicBezTo>
                  <a:cubicBezTo>
                    <a:pt x="6" y="154"/>
                    <a:pt x="0" y="140"/>
                    <a:pt x="0" y="124"/>
                  </a:cubicBezTo>
                  <a:cubicBezTo>
                    <a:pt x="0" y="108"/>
                    <a:pt x="6" y="93"/>
                    <a:pt x="17" y="82"/>
                  </a:cubicBezTo>
                  <a:cubicBezTo>
                    <a:pt x="28" y="70"/>
                    <a:pt x="42" y="64"/>
                    <a:pt x="58" y="64"/>
                  </a:cubicBezTo>
                  <a:cubicBezTo>
                    <a:pt x="69" y="26"/>
                    <a:pt x="104" y="0"/>
                    <a:pt x="144" y="0"/>
                  </a:cubicBezTo>
                  <a:cubicBezTo>
                    <a:pt x="193" y="0"/>
                    <a:pt x="233" y="41"/>
                    <a:pt x="233" y="90"/>
                  </a:cubicBezTo>
                  <a:cubicBezTo>
                    <a:pt x="233" y="92"/>
                    <a:pt x="233" y="93"/>
                    <a:pt x="233" y="94"/>
                  </a:cubicBezTo>
                  <a:cubicBezTo>
                    <a:pt x="247" y="103"/>
                    <a:pt x="254" y="118"/>
                    <a:pt x="254" y="134"/>
                  </a:cubicBezTo>
                  <a:cubicBezTo>
                    <a:pt x="254" y="161"/>
                    <a:pt x="233" y="184"/>
                    <a:pt x="207" y="184"/>
                  </a:cubicBezTo>
                  <a:close/>
                </a:path>
              </a:pathLst>
            </a:custGeom>
            <a:solidFill>
              <a:schemeClr val="accent1">
                <a:lumMod val="40000"/>
                <a:lumOff val="60000"/>
              </a:schemeClr>
            </a:solidFill>
            <a:ln w="15875"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algn="ctr">
                <a:lnSpc>
                  <a:spcPct val="85000"/>
                </a:lnSpc>
              </a:pPr>
              <a:r>
                <a:rPr lang="en-US" sz="700" b="1" dirty="0" smtClean="0"/>
                <a:t>Public Cloud</a:t>
              </a:r>
              <a:endParaRPr lang="en-US" sz="700" b="1" dirty="0"/>
            </a:p>
          </p:txBody>
        </p:sp>
        <p:sp>
          <p:nvSpPr>
            <p:cNvPr id="116" name="Freeform 113"/>
            <p:cNvSpPr>
              <a:spLocks/>
            </p:cNvSpPr>
            <p:nvPr/>
          </p:nvSpPr>
          <p:spPr bwMode="auto">
            <a:xfrm>
              <a:off x="4860889" y="2066100"/>
              <a:ext cx="632876" cy="460842"/>
            </a:xfrm>
            <a:custGeom>
              <a:avLst/>
              <a:gdLst>
                <a:gd name="T0" fmla="*/ 207 w 254"/>
                <a:gd name="T1" fmla="*/ 184 h 184"/>
                <a:gd name="T2" fmla="*/ 207 w 254"/>
                <a:gd name="T3" fmla="*/ 184 h 184"/>
                <a:gd name="T4" fmla="*/ 58 w 254"/>
                <a:gd name="T5" fmla="*/ 184 h 184"/>
                <a:gd name="T6" fmla="*/ 17 w 254"/>
                <a:gd name="T7" fmla="*/ 166 h 184"/>
                <a:gd name="T8" fmla="*/ 0 w 254"/>
                <a:gd name="T9" fmla="*/ 124 h 184"/>
                <a:gd name="T10" fmla="*/ 17 w 254"/>
                <a:gd name="T11" fmla="*/ 82 h 184"/>
                <a:gd name="T12" fmla="*/ 58 w 254"/>
                <a:gd name="T13" fmla="*/ 64 h 184"/>
                <a:gd name="T14" fmla="*/ 144 w 254"/>
                <a:gd name="T15" fmla="*/ 0 h 184"/>
                <a:gd name="T16" fmla="*/ 233 w 254"/>
                <a:gd name="T17" fmla="*/ 90 h 184"/>
                <a:gd name="T18" fmla="*/ 233 w 254"/>
                <a:gd name="T19" fmla="*/ 94 h 184"/>
                <a:gd name="T20" fmla="*/ 254 w 254"/>
                <a:gd name="T21" fmla="*/ 134 h 184"/>
                <a:gd name="T22" fmla="*/ 207 w 254"/>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184">
                  <a:moveTo>
                    <a:pt x="207" y="184"/>
                  </a:moveTo>
                  <a:cubicBezTo>
                    <a:pt x="207" y="184"/>
                    <a:pt x="207" y="184"/>
                    <a:pt x="207" y="184"/>
                  </a:cubicBezTo>
                  <a:cubicBezTo>
                    <a:pt x="58" y="184"/>
                    <a:pt x="58" y="184"/>
                    <a:pt x="58" y="184"/>
                  </a:cubicBezTo>
                  <a:cubicBezTo>
                    <a:pt x="43" y="184"/>
                    <a:pt x="28" y="177"/>
                    <a:pt x="17" y="166"/>
                  </a:cubicBezTo>
                  <a:cubicBezTo>
                    <a:pt x="6" y="154"/>
                    <a:pt x="0" y="140"/>
                    <a:pt x="0" y="124"/>
                  </a:cubicBezTo>
                  <a:cubicBezTo>
                    <a:pt x="0" y="108"/>
                    <a:pt x="6" y="93"/>
                    <a:pt x="17" y="82"/>
                  </a:cubicBezTo>
                  <a:cubicBezTo>
                    <a:pt x="28" y="70"/>
                    <a:pt x="42" y="64"/>
                    <a:pt x="58" y="64"/>
                  </a:cubicBezTo>
                  <a:cubicBezTo>
                    <a:pt x="69" y="26"/>
                    <a:pt x="104" y="0"/>
                    <a:pt x="144" y="0"/>
                  </a:cubicBezTo>
                  <a:cubicBezTo>
                    <a:pt x="193" y="0"/>
                    <a:pt x="233" y="41"/>
                    <a:pt x="233" y="90"/>
                  </a:cubicBezTo>
                  <a:cubicBezTo>
                    <a:pt x="233" y="92"/>
                    <a:pt x="233" y="93"/>
                    <a:pt x="233" y="94"/>
                  </a:cubicBezTo>
                  <a:cubicBezTo>
                    <a:pt x="247" y="103"/>
                    <a:pt x="254" y="118"/>
                    <a:pt x="254" y="134"/>
                  </a:cubicBezTo>
                  <a:cubicBezTo>
                    <a:pt x="254" y="161"/>
                    <a:pt x="233" y="184"/>
                    <a:pt x="207" y="184"/>
                  </a:cubicBezTo>
                  <a:close/>
                </a:path>
              </a:pathLst>
            </a:custGeom>
            <a:solidFill>
              <a:schemeClr val="accent2">
                <a:lumMod val="40000"/>
                <a:lumOff val="60000"/>
              </a:schemeClr>
            </a:solidFill>
            <a:ln w="15875" cap="flat">
              <a:solidFill>
                <a:schemeClr val="bg1"/>
              </a:solidFill>
              <a:prstDash val="solid"/>
              <a:miter lim="800000"/>
              <a:headEnd/>
              <a:tailEnd/>
            </a:ln>
          </p:spPr>
          <p:txBody>
            <a:bodyPr vert="horz" wrap="square" lIns="91440" tIns="45720" rIns="91440" bIns="45720" numCol="1" anchor="ctr" anchorCtr="0" compatLnSpc="1">
              <a:prstTxWarp prst="textNoShape">
                <a:avLst/>
              </a:prstTxWarp>
            </a:bodyPr>
            <a:lstStyle/>
            <a:p>
              <a:pPr algn="ctr">
                <a:lnSpc>
                  <a:spcPct val="85000"/>
                </a:lnSpc>
              </a:pPr>
              <a:r>
                <a:rPr lang="en-US" sz="700" b="1" dirty="0" smtClean="0"/>
                <a:t>Private</a:t>
              </a:r>
            </a:p>
            <a:p>
              <a:pPr algn="ctr">
                <a:lnSpc>
                  <a:spcPct val="85000"/>
                </a:lnSpc>
              </a:pPr>
              <a:r>
                <a:rPr lang="en-US" sz="700" b="1" dirty="0" smtClean="0"/>
                <a:t>Cloud</a:t>
              </a:r>
              <a:endParaRPr lang="en-US" sz="700" b="1" dirty="0"/>
            </a:p>
          </p:txBody>
        </p:sp>
        <p:grpSp>
          <p:nvGrpSpPr>
            <p:cNvPr id="33" name="Group 32"/>
            <p:cNvGrpSpPr/>
            <p:nvPr/>
          </p:nvGrpSpPr>
          <p:grpSpPr>
            <a:xfrm>
              <a:off x="3095639" y="2765504"/>
              <a:ext cx="443132" cy="473408"/>
              <a:chOff x="5013824" y="2101850"/>
              <a:chExt cx="453026" cy="437880"/>
            </a:xfrm>
          </p:grpSpPr>
          <p:sp>
            <p:nvSpPr>
              <p:cNvPr id="31" name="Freeform 28"/>
              <p:cNvSpPr>
                <a:spLocks/>
              </p:cNvSpPr>
              <p:nvPr/>
            </p:nvSpPr>
            <p:spPr bwMode="auto">
              <a:xfrm>
                <a:off x="5013824" y="2222612"/>
                <a:ext cx="404748" cy="317118"/>
              </a:xfrm>
              <a:custGeom>
                <a:avLst/>
                <a:gdLst>
                  <a:gd name="T0" fmla="*/ 1223 w 1347"/>
                  <a:gd name="T1" fmla="*/ 1055 h 1055"/>
                  <a:gd name="T2" fmla="*/ 92 w 1347"/>
                  <a:gd name="T3" fmla="*/ 1055 h 1055"/>
                  <a:gd name="T4" fmla="*/ 0 w 1347"/>
                  <a:gd name="T5" fmla="*/ 923 h 1055"/>
                  <a:gd name="T6" fmla="*/ 0 w 1347"/>
                  <a:gd name="T7" fmla="*/ 94 h 1055"/>
                  <a:gd name="T8" fmla="*/ 92 w 1347"/>
                  <a:gd name="T9" fmla="*/ 0 h 1055"/>
                  <a:gd name="T10" fmla="*/ 352 w 1347"/>
                  <a:gd name="T11" fmla="*/ 0 h 1055"/>
                  <a:gd name="T12" fmla="*/ 377 w 1347"/>
                  <a:gd name="T13" fmla="*/ 25 h 1055"/>
                  <a:gd name="T14" fmla="*/ 352 w 1347"/>
                  <a:gd name="T15" fmla="*/ 50 h 1055"/>
                  <a:gd name="T16" fmla="*/ 92 w 1347"/>
                  <a:gd name="T17" fmla="*/ 50 h 1055"/>
                  <a:gd name="T18" fmla="*/ 50 w 1347"/>
                  <a:gd name="T19" fmla="*/ 94 h 1055"/>
                  <a:gd name="T20" fmla="*/ 50 w 1347"/>
                  <a:gd name="T21" fmla="*/ 923 h 1055"/>
                  <a:gd name="T22" fmla="*/ 92 w 1347"/>
                  <a:gd name="T23" fmla="*/ 1005 h 1055"/>
                  <a:gd name="T24" fmla="*/ 1223 w 1347"/>
                  <a:gd name="T25" fmla="*/ 1005 h 1055"/>
                  <a:gd name="T26" fmla="*/ 1296 w 1347"/>
                  <a:gd name="T27" fmla="*/ 942 h 1055"/>
                  <a:gd name="T28" fmla="*/ 1322 w 1347"/>
                  <a:gd name="T29" fmla="*/ 917 h 1055"/>
                  <a:gd name="T30" fmla="*/ 1347 w 1347"/>
                  <a:gd name="T31" fmla="*/ 942 h 1055"/>
                  <a:gd name="T32" fmla="*/ 1223 w 1347"/>
                  <a:gd name="T33" fmla="*/ 1055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7" h="1055">
                    <a:moveTo>
                      <a:pt x="1223" y="1055"/>
                    </a:moveTo>
                    <a:cubicBezTo>
                      <a:pt x="92" y="1055"/>
                      <a:pt x="92" y="1055"/>
                      <a:pt x="92" y="1055"/>
                    </a:cubicBezTo>
                    <a:cubicBezTo>
                      <a:pt x="34" y="1055"/>
                      <a:pt x="0" y="1006"/>
                      <a:pt x="0" y="923"/>
                    </a:cubicBezTo>
                    <a:cubicBezTo>
                      <a:pt x="0" y="94"/>
                      <a:pt x="0" y="94"/>
                      <a:pt x="0" y="94"/>
                    </a:cubicBezTo>
                    <a:cubicBezTo>
                      <a:pt x="0" y="27"/>
                      <a:pt x="27" y="0"/>
                      <a:pt x="92" y="0"/>
                    </a:cubicBezTo>
                    <a:cubicBezTo>
                      <a:pt x="352" y="0"/>
                      <a:pt x="352" y="0"/>
                      <a:pt x="352" y="0"/>
                    </a:cubicBezTo>
                    <a:cubicBezTo>
                      <a:pt x="366" y="0"/>
                      <a:pt x="377" y="11"/>
                      <a:pt x="377" y="25"/>
                    </a:cubicBezTo>
                    <a:cubicBezTo>
                      <a:pt x="377" y="39"/>
                      <a:pt x="366" y="50"/>
                      <a:pt x="352" y="50"/>
                    </a:cubicBezTo>
                    <a:cubicBezTo>
                      <a:pt x="92" y="50"/>
                      <a:pt x="92" y="50"/>
                      <a:pt x="92" y="50"/>
                    </a:cubicBezTo>
                    <a:cubicBezTo>
                      <a:pt x="55" y="50"/>
                      <a:pt x="50" y="55"/>
                      <a:pt x="50" y="94"/>
                    </a:cubicBezTo>
                    <a:cubicBezTo>
                      <a:pt x="50" y="923"/>
                      <a:pt x="50" y="923"/>
                      <a:pt x="50" y="923"/>
                    </a:cubicBezTo>
                    <a:cubicBezTo>
                      <a:pt x="50" y="954"/>
                      <a:pt x="56" y="1005"/>
                      <a:pt x="92" y="1005"/>
                    </a:cubicBezTo>
                    <a:cubicBezTo>
                      <a:pt x="1223" y="1005"/>
                      <a:pt x="1223" y="1005"/>
                      <a:pt x="1223" y="1005"/>
                    </a:cubicBezTo>
                    <a:cubicBezTo>
                      <a:pt x="1259" y="1005"/>
                      <a:pt x="1296" y="981"/>
                      <a:pt x="1296" y="942"/>
                    </a:cubicBezTo>
                    <a:cubicBezTo>
                      <a:pt x="1296" y="928"/>
                      <a:pt x="1308" y="917"/>
                      <a:pt x="1322" y="917"/>
                    </a:cubicBezTo>
                    <a:cubicBezTo>
                      <a:pt x="1335" y="917"/>
                      <a:pt x="1347" y="928"/>
                      <a:pt x="1347" y="942"/>
                    </a:cubicBezTo>
                    <a:cubicBezTo>
                      <a:pt x="1347" y="1005"/>
                      <a:pt x="1292" y="1055"/>
                      <a:pt x="1223" y="10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p:cNvSpPr>
              <p:nvPr/>
            </p:nvSpPr>
            <p:spPr bwMode="auto">
              <a:xfrm>
                <a:off x="5059126" y="2252633"/>
                <a:ext cx="113324" cy="256669"/>
              </a:xfrm>
              <a:custGeom>
                <a:avLst/>
                <a:gdLst>
                  <a:gd name="T0" fmla="*/ 351 w 377"/>
                  <a:gd name="T1" fmla="*/ 854 h 854"/>
                  <a:gd name="T2" fmla="*/ 25 w 377"/>
                  <a:gd name="T3" fmla="*/ 854 h 854"/>
                  <a:gd name="T4" fmla="*/ 0 w 377"/>
                  <a:gd name="T5" fmla="*/ 829 h 854"/>
                  <a:gd name="T6" fmla="*/ 0 w 377"/>
                  <a:gd name="T7" fmla="*/ 25 h 854"/>
                  <a:gd name="T8" fmla="*/ 25 w 377"/>
                  <a:gd name="T9" fmla="*/ 0 h 854"/>
                  <a:gd name="T10" fmla="*/ 201 w 377"/>
                  <a:gd name="T11" fmla="*/ 0 h 854"/>
                  <a:gd name="T12" fmla="*/ 226 w 377"/>
                  <a:gd name="T13" fmla="*/ 25 h 854"/>
                  <a:gd name="T14" fmla="*/ 201 w 377"/>
                  <a:gd name="T15" fmla="*/ 50 h 854"/>
                  <a:gd name="T16" fmla="*/ 50 w 377"/>
                  <a:gd name="T17" fmla="*/ 50 h 854"/>
                  <a:gd name="T18" fmla="*/ 50 w 377"/>
                  <a:gd name="T19" fmla="*/ 804 h 854"/>
                  <a:gd name="T20" fmla="*/ 351 w 377"/>
                  <a:gd name="T21" fmla="*/ 804 h 854"/>
                  <a:gd name="T22" fmla="*/ 377 w 377"/>
                  <a:gd name="T23" fmla="*/ 829 h 854"/>
                  <a:gd name="T24" fmla="*/ 351 w 377"/>
                  <a:gd name="T25" fmla="*/ 854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7" h="854">
                    <a:moveTo>
                      <a:pt x="351" y="854"/>
                    </a:moveTo>
                    <a:cubicBezTo>
                      <a:pt x="25" y="854"/>
                      <a:pt x="25" y="854"/>
                      <a:pt x="25" y="854"/>
                    </a:cubicBezTo>
                    <a:cubicBezTo>
                      <a:pt x="11" y="854"/>
                      <a:pt x="0" y="843"/>
                      <a:pt x="0" y="829"/>
                    </a:cubicBezTo>
                    <a:cubicBezTo>
                      <a:pt x="0" y="25"/>
                      <a:pt x="0" y="25"/>
                      <a:pt x="0" y="25"/>
                    </a:cubicBezTo>
                    <a:cubicBezTo>
                      <a:pt x="0" y="11"/>
                      <a:pt x="11" y="0"/>
                      <a:pt x="25" y="0"/>
                    </a:cubicBezTo>
                    <a:cubicBezTo>
                      <a:pt x="201" y="0"/>
                      <a:pt x="201" y="0"/>
                      <a:pt x="201" y="0"/>
                    </a:cubicBezTo>
                    <a:cubicBezTo>
                      <a:pt x="215" y="0"/>
                      <a:pt x="226" y="11"/>
                      <a:pt x="226" y="25"/>
                    </a:cubicBezTo>
                    <a:cubicBezTo>
                      <a:pt x="226" y="39"/>
                      <a:pt x="215" y="50"/>
                      <a:pt x="201" y="50"/>
                    </a:cubicBezTo>
                    <a:cubicBezTo>
                      <a:pt x="50" y="50"/>
                      <a:pt x="50" y="50"/>
                      <a:pt x="50" y="50"/>
                    </a:cubicBezTo>
                    <a:cubicBezTo>
                      <a:pt x="50" y="804"/>
                      <a:pt x="50" y="804"/>
                      <a:pt x="50" y="804"/>
                    </a:cubicBezTo>
                    <a:cubicBezTo>
                      <a:pt x="351" y="804"/>
                      <a:pt x="351" y="804"/>
                      <a:pt x="351" y="804"/>
                    </a:cubicBezTo>
                    <a:cubicBezTo>
                      <a:pt x="365" y="804"/>
                      <a:pt x="377" y="815"/>
                      <a:pt x="377" y="829"/>
                    </a:cubicBezTo>
                    <a:cubicBezTo>
                      <a:pt x="377" y="843"/>
                      <a:pt x="365" y="854"/>
                      <a:pt x="351" y="8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p:cNvSpPr>
                <a:spLocks noEditPoints="1"/>
              </p:cNvSpPr>
              <p:nvPr/>
            </p:nvSpPr>
            <p:spPr bwMode="auto">
              <a:xfrm>
                <a:off x="5119575" y="2101850"/>
                <a:ext cx="347275" cy="407452"/>
              </a:xfrm>
              <a:custGeom>
                <a:avLst/>
                <a:gdLst>
                  <a:gd name="T0" fmla="*/ 1036 w 1156"/>
                  <a:gd name="T1" fmla="*/ 1356 h 1356"/>
                  <a:gd name="T2" fmla="*/ 119 w 1156"/>
                  <a:gd name="T3" fmla="*/ 1356 h 1356"/>
                  <a:gd name="T4" fmla="*/ 0 w 1156"/>
                  <a:gd name="T5" fmla="*/ 1237 h 1356"/>
                  <a:gd name="T6" fmla="*/ 0 w 1156"/>
                  <a:gd name="T7" fmla="*/ 119 h 1356"/>
                  <a:gd name="T8" fmla="*/ 119 w 1156"/>
                  <a:gd name="T9" fmla="*/ 0 h 1356"/>
                  <a:gd name="T10" fmla="*/ 1036 w 1156"/>
                  <a:gd name="T11" fmla="*/ 0 h 1356"/>
                  <a:gd name="T12" fmla="*/ 1156 w 1156"/>
                  <a:gd name="T13" fmla="*/ 119 h 1356"/>
                  <a:gd name="T14" fmla="*/ 1156 w 1156"/>
                  <a:gd name="T15" fmla="*/ 1237 h 1356"/>
                  <a:gd name="T16" fmla="*/ 1036 w 1156"/>
                  <a:gd name="T17" fmla="*/ 1356 h 1356"/>
                  <a:gd name="T18" fmla="*/ 119 w 1156"/>
                  <a:gd name="T19" fmla="*/ 50 h 1356"/>
                  <a:gd name="T20" fmla="*/ 50 w 1156"/>
                  <a:gd name="T21" fmla="*/ 119 h 1356"/>
                  <a:gd name="T22" fmla="*/ 50 w 1156"/>
                  <a:gd name="T23" fmla="*/ 1237 h 1356"/>
                  <a:gd name="T24" fmla="*/ 119 w 1156"/>
                  <a:gd name="T25" fmla="*/ 1306 h 1356"/>
                  <a:gd name="T26" fmla="*/ 1036 w 1156"/>
                  <a:gd name="T27" fmla="*/ 1306 h 1356"/>
                  <a:gd name="T28" fmla="*/ 1105 w 1156"/>
                  <a:gd name="T29" fmla="*/ 1237 h 1356"/>
                  <a:gd name="T30" fmla="*/ 1105 w 1156"/>
                  <a:gd name="T31" fmla="*/ 119 h 1356"/>
                  <a:gd name="T32" fmla="*/ 1036 w 1156"/>
                  <a:gd name="T33" fmla="*/ 50 h 1356"/>
                  <a:gd name="T34" fmla="*/ 119 w 1156"/>
                  <a:gd name="T35" fmla="*/ 5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6" h="1356">
                    <a:moveTo>
                      <a:pt x="1036" y="1356"/>
                    </a:moveTo>
                    <a:cubicBezTo>
                      <a:pt x="119" y="1356"/>
                      <a:pt x="119" y="1356"/>
                      <a:pt x="119" y="1356"/>
                    </a:cubicBezTo>
                    <a:cubicBezTo>
                      <a:pt x="53" y="1356"/>
                      <a:pt x="0" y="1303"/>
                      <a:pt x="0" y="1237"/>
                    </a:cubicBezTo>
                    <a:cubicBezTo>
                      <a:pt x="0" y="119"/>
                      <a:pt x="0" y="119"/>
                      <a:pt x="0" y="119"/>
                    </a:cubicBezTo>
                    <a:cubicBezTo>
                      <a:pt x="0" y="53"/>
                      <a:pt x="53" y="0"/>
                      <a:pt x="119" y="0"/>
                    </a:cubicBezTo>
                    <a:cubicBezTo>
                      <a:pt x="1036" y="0"/>
                      <a:pt x="1036" y="0"/>
                      <a:pt x="1036" y="0"/>
                    </a:cubicBezTo>
                    <a:cubicBezTo>
                      <a:pt x="1102" y="0"/>
                      <a:pt x="1156" y="53"/>
                      <a:pt x="1156" y="119"/>
                    </a:cubicBezTo>
                    <a:cubicBezTo>
                      <a:pt x="1156" y="1237"/>
                      <a:pt x="1156" y="1237"/>
                      <a:pt x="1156" y="1237"/>
                    </a:cubicBezTo>
                    <a:cubicBezTo>
                      <a:pt x="1156" y="1303"/>
                      <a:pt x="1102" y="1356"/>
                      <a:pt x="1036" y="1356"/>
                    </a:cubicBezTo>
                    <a:close/>
                    <a:moveTo>
                      <a:pt x="119" y="50"/>
                    </a:moveTo>
                    <a:cubicBezTo>
                      <a:pt x="81" y="50"/>
                      <a:pt x="50" y="81"/>
                      <a:pt x="50" y="119"/>
                    </a:cubicBezTo>
                    <a:cubicBezTo>
                      <a:pt x="50" y="1237"/>
                      <a:pt x="50" y="1237"/>
                      <a:pt x="50" y="1237"/>
                    </a:cubicBezTo>
                    <a:cubicBezTo>
                      <a:pt x="50" y="1275"/>
                      <a:pt x="81" y="1306"/>
                      <a:pt x="119" y="1306"/>
                    </a:cubicBezTo>
                    <a:cubicBezTo>
                      <a:pt x="1036" y="1306"/>
                      <a:pt x="1036" y="1306"/>
                      <a:pt x="1036" y="1306"/>
                    </a:cubicBezTo>
                    <a:cubicBezTo>
                      <a:pt x="1074" y="1306"/>
                      <a:pt x="1105" y="1275"/>
                      <a:pt x="1105" y="1237"/>
                    </a:cubicBezTo>
                    <a:cubicBezTo>
                      <a:pt x="1105" y="119"/>
                      <a:pt x="1105" y="119"/>
                      <a:pt x="1105" y="119"/>
                    </a:cubicBezTo>
                    <a:cubicBezTo>
                      <a:pt x="1105" y="81"/>
                      <a:pt x="1074" y="50"/>
                      <a:pt x="1036" y="50"/>
                    </a:cubicBezTo>
                    <a:lnTo>
                      <a:pt x="119" y="5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noEditPoints="1"/>
              </p:cNvSpPr>
              <p:nvPr/>
            </p:nvSpPr>
            <p:spPr bwMode="auto">
              <a:xfrm>
                <a:off x="5164607" y="2146882"/>
                <a:ext cx="256940" cy="287096"/>
              </a:xfrm>
              <a:custGeom>
                <a:avLst/>
                <a:gdLst>
                  <a:gd name="T0" fmla="*/ 830 w 855"/>
                  <a:gd name="T1" fmla="*/ 955 h 955"/>
                  <a:gd name="T2" fmla="*/ 26 w 855"/>
                  <a:gd name="T3" fmla="*/ 955 h 955"/>
                  <a:gd name="T4" fmla="*/ 0 w 855"/>
                  <a:gd name="T5" fmla="*/ 930 h 955"/>
                  <a:gd name="T6" fmla="*/ 0 w 855"/>
                  <a:gd name="T7" fmla="*/ 25 h 955"/>
                  <a:gd name="T8" fmla="*/ 26 w 855"/>
                  <a:gd name="T9" fmla="*/ 0 h 955"/>
                  <a:gd name="T10" fmla="*/ 830 w 855"/>
                  <a:gd name="T11" fmla="*/ 0 h 955"/>
                  <a:gd name="T12" fmla="*/ 855 w 855"/>
                  <a:gd name="T13" fmla="*/ 25 h 955"/>
                  <a:gd name="T14" fmla="*/ 855 w 855"/>
                  <a:gd name="T15" fmla="*/ 930 h 955"/>
                  <a:gd name="T16" fmla="*/ 830 w 855"/>
                  <a:gd name="T17" fmla="*/ 955 h 955"/>
                  <a:gd name="T18" fmla="*/ 51 w 855"/>
                  <a:gd name="T19" fmla="*/ 905 h 955"/>
                  <a:gd name="T20" fmla="*/ 805 w 855"/>
                  <a:gd name="T21" fmla="*/ 905 h 955"/>
                  <a:gd name="T22" fmla="*/ 805 w 855"/>
                  <a:gd name="T23" fmla="*/ 51 h 955"/>
                  <a:gd name="T24" fmla="*/ 51 w 855"/>
                  <a:gd name="T25" fmla="*/ 51 h 955"/>
                  <a:gd name="T26" fmla="*/ 51 w 855"/>
                  <a:gd name="T27" fmla="*/ 905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5" h="955">
                    <a:moveTo>
                      <a:pt x="830" y="955"/>
                    </a:moveTo>
                    <a:cubicBezTo>
                      <a:pt x="26" y="955"/>
                      <a:pt x="26" y="955"/>
                      <a:pt x="26" y="955"/>
                    </a:cubicBezTo>
                    <a:cubicBezTo>
                      <a:pt x="12" y="955"/>
                      <a:pt x="0" y="944"/>
                      <a:pt x="0" y="930"/>
                    </a:cubicBezTo>
                    <a:cubicBezTo>
                      <a:pt x="0" y="25"/>
                      <a:pt x="0" y="25"/>
                      <a:pt x="0" y="25"/>
                    </a:cubicBezTo>
                    <a:cubicBezTo>
                      <a:pt x="0" y="12"/>
                      <a:pt x="12" y="0"/>
                      <a:pt x="26" y="0"/>
                    </a:cubicBezTo>
                    <a:cubicBezTo>
                      <a:pt x="830" y="0"/>
                      <a:pt x="830" y="0"/>
                      <a:pt x="830" y="0"/>
                    </a:cubicBezTo>
                    <a:cubicBezTo>
                      <a:pt x="844" y="0"/>
                      <a:pt x="855" y="12"/>
                      <a:pt x="855" y="25"/>
                    </a:cubicBezTo>
                    <a:cubicBezTo>
                      <a:pt x="855" y="930"/>
                      <a:pt x="855" y="930"/>
                      <a:pt x="855" y="930"/>
                    </a:cubicBezTo>
                    <a:cubicBezTo>
                      <a:pt x="855" y="944"/>
                      <a:pt x="844" y="955"/>
                      <a:pt x="830" y="955"/>
                    </a:cubicBezTo>
                    <a:close/>
                    <a:moveTo>
                      <a:pt x="51" y="905"/>
                    </a:moveTo>
                    <a:cubicBezTo>
                      <a:pt x="805" y="905"/>
                      <a:pt x="805" y="905"/>
                      <a:pt x="805" y="905"/>
                    </a:cubicBezTo>
                    <a:cubicBezTo>
                      <a:pt x="805" y="51"/>
                      <a:pt x="805" y="51"/>
                      <a:pt x="805" y="51"/>
                    </a:cubicBezTo>
                    <a:cubicBezTo>
                      <a:pt x="51" y="51"/>
                      <a:pt x="51" y="51"/>
                      <a:pt x="51" y="51"/>
                    </a:cubicBezTo>
                    <a:lnTo>
                      <a:pt x="51" y="90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p:cNvSpPr>
                <a:spLocks/>
              </p:cNvSpPr>
              <p:nvPr/>
            </p:nvSpPr>
            <p:spPr bwMode="auto">
              <a:xfrm>
                <a:off x="5262920" y="2464270"/>
                <a:ext cx="60313" cy="15011"/>
              </a:xfrm>
              <a:custGeom>
                <a:avLst/>
                <a:gdLst>
                  <a:gd name="T0" fmla="*/ 176 w 201"/>
                  <a:gd name="T1" fmla="*/ 50 h 50"/>
                  <a:gd name="T2" fmla="*/ 25 w 201"/>
                  <a:gd name="T3" fmla="*/ 50 h 50"/>
                  <a:gd name="T4" fmla="*/ 0 w 201"/>
                  <a:gd name="T5" fmla="*/ 25 h 50"/>
                  <a:gd name="T6" fmla="*/ 25 w 201"/>
                  <a:gd name="T7" fmla="*/ 0 h 50"/>
                  <a:gd name="T8" fmla="*/ 176 w 201"/>
                  <a:gd name="T9" fmla="*/ 0 h 50"/>
                  <a:gd name="T10" fmla="*/ 201 w 201"/>
                  <a:gd name="T11" fmla="*/ 25 h 50"/>
                  <a:gd name="T12" fmla="*/ 176 w 201"/>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01" h="50">
                    <a:moveTo>
                      <a:pt x="176" y="50"/>
                    </a:moveTo>
                    <a:cubicBezTo>
                      <a:pt x="25" y="50"/>
                      <a:pt x="25" y="50"/>
                      <a:pt x="25" y="50"/>
                    </a:cubicBezTo>
                    <a:cubicBezTo>
                      <a:pt x="11" y="50"/>
                      <a:pt x="0" y="39"/>
                      <a:pt x="0" y="25"/>
                    </a:cubicBezTo>
                    <a:cubicBezTo>
                      <a:pt x="0" y="11"/>
                      <a:pt x="11" y="0"/>
                      <a:pt x="25" y="0"/>
                    </a:cubicBezTo>
                    <a:cubicBezTo>
                      <a:pt x="176" y="0"/>
                      <a:pt x="176" y="0"/>
                      <a:pt x="176" y="0"/>
                    </a:cubicBezTo>
                    <a:cubicBezTo>
                      <a:pt x="190" y="0"/>
                      <a:pt x="201" y="11"/>
                      <a:pt x="201" y="25"/>
                    </a:cubicBezTo>
                    <a:cubicBezTo>
                      <a:pt x="201" y="39"/>
                      <a:pt x="190" y="50"/>
                      <a:pt x="176" y="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3518419" y="2594054"/>
              <a:ext cx="186727" cy="188757"/>
              <a:chOff x="2338388" y="1222375"/>
              <a:chExt cx="438150" cy="442913"/>
            </a:xfrm>
          </p:grpSpPr>
          <p:sp>
            <p:nvSpPr>
              <p:cNvPr id="10" name="Freeform 12"/>
              <p:cNvSpPr>
                <a:spLocks/>
              </p:cNvSpPr>
              <p:nvPr/>
            </p:nvSpPr>
            <p:spPr bwMode="auto">
              <a:xfrm>
                <a:off x="2338388" y="1549400"/>
                <a:ext cx="111125" cy="115888"/>
              </a:xfrm>
              <a:custGeom>
                <a:avLst/>
                <a:gdLst>
                  <a:gd name="T0" fmla="*/ 0 w 29"/>
                  <a:gd name="T1" fmla="*/ 0 h 30"/>
                  <a:gd name="T2" fmla="*/ 29 w 29"/>
                  <a:gd name="T3" fmla="*/ 30 h 30"/>
                </a:gdLst>
                <a:ahLst/>
                <a:cxnLst>
                  <a:cxn ang="0">
                    <a:pos x="T0" y="T1"/>
                  </a:cxn>
                  <a:cxn ang="0">
                    <a:pos x="T2" y="T3"/>
                  </a:cxn>
                </a:cxnLst>
                <a:rect l="0" t="0" r="r" b="b"/>
                <a:pathLst>
                  <a:path w="29" h="30">
                    <a:moveTo>
                      <a:pt x="0" y="0"/>
                    </a:moveTo>
                    <a:cubicBezTo>
                      <a:pt x="16" y="0"/>
                      <a:pt x="29" y="14"/>
                      <a:pt x="29" y="30"/>
                    </a:cubicBezTo>
                  </a:path>
                </a:pathLst>
              </a:custGeom>
              <a:noFill/>
              <a:ln w="19050" cap="rnd">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p:nvSpPr>
            <p:spPr bwMode="auto">
              <a:xfrm>
                <a:off x="2338388" y="1446213"/>
                <a:ext cx="219075" cy="219075"/>
              </a:xfrm>
              <a:custGeom>
                <a:avLst/>
                <a:gdLst>
                  <a:gd name="T0" fmla="*/ 0 w 57"/>
                  <a:gd name="T1" fmla="*/ 0 h 57"/>
                  <a:gd name="T2" fmla="*/ 57 w 57"/>
                  <a:gd name="T3" fmla="*/ 57 h 57"/>
                </a:gdLst>
                <a:ahLst/>
                <a:cxnLst>
                  <a:cxn ang="0">
                    <a:pos x="T0" y="T1"/>
                  </a:cxn>
                  <a:cxn ang="0">
                    <a:pos x="T2" y="T3"/>
                  </a:cxn>
                </a:cxnLst>
                <a:rect l="0" t="0" r="r" b="b"/>
                <a:pathLst>
                  <a:path w="57" h="57">
                    <a:moveTo>
                      <a:pt x="0" y="0"/>
                    </a:moveTo>
                    <a:cubicBezTo>
                      <a:pt x="31" y="0"/>
                      <a:pt x="57" y="25"/>
                      <a:pt x="57" y="57"/>
                    </a:cubicBezTo>
                  </a:path>
                </a:pathLst>
              </a:custGeom>
              <a:noFill/>
              <a:ln w="19050" cap="rnd">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2338388" y="1330325"/>
                <a:ext cx="333375" cy="334963"/>
              </a:xfrm>
              <a:custGeom>
                <a:avLst/>
                <a:gdLst>
                  <a:gd name="T0" fmla="*/ 0 w 87"/>
                  <a:gd name="T1" fmla="*/ 0 h 87"/>
                  <a:gd name="T2" fmla="*/ 87 w 87"/>
                  <a:gd name="T3" fmla="*/ 87 h 87"/>
                </a:gdLst>
                <a:ahLst/>
                <a:cxnLst>
                  <a:cxn ang="0">
                    <a:pos x="T0" y="T1"/>
                  </a:cxn>
                  <a:cxn ang="0">
                    <a:pos x="T2" y="T3"/>
                  </a:cxn>
                </a:cxnLst>
                <a:rect l="0" t="0" r="r" b="b"/>
                <a:pathLst>
                  <a:path w="87" h="87">
                    <a:moveTo>
                      <a:pt x="0" y="0"/>
                    </a:moveTo>
                    <a:cubicBezTo>
                      <a:pt x="48" y="0"/>
                      <a:pt x="87" y="39"/>
                      <a:pt x="87" y="87"/>
                    </a:cubicBezTo>
                  </a:path>
                </a:pathLst>
              </a:custGeom>
              <a:noFill/>
              <a:ln w="19050" cap="rnd">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p:nvSpPr>
            <p:spPr bwMode="auto">
              <a:xfrm>
                <a:off x="2338388" y="1222375"/>
                <a:ext cx="438150" cy="442913"/>
              </a:xfrm>
              <a:custGeom>
                <a:avLst/>
                <a:gdLst>
                  <a:gd name="T0" fmla="*/ 0 w 114"/>
                  <a:gd name="T1" fmla="*/ 0 h 115"/>
                  <a:gd name="T2" fmla="*/ 114 w 114"/>
                  <a:gd name="T3" fmla="*/ 115 h 115"/>
                </a:gdLst>
                <a:ahLst/>
                <a:cxnLst>
                  <a:cxn ang="0">
                    <a:pos x="T0" y="T1"/>
                  </a:cxn>
                  <a:cxn ang="0">
                    <a:pos x="T2" y="T3"/>
                  </a:cxn>
                </a:cxnLst>
                <a:rect l="0" t="0" r="r" b="b"/>
                <a:pathLst>
                  <a:path w="114" h="115">
                    <a:moveTo>
                      <a:pt x="0" y="0"/>
                    </a:moveTo>
                    <a:cubicBezTo>
                      <a:pt x="63" y="0"/>
                      <a:pt x="114" y="52"/>
                      <a:pt x="114" y="115"/>
                    </a:cubicBezTo>
                  </a:path>
                </a:pathLst>
              </a:custGeom>
              <a:noFill/>
              <a:ln w="19050" cap="rnd">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6275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1000"/>
                                        <p:tgtEl>
                                          <p:spTgt spid="36"/>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up)">
                                      <p:cBhvr>
                                        <p:cTn id="2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Digital Transformation – massive </a:t>
            </a:r>
            <a:r>
              <a:rPr lang="en-GB" dirty="0"/>
              <a:t>budget </a:t>
            </a:r>
            <a:r>
              <a:rPr lang="en-GB" dirty="0" smtClean="0"/>
              <a:t>shift</a:t>
            </a:r>
            <a:endParaRPr lang="en-US" dirty="0"/>
          </a:p>
        </p:txBody>
      </p:sp>
      <p:sp>
        <p:nvSpPr>
          <p:cNvPr id="5" name="Text Placeholder 4"/>
          <p:cNvSpPr>
            <a:spLocks noGrp="1"/>
          </p:cNvSpPr>
          <p:nvPr>
            <p:ph type="body" idx="1"/>
          </p:nvPr>
        </p:nvSpPr>
        <p:spPr>
          <a:xfrm>
            <a:off x="457200" y="1473779"/>
            <a:ext cx="4040188" cy="548640"/>
          </a:xfrm>
        </p:spPr>
        <p:txBody>
          <a:bodyPr/>
          <a:lstStyle/>
          <a:p>
            <a:pPr algn="ctr"/>
            <a:r>
              <a:rPr lang="en-US" dirty="0" smtClean="0"/>
              <a:t>Back office</a:t>
            </a:r>
            <a:endParaRPr lang="en-US" dirty="0"/>
          </a:p>
        </p:txBody>
      </p:sp>
      <p:sp>
        <p:nvSpPr>
          <p:cNvPr id="6" name="Content Placeholder 5"/>
          <p:cNvSpPr>
            <a:spLocks noGrp="1"/>
          </p:cNvSpPr>
          <p:nvPr>
            <p:ph sz="half" idx="2"/>
          </p:nvPr>
        </p:nvSpPr>
        <p:spPr>
          <a:xfrm>
            <a:off x="457200" y="2045289"/>
            <a:ext cx="4040188" cy="2736205"/>
          </a:xfrm>
        </p:spPr>
        <p:txBody>
          <a:bodyPr/>
          <a:lstStyle/>
          <a:p>
            <a:pPr marL="0" indent="0" algn="ctr">
              <a:buNone/>
            </a:pPr>
            <a:r>
              <a:rPr lang="en-US" dirty="0" smtClean="0">
                <a:solidFill>
                  <a:schemeClr val="accent1"/>
                </a:solidFill>
              </a:rPr>
              <a:t>Systems of record</a:t>
            </a:r>
          </a:p>
          <a:p>
            <a:pPr marL="0" indent="0" algn="ctr">
              <a:buNone/>
            </a:pPr>
            <a:endParaRPr lang="en-US" dirty="0">
              <a:solidFill>
                <a:schemeClr val="accent6">
                  <a:lumMod val="75000"/>
                </a:schemeClr>
              </a:solidFill>
            </a:endParaRPr>
          </a:p>
        </p:txBody>
      </p:sp>
      <p:sp>
        <p:nvSpPr>
          <p:cNvPr id="7" name="Text Placeholder 6"/>
          <p:cNvSpPr>
            <a:spLocks noGrp="1"/>
          </p:cNvSpPr>
          <p:nvPr>
            <p:ph type="body" sz="quarter" idx="3"/>
          </p:nvPr>
        </p:nvSpPr>
        <p:spPr>
          <a:xfrm>
            <a:off x="4645028" y="1473779"/>
            <a:ext cx="4041775" cy="548640"/>
          </a:xfrm>
        </p:spPr>
        <p:txBody>
          <a:bodyPr/>
          <a:lstStyle/>
          <a:p>
            <a:pPr algn="ctr"/>
            <a:r>
              <a:rPr lang="en-US" dirty="0" smtClean="0"/>
              <a:t>Digital front office</a:t>
            </a:r>
            <a:endParaRPr lang="en-US" dirty="0"/>
          </a:p>
        </p:txBody>
      </p:sp>
      <p:sp>
        <p:nvSpPr>
          <p:cNvPr id="8" name="Content Placeholder 7"/>
          <p:cNvSpPr>
            <a:spLocks noGrp="1"/>
          </p:cNvSpPr>
          <p:nvPr>
            <p:ph sz="quarter" idx="4"/>
          </p:nvPr>
        </p:nvSpPr>
        <p:spPr>
          <a:xfrm>
            <a:off x="4636402" y="2031690"/>
            <a:ext cx="4041775" cy="2772308"/>
          </a:xfrm>
        </p:spPr>
        <p:txBody>
          <a:bodyPr/>
          <a:lstStyle/>
          <a:p>
            <a:pPr marL="0" indent="0" algn="ctr">
              <a:buNone/>
            </a:pPr>
            <a:r>
              <a:rPr lang="en-US" dirty="0" smtClean="0">
                <a:solidFill>
                  <a:schemeClr val="accent1"/>
                </a:solidFill>
              </a:rPr>
              <a:t>Systems of engagement</a:t>
            </a:r>
            <a:endParaRPr lang="en-US" dirty="0">
              <a:solidFill>
                <a:schemeClr val="accent1"/>
              </a:solidFill>
            </a:endParaRPr>
          </a:p>
        </p:txBody>
      </p:sp>
      <p:graphicFrame>
        <p:nvGraphicFramePr>
          <p:cNvPr id="9" name="Table 8"/>
          <p:cNvGraphicFramePr>
            <a:graphicFrameLocks noGrp="1"/>
          </p:cNvGraphicFramePr>
          <p:nvPr>
            <p:extLst/>
          </p:nvPr>
        </p:nvGraphicFramePr>
        <p:xfrm>
          <a:off x="893118" y="2909385"/>
          <a:ext cx="3168352" cy="914400"/>
        </p:xfrm>
        <a:graphic>
          <a:graphicData uri="http://schemas.openxmlformats.org/drawingml/2006/table">
            <a:tbl>
              <a:tblPr firstRow="1" bandRow="1">
                <a:tableStyleId>{5C22544A-7EE6-4342-B048-85BDC9FD1C3A}</a:tableStyleId>
              </a:tblPr>
              <a:tblGrid>
                <a:gridCol w="1525217"/>
                <a:gridCol w="1643135"/>
              </a:tblGrid>
              <a:tr h="370840">
                <a:tc>
                  <a:txBody>
                    <a:bodyPr/>
                    <a:lstStyle/>
                    <a:p>
                      <a:pPr algn="ctr"/>
                      <a:r>
                        <a:rPr lang="en-US" sz="2400" dirty="0" smtClean="0">
                          <a:solidFill>
                            <a:schemeClr val="tx1"/>
                          </a:solidFill>
                        </a:rPr>
                        <a:t>80%</a:t>
                      </a:r>
                      <a:endParaRPr lang="en-US" sz="2400" dirty="0">
                        <a:solidFill>
                          <a:schemeClr val="tx1"/>
                        </a:solidFill>
                      </a:endParaRPr>
                    </a:p>
                  </a:txBody>
                  <a:tcPr>
                    <a:noFill/>
                  </a:tcPr>
                </a:tc>
                <a:tc>
                  <a:txBody>
                    <a:bodyPr/>
                    <a:lstStyle/>
                    <a:p>
                      <a:pPr algn="ctr"/>
                      <a:r>
                        <a:rPr lang="en-US" sz="2400" dirty="0" smtClean="0">
                          <a:solidFill>
                            <a:schemeClr val="accent1"/>
                          </a:solidFill>
                        </a:rPr>
                        <a:t>45%</a:t>
                      </a:r>
                      <a:endParaRPr lang="en-US" sz="2400" dirty="0">
                        <a:solidFill>
                          <a:schemeClr val="accent1"/>
                        </a:solidFill>
                      </a:endParaRPr>
                    </a:p>
                  </a:txBody>
                  <a:tcPr>
                    <a:noFill/>
                  </a:tcPr>
                </a:tc>
              </a:tr>
              <a:tr h="370840">
                <a:tc>
                  <a:txBody>
                    <a:bodyPr/>
                    <a:lstStyle/>
                    <a:p>
                      <a:pPr algn="ctr"/>
                      <a:r>
                        <a:rPr lang="en-US" sz="2400" dirty="0" smtClean="0">
                          <a:solidFill>
                            <a:schemeClr val="tx1"/>
                          </a:solidFill>
                        </a:rPr>
                        <a:t>2011</a:t>
                      </a:r>
                      <a:endParaRPr lang="en-US" sz="2400" dirty="0">
                        <a:solidFill>
                          <a:schemeClr val="tx1"/>
                        </a:solidFill>
                      </a:endParaRP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1"/>
                          </a:solidFill>
                        </a:rPr>
                        <a:t>2016</a:t>
                      </a:r>
                    </a:p>
                  </a:txBody>
                  <a:tcPr>
                    <a:noFill/>
                  </a:tcPr>
                </a:tc>
              </a:tr>
            </a:tbl>
          </a:graphicData>
        </a:graphic>
      </p:graphicFrame>
      <p:sp>
        <p:nvSpPr>
          <p:cNvPr id="10" name="Right Arrow 9"/>
          <p:cNvSpPr/>
          <p:nvPr/>
        </p:nvSpPr>
        <p:spPr>
          <a:xfrm>
            <a:off x="2186025" y="3132559"/>
            <a:ext cx="582538" cy="46805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aphicFrame>
        <p:nvGraphicFramePr>
          <p:cNvPr id="11" name="Table 10"/>
          <p:cNvGraphicFramePr>
            <a:graphicFrameLocks noGrp="1"/>
          </p:cNvGraphicFramePr>
          <p:nvPr>
            <p:extLst/>
          </p:nvPr>
        </p:nvGraphicFramePr>
        <p:xfrm>
          <a:off x="5148064" y="2909385"/>
          <a:ext cx="3168352" cy="914400"/>
        </p:xfrm>
        <a:graphic>
          <a:graphicData uri="http://schemas.openxmlformats.org/drawingml/2006/table">
            <a:tbl>
              <a:tblPr firstRow="1" bandRow="1">
                <a:tableStyleId>{5C22544A-7EE6-4342-B048-85BDC9FD1C3A}</a:tableStyleId>
              </a:tblPr>
              <a:tblGrid>
                <a:gridCol w="1525217"/>
                <a:gridCol w="1643135"/>
              </a:tblGrid>
              <a:tr h="370840">
                <a:tc>
                  <a:txBody>
                    <a:bodyPr/>
                    <a:lstStyle/>
                    <a:p>
                      <a:pPr algn="ctr"/>
                      <a:r>
                        <a:rPr lang="en-US" sz="2400" dirty="0" smtClean="0">
                          <a:solidFill>
                            <a:schemeClr val="tx1"/>
                          </a:solidFill>
                        </a:rPr>
                        <a:t>20%</a:t>
                      </a:r>
                      <a:endParaRPr lang="en-US" sz="2400" dirty="0">
                        <a:solidFill>
                          <a:schemeClr val="tx1"/>
                        </a:solidFill>
                      </a:endParaRPr>
                    </a:p>
                  </a:txBody>
                  <a:tcPr>
                    <a:noFill/>
                  </a:tcPr>
                </a:tc>
                <a:tc>
                  <a:txBody>
                    <a:bodyPr/>
                    <a:lstStyle/>
                    <a:p>
                      <a:pPr algn="ctr"/>
                      <a:r>
                        <a:rPr lang="en-US" sz="2400" dirty="0" smtClean="0">
                          <a:solidFill>
                            <a:schemeClr val="accent1"/>
                          </a:solidFill>
                        </a:rPr>
                        <a:t>55%</a:t>
                      </a:r>
                      <a:endParaRPr lang="en-US" sz="2400" dirty="0">
                        <a:solidFill>
                          <a:schemeClr val="accent1"/>
                        </a:solidFill>
                      </a:endParaRPr>
                    </a:p>
                  </a:txBody>
                  <a:tcPr>
                    <a:noFill/>
                  </a:tcPr>
                </a:tc>
              </a:tr>
              <a:tr h="370840">
                <a:tc>
                  <a:txBody>
                    <a:bodyPr/>
                    <a:lstStyle/>
                    <a:p>
                      <a:pPr algn="ctr"/>
                      <a:r>
                        <a:rPr lang="en-US" sz="2400" dirty="0" smtClean="0">
                          <a:solidFill>
                            <a:schemeClr val="tx1"/>
                          </a:solidFill>
                        </a:rPr>
                        <a:t>2011</a:t>
                      </a:r>
                      <a:endParaRPr lang="en-US" sz="2400" dirty="0">
                        <a:solidFill>
                          <a:schemeClr val="tx1"/>
                        </a:solidFill>
                      </a:endParaRP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accent1"/>
                          </a:solidFill>
                        </a:rPr>
                        <a:t>2016</a:t>
                      </a:r>
                    </a:p>
                  </a:txBody>
                  <a:tcPr>
                    <a:noFill/>
                  </a:tcPr>
                </a:tc>
              </a:tr>
            </a:tbl>
          </a:graphicData>
        </a:graphic>
      </p:graphicFrame>
      <p:sp>
        <p:nvSpPr>
          <p:cNvPr id="12" name="Right Arrow 11"/>
          <p:cNvSpPr/>
          <p:nvPr/>
        </p:nvSpPr>
        <p:spPr>
          <a:xfrm>
            <a:off x="6440971" y="3132559"/>
            <a:ext cx="582538" cy="46805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3975705" y="1988280"/>
            <a:ext cx="1260000" cy="1620180"/>
            <a:chOff x="3910323" y="1696802"/>
            <a:chExt cx="1260000" cy="1620180"/>
          </a:xfrm>
        </p:grpSpPr>
        <p:sp>
          <p:nvSpPr>
            <p:cNvPr id="13" name="Isosceles Triangle 12"/>
            <p:cNvSpPr/>
            <p:nvPr/>
          </p:nvSpPr>
          <p:spPr>
            <a:xfrm rot="5400000">
              <a:off x="3730233" y="1876892"/>
              <a:ext cx="1620180" cy="126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orthographicFront">
                  <a:rot lat="0" lon="0" rev="0"/>
                </a:camera>
                <a:lightRig rig="threePt" dir="t"/>
              </a:scene3d>
            </a:bodyPr>
            <a:lstStyle/>
            <a:p>
              <a:pPr algn="r"/>
              <a:r>
                <a:rPr lang="en-US" sz="3600" dirty="0" smtClean="0"/>
                <a:t>$</a:t>
              </a:r>
              <a:endParaRPr lang="en-US" sz="3600" dirty="0"/>
            </a:p>
          </p:txBody>
        </p:sp>
        <p:sp>
          <p:nvSpPr>
            <p:cNvPr id="14" name="Oval 13"/>
            <p:cNvSpPr/>
            <p:nvPr/>
          </p:nvSpPr>
          <p:spPr>
            <a:xfrm>
              <a:off x="4018721" y="2191879"/>
              <a:ext cx="659548" cy="64807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7023509" y="4675926"/>
            <a:ext cx="1008112" cy="200055"/>
          </a:xfrm>
          <a:prstGeom prst="rect">
            <a:avLst/>
          </a:prstGeom>
          <a:noFill/>
        </p:spPr>
        <p:txBody>
          <a:bodyPr wrap="square" rtlCol="0">
            <a:spAutoFit/>
          </a:bodyPr>
          <a:lstStyle/>
          <a:p>
            <a:r>
              <a:rPr lang="en-GB" sz="700" dirty="0">
                <a:latin typeface="Arial" charset="0"/>
                <a:ea typeface="Arial" charset="0"/>
                <a:cs typeface="Arial" charset="0"/>
              </a:rPr>
              <a:t>Source: Forrester</a:t>
            </a:r>
          </a:p>
        </p:txBody>
      </p:sp>
    </p:spTree>
    <p:extLst>
      <p:ext uri="{BB962C8B-B14F-4D97-AF65-F5344CB8AC3E}">
        <p14:creationId xmlns:p14="http://schemas.microsoft.com/office/powerpoint/2010/main" val="61503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p:cNvSpPr/>
          <p:nvPr/>
        </p:nvSpPr>
        <p:spPr>
          <a:xfrm>
            <a:off x="2659635" y="700068"/>
            <a:ext cx="3904984" cy="3858569"/>
          </a:xfrm>
          <a:prstGeom prst="ellipse">
            <a:avLst/>
          </a:prstGeom>
          <a:noFill/>
          <a:ln w="254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itle 2"/>
          <p:cNvSpPr>
            <a:spLocks noGrp="1"/>
          </p:cNvSpPr>
          <p:nvPr>
            <p:ph type="title"/>
          </p:nvPr>
        </p:nvSpPr>
        <p:spPr>
          <a:xfrm>
            <a:off x="345492" y="219069"/>
            <a:ext cx="8229600" cy="651719"/>
          </a:xfrm>
        </p:spPr>
        <p:txBody>
          <a:bodyPr/>
          <a:lstStyle/>
          <a:p>
            <a:r>
              <a:rPr lang="de-AT" dirty="0" smtClean="0"/>
              <a:t>Performance matters!</a:t>
            </a:r>
            <a:endParaRPr lang="de-AT" dirty="0"/>
          </a:p>
        </p:txBody>
      </p:sp>
      <p:sp>
        <p:nvSpPr>
          <p:cNvPr id="6" name="Oval 5"/>
          <p:cNvSpPr/>
          <p:nvPr/>
        </p:nvSpPr>
        <p:spPr>
          <a:xfrm>
            <a:off x="5471175" y="2276999"/>
            <a:ext cx="3291994" cy="3291994"/>
          </a:xfrm>
          <a:prstGeom prst="ellipse">
            <a:avLst/>
          </a:prstGeom>
          <a:noFill/>
          <a:ln w="254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p:cNvSpPr/>
          <p:nvPr/>
        </p:nvSpPr>
        <p:spPr>
          <a:xfrm>
            <a:off x="-247468" y="800612"/>
            <a:ext cx="3105474" cy="3105474"/>
          </a:xfrm>
          <a:prstGeom prst="ellipse">
            <a:avLst/>
          </a:prstGeom>
          <a:noFill/>
          <a:ln w="254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p:cNvSpPr/>
          <p:nvPr/>
        </p:nvSpPr>
        <p:spPr>
          <a:xfrm>
            <a:off x="5967237" y="2677789"/>
            <a:ext cx="2427092" cy="2427092"/>
          </a:xfrm>
          <a:prstGeom prst="ellipse">
            <a:avLst/>
          </a:prstGeom>
          <a:gradFill>
            <a:gsLst>
              <a:gs pos="33000">
                <a:srgbClr val="F2F2F2"/>
              </a:gs>
              <a:gs pos="100000">
                <a:srgbClr val="FBFBFB"/>
              </a:gs>
            </a:gsLst>
            <a:lin ang="5400000" scaled="1"/>
          </a:gradFill>
          <a:ln>
            <a:noFill/>
          </a:ln>
          <a:effectLst>
            <a:outerShdw blurRad="330200" dist="3429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p:cNvSpPr/>
          <p:nvPr/>
        </p:nvSpPr>
        <p:spPr>
          <a:xfrm>
            <a:off x="1345240" y="2858822"/>
            <a:ext cx="2443445" cy="2443445"/>
          </a:xfrm>
          <a:prstGeom prst="ellipse">
            <a:avLst/>
          </a:prstGeom>
          <a:gradFill>
            <a:gsLst>
              <a:gs pos="33000">
                <a:srgbClr val="F2F2F2"/>
              </a:gs>
              <a:gs pos="100000">
                <a:srgbClr val="FBFBFB"/>
              </a:gs>
            </a:gsLst>
            <a:lin ang="5400000" scaled="1"/>
          </a:gradFill>
          <a:ln>
            <a:noFill/>
          </a:ln>
          <a:effectLst>
            <a:outerShdw blurRad="330200" dist="431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p:cNvSpPr/>
          <p:nvPr/>
        </p:nvSpPr>
        <p:spPr>
          <a:xfrm>
            <a:off x="6040912" y="299157"/>
            <a:ext cx="2113290" cy="2113290"/>
          </a:xfrm>
          <a:prstGeom prst="ellipse">
            <a:avLst/>
          </a:prstGeom>
          <a:gradFill>
            <a:gsLst>
              <a:gs pos="33000">
                <a:srgbClr val="F2F2F2"/>
              </a:gs>
              <a:gs pos="100000">
                <a:srgbClr val="FBFBFB"/>
              </a:gs>
            </a:gsLst>
            <a:lin ang="5400000" scaled="1"/>
          </a:gradFill>
          <a:ln>
            <a:noFill/>
          </a:ln>
          <a:effectLst>
            <a:outerShdw blurRad="330200" dist="317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p:cNvSpPr/>
          <p:nvPr/>
        </p:nvSpPr>
        <p:spPr>
          <a:xfrm>
            <a:off x="200440" y="1198699"/>
            <a:ext cx="2215484" cy="2215484"/>
          </a:xfrm>
          <a:prstGeom prst="ellipse">
            <a:avLst/>
          </a:prstGeom>
          <a:gradFill>
            <a:gsLst>
              <a:gs pos="33000">
                <a:srgbClr val="F2F2F2"/>
              </a:gs>
              <a:gs pos="100000">
                <a:srgbClr val="FBFBFB"/>
              </a:gs>
            </a:gsLst>
            <a:lin ang="5400000" scaled="1"/>
          </a:gradFill>
          <a:ln>
            <a:noFill/>
          </a:ln>
          <a:effectLst>
            <a:outerShdw blurRad="330200" dist="317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TextBox 11"/>
          <p:cNvSpPr txBox="1"/>
          <p:nvPr/>
        </p:nvSpPr>
        <p:spPr>
          <a:xfrm>
            <a:off x="1636690" y="3985079"/>
            <a:ext cx="1901483" cy="1015663"/>
          </a:xfrm>
          <a:prstGeom prst="rect">
            <a:avLst/>
          </a:prstGeom>
          <a:noFill/>
        </p:spPr>
        <p:txBody>
          <a:bodyPr wrap="none" rtlCol="0">
            <a:spAutoFit/>
          </a:bodyPr>
          <a:lstStyle/>
          <a:p>
            <a:pPr algn="ctr"/>
            <a:r>
              <a:rPr lang="en-US" sz="1600" b="1" dirty="0" smtClean="0">
                <a:solidFill>
                  <a:schemeClr val="tx1">
                    <a:lumMod val="50000"/>
                    <a:lumOff val="50000"/>
                  </a:schemeClr>
                </a:solidFill>
                <a:latin typeface="PT Sans" panose="020B0503020203020204" pitchFamily="34" charset="0"/>
              </a:rPr>
              <a:t>Google</a:t>
            </a:r>
            <a:endParaRPr lang="id-ID" sz="1600" b="1" dirty="0" smtClean="0">
              <a:solidFill>
                <a:schemeClr val="tx1">
                  <a:lumMod val="50000"/>
                  <a:lumOff val="50000"/>
                </a:schemeClr>
              </a:solidFill>
              <a:latin typeface="PT Sans" panose="020B0503020203020204" pitchFamily="34" charset="0"/>
            </a:endParaRPr>
          </a:p>
          <a:p>
            <a:pPr algn="ctr"/>
            <a:r>
              <a:rPr lang="en-US" sz="1100" dirty="0" smtClean="0">
                <a:solidFill>
                  <a:schemeClr val="tx1">
                    <a:lumMod val="50000"/>
                    <a:lumOff val="50000"/>
                  </a:schemeClr>
                </a:solidFill>
                <a:latin typeface="PT Sans" panose="020B0503020203020204" pitchFamily="34" charset="0"/>
              </a:rPr>
              <a:t>100-400MS Slowdown</a:t>
            </a:r>
          </a:p>
          <a:p>
            <a:pPr algn="ctr"/>
            <a:r>
              <a:rPr lang="en-US" sz="1100" dirty="0" smtClean="0">
                <a:solidFill>
                  <a:schemeClr val="tx1">
                    <a:lumMod val="50000"/>
                    <a:lumOff val="50000"/>
                  </a:schemeClr>
                </a:solidFill>
                <a:latin typeface="PT Sans" panose="020B0503020203020204" pitchFamily="34" charset="0"/>
              </a:rPr>
              <a:t>=</a:t>
            </a:r>
          </a:p>
          <a:p>
            <a:pPr algn="ctr"/>
            <a:r>
              <a:rPr lang="en-US" sz="1100" dirty="0" smtClean="0">
                <a:solidFill>
                  <a:schemeClr val="tx1">
                    <a:lumMod val="50000"/>
                    <a:lumOff val="50000"/>
                  </a:schemeClr>
                </a:solidFill>
                <a:latin typeface="PT Sans" panose="020B0503020203020204" pitchFamily="34" charset="0"/>
              </a:rPr>
              <a:t>$45-$135M</a:t>
            </a:r>
          </a:p>
          <a:p>
            <a:pPr algn="ctr"/>
            <a:r>
              <a:rPr lang="en-US" sz="1100" dirty="0" smtClean="0">
                <a:solidFill>
                  <a:schemeClr val="tx1">
                    <a:lumMod val="50000"/>
                    <a:lumOff val="50000"/>
                  </a:schemeClr>
                </a:solidFill>
                <a:latin typeface="PT Sans" panose="020B0503020203020204" pitchFamily="34" charset="0"/>
              </a:rPr>
              <a:t>Loss in AdWords revenue</a:t>
            </a:r>
            <a:endParaRPr lang="id-ID" sz="1600" dirty="0">
              <a:solidFill>
                <a:schemeClr val="tx1">
                  <a:lumMod val="50000"/>
                  <a:lumOff val="50000"/>
                </a:schemeClr>
              </a:solidFill>
              <a:latin typeface="PT Sans" panose="020B0503020203020204" pitchFamily="34" charset="0"/>
            </a:endParaRPr>
          </a:p>
        </p:txBody>
      </p:sp>
      <p:sp>
        <p:nvSpPr>
          <p:cNvPr id="13" name="Freeform 33"/>
          <p:cNvSpPr>
            <a:spLocks noEditPoints="1"/>
          </p:cNvSpPr>
          <p:nvPr/>
        </p:nvSpPr>
        <p:spPr bwMode="auto">
          <a:xfrm>
            <a:off x="6586351" y="2924909"/>
            <a:ext cx="1241425" cy="850900"/>
          </a:xfrm>
          <a:custGeom>
            <a:avLst/>
            <a:gdLst>
              <a:gd name="T0" fmla="*/ 184 w 328"/>
              <a:gd name="T1" fmla="*/ 224 h 224"/>
              <a:gd name="T2" fmla="*/ 130 w 328"/>
              <a:gd name="T3" fmla="*/ 211 h 224"/>
              <a:gd name="T4" fmla="*/ 92 w 328"/>
              <a:gd name="T5" fmla="*/ 219 h 224"/>
              <a:gd name="T6" fmla="*/ 0 w 328"/>
              <a:gd name="T7" fmla="*/ 127 h 224"/>
              <a:gd name="T8" fmla="*/ 92 w 328"/>
              <a:gd name="T9" fmla="*/ 35 h 224"/>
              <a:gd name="T10" fmla="*/ 102 w 328"/>
              <a:gd name="T11" fmla="*/ 36 h 224"/>
              <a:gd name="T12" fmla="*/ 184 w 328"/>
              <a:gd name="T13" fmla="*/ 0 h 224"/>
              <a:gd name="T14" fmla="*/ 284 w 328"/>
              <a:gd name="T15" fmla="*/ 62 h 224"/>
              <a:gd name="T16" fmla="*/ 328 w 328"/>
              <a:gd name="T17" fmla="*/ 128 h 224"/>
              <a:gd name="T18" fmla="*/ 256 w 328"/>
              <a:gd name="T19" fmla="*/ 200 h 224"/>
              <a:gd name="T20" fmla="*/ 254 w 328"/>
              <a:gd name="T21" fmla="*/ 200 h 224"/>
              <a:gd name="T22" fmla="*/ 184 w 328"/>
              <a:gd name="T23" fmla="*/ 224 h 224"/>
              <a:gd name="T24" fmla="*/ 131 w 328"/>
              <a:gd name="T25" fmla="*/ 173 h 224"/>
              <a:gd name="T26" fmla="*/ 140 w 328"/>
              <a:gd name="T27" fmla="*/ 179 h 224"/>
              <a:gd name="T28" fmla="*/ 184 w 328"/>
              <a:gd name="T29" fmla="*/ 192 h 224"/>
              <a:gd name="T30" fmla="*/ 238 w 328"/>
              <a:gd name="T31" fmla="*/ 172 h 224"/>
              <a:gd name="T32" fmla="*/ 243 w 328"/>
              <a:gd name="T33" fmla="*/ 167 h 224"/>
              <a:gd name="T34" fmla="*/ 250 w 328"/>
              <a:gd name="T35" fmla="*/ 168 h 224"/>
              <a:gd name="T36" fmla="*/ 256 w 328"/>
              <a:gd name="T37" fmla="*/ 168 h 224"/>
              <a:gd name="T38" fmla="*/ 296 w 328"/>
              <a:gd name="T39" fmla="*/ 128 h 224"/>
              <a:gd name="T40" fmla="*/ 268 w 328"/>
              <a:gd name="T41" fmla="*/ 90 h 224"/>
              <a:gd name="T42" fmla="*/ 261 w 328"/>
              <a:gd name="T43" fmla="*/ 88 h 224"/>
              <a:gd name="T44" fmla="*/ 258 w 328"/>
              <a:gd name="T45" fmla="*/ 81 h 224"/>
              <a:gd name="T46" fmla="*/ 184 w 328"/>
              <a:gd name="T47" fmla="*/ 32 h 224"/>
              <a:gd name="T48" fmla="*/ 121 w 328"/>
              <a:gd name="T49" fmla="*/ 63 h 224"/>
              <a:gd name="T50" fmla="*/ 115 w 328"/>
              <a:gd name="T51" fmla="*/ 71 h 224"/>
              <a:gd name="T52" fmla="*/ 105 w 328"/>
              <a:gd name="T53" fmla="*/ 69 h 224"/>
              <a:gd name="T54" fmla="*/ 92 w 328"/>
              <a:gd name="T55" fmla="*/ 67 h 224"/>
              <a:gd name="T56" fmla="*/ 32 w 328"/>
              <a:gd name="T57" fmla="*/ 127 h 224"/>
              <a:gd name="T58" fmla="*/ 92 w 328"/>
              <a:gd name="T59" fmla="*/ 187 h 224"/>
              <a:gd name="T60" fmla="*/ 123 w 328"/>
              <a:gd name="T61" fmla="*/ 179 h 224"/>
              <a:gd name="T62" fmla="*/ 131 w 328"/>
              <a:gd name="T63" fmla="*/ 17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8" h="224">
                <a:moveTo>
                  <a:pt x="184" y="224"/>
                </a:moveTo>
                <a:cubicBezTo>
                  <a:pt x="165" y="224"/>
                  <a:pt x="147" y="220"/>
                  <a:pt x="130" y="211"/>
                </a:cubicBezTo>
                <a:cubicBezTo>
                  <a:pt x="118" y="216"/>
                  <a:pt x="105" y="219"/>
                  <a:pt x="92" y="219"/>
                </a:cubicBezTo>
                <a:cubicBezTo>
                  <a:pt x="41" y="219"/>
                  <a:pt x="0" y="178"/>
                  <a:pt x="0" y="127"/>
                </a:cubicBezTo>
                <a:cubicBezTo>
                  <a:pt x="0" y="76"/>
                  <a:pt x="41" y="35"/>
                  <a:pt x="92" y="35"/>
                </a:cubicBezTo>
                <a:cubicBezTo>
                  <a:pt x="95" y="35"/>
                  <a:pt x="99" y="35"/>
                  <a:pt x="102" y="36"/>
                </a:cubicBezTo>
                <a:cubicBezTo>
                  <a:pt x="124" y="13"/>
                  <a:pt x="153" y="0"/>
                  <a:pt x="184" y="0"/>
                </a:cubicBezTo>
                <a:cubicBezTo>
                  <a:pt x="227" y="0"/>
                  <a:pt x="266" y="24"/>
                  <a:pt x="284" y="62"/>
                </a:cubicBezTo>
                <a:cubicBezTo>
                  <a:pt x="311" y="74"/>
                  <a:pt x="328" y="99"/>
                  <a:pt x="328" y="128"/>
                </a:cubicBezTo>
                <a:cubicBezTo>
                  <a:pt x="328" y="168"/>
                  <a:pt x="296" y="200"/>
                  <a:pt x="256" y="200"/>
                </a:cubicBezTo>
                <a:cubicBezTo>
                  <a:pt x="255" y="200"/>
                  <a:pt x="254" y="200"/>
                  <a:pt x="254" y="200"/>
                </a:cubicBezTo>
                <a:cubicBezTo>
                  <a:pt x="234" y="216"/>
                  <a:pt x="209" y="224"/>
                  <a:pt x="184" y="224"/>
                </a:cubicBezTo>
                <a:close/>
                <a:moveTo>
                  <a:pt x="131" y="173"/>
                </a:moveTo>
                <a:cubicBezTo>
                  <a:pt x="140" y="179"/>
                  <a:pt x="140" y="179"/>
                  <a:pt x="140" y="179"/>
                </a:cubicBezTo>
                <a:cubicBezTo>
                  <a:pt x="153" y="188"/>
                  <a:pt x="168" y="192"/>
                  <a:pt x="184" y="192"/>
                </a:cubicBezTo>
                <a:cubicBezTo>
                  <a:pt x="204" y="192"/>
                  <a:pt x="223" y="185"/>
                  <a:pt x="238" y="172"/>
                </a:cubicBezTo>
                <a:cubicBezTo>
                  <a:pt x="243" y="167"/>
                  <a:pt x="243" y="167"/>
                  <a:pt x="243" y="167"/>
                </a:cubicBezTo>
                <a:cubicBezTo>
                  <a:pt x="250" y="168"/>
                  <a:pt x="250" y="168"/>
                  <a:pt x="250" y="168"/>
                </a:cubicBezTo>
                <a:cubicBezTo>
                  <a:pt x="253" y="168"/>
                  <a:pt x="254" y="168"/>
                  <a:pt x="256" y="168"/>
                </a:cubicBezTo>
                <a:cubicBezTo>
                  <a:pt x="278" y="168"/>
                  <a:pt x="296" y="150"/>
                  <a:pt x="296" y="128"/>
                </a:cubicBezTo>
                <a:cubicBezTo>
                  <a:pt x="296" y="111"/>
                  <a:pt x="285" y="95"/>
                  <a:pt x="268" y="90"/>
                </a:cubicBezTo>
                <a:cubicBezTo>
                  <a:pt x="261" y="88"/>
                  <a:pt x="261" y="88"/>
                  <a:pt x="261" y="88"/>
                </a:cubicBezTo>
                <a:cubicBezTo>
                  <a:pt x="258" y="81"/>
                  <a:pt x="258" y="81"/>
                  <a:pt x="258" y="81"/>
                </a:cubicBezTo>
                <a:cubicBezTo>
                  <a:pt x="245" y="51"/>
                  <a:pt x="216" y="32"/>
                  <a:pt x="184" y="32"/>
                </a:cubicBezTo>
                <a:cubicBezTo>
                  <a:pt x="159" y="32"/>
                  <a:pt x="137" y="43"/>
                  <a:pt x="121" y="63"/>
                </a:cubicBezTo>
                <a:cubicBezTo>
                  <a:pt x="115" y="71"/>
                  <a:pt x="115" y="71"/>
                  <a:pt x="115" y="71"/>
                </a:cubicBezTo>
                <a:cubicBezTo>
                  <a:pt x="105" y="69"/>
                  <a:pt x="105" y="69"/>
                  <a:pt x="105" y="69"/>
                </a:cubicBezTo>
                <a:cubicBezTo>
                  <a:pt x="101" y="68"/>
                  <a:pt x="96" y="67"/>
                  <a:pt x="92" y="67"/>
                </a:cubicBezTo>
                <a:cubicBezTo>
                  <a:pt x="59" y="67"/>
                  <a:pt x="32" y="94"/>
                  <a:pt x="32" y="127"/>
                </a:cubicBezTo>
                <a:cubicBezTo>
                  <a:pt x="32" y="160"/>
                  <a:pt x="59" y="187"/>
                  <a:pt x="92" y="187"/>
                </a:cubicBezTo>
                <a:cubicBezTo>
                  <a:pt x="103" y="187"/>
                  <a:pt x="113" y="184"/>
                  <a:pt x="123" y="179"/>
                </a:cubicBezTo>
                <a:lnTo>
                  <a:pt x="131" y="173"/>
                </a:lnTo>
                <a:close/>
              </a:path>
            </a:pathLst>
          </a:custGeom>
          <a:solidFill>
            <a:srgbClr val="0E3466"/>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Oval 13"/>
          <p:cNvSpPr/>
          <p:nvPr/>
        </p:nvSpPr>
        <p:spPr>
          <a:xfrm>
            <a:off x="2953603" y="933300"/>
            <a:ext cx="3332122" cy="3332121"/>
          </a:xfrm>
          <a:prstGeom prst="ellipse">
            <a:avLst/>
          </a:prstGeom>
          <a:gradFill>
            <a:gsLst>
              <a:gs pos="33000">
                <a:srgbClr val="F2F2F2"/>
              </a:gs>
              <a:gs pos="100000">
                <a:srgbClr val="FBFBFB"/>
              </a:gs>
            </a:gsLst>
            <a:lin ang="5400000" scaled="1"/>
          </a:gradFill>
          <a:ln>
            <a:noFill/>
          </a:ln>
          <a:effectLst>
            <a:outerShdw blurRad="330200" dist="431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p:cNvSpPr txBox="1"/>
          <p:nvPr/>
        </p:nvSpPr>
        <p:spPr>
          <a:xfrm>
            <a:off x="2983080" y="2892089"/>
            <a:ext cx="3294037" cy="830997"/>
          </a:xfrm>
          <a:prstGeom prst="rect">
            <a:avLst/>
          </a:prstGeom>
          <a:noFill/>
        </p:spPr>
        <p:txBody>
          <a:bodyPr wrap="square" rtlCol="0">
            <a:spAutoFit/>
          </a:bodyPr>
          <a:lstStyle/>
          <a:p>
            <a:pPr algn="ctr"/>
            <a:r>
              <a:rPr lang="en-US" sz="2400" b="1" dirty="0" smtClean="0">
                <a:solidFill>
                  <a:schemeClr val="tx1">
                    <a:lumMod val="65000"/>
                    <a:lumOff val="35000"/>
                  </a:schemeClr>
                </a:solidFill>
              </a:rPr>
              <a:t>Every Millisecond Counts!!</a:t>
            </a:r>
            <a:endParaRPr lang="id-ID" sz="2400" b="1" dirty="0">
              <a:solidFill>
                <a:schemeClr val="bg1">
                  <a:lumMod val="65000"/>
                </a:schemeClr>
              </a:solidFill>
            </a:endParaRPr>
          </a:p>
        </p:txBody>
      </p:sp>
      <p:sp>
        <p:nvSpPr>
          <p:cNvPr id="16" name="Rectangle 15"/>
          <p:cNvSpPr/>
          <p:nvPr/>
        </p:nvSpPr>
        <p:spPr>
          <a:xfrm>
            <a:off x="3697289" y="2629884"/>
            <a:ext cx="1685078" cy="369332"/>
          </a:xfrm>
          <a:prstGeom prst="rect">
            <a:avLst/>
          </a:prstGeom>
        </p:spPr>
        <p:txBody>
          <a:bodyPr wrap="none">
            <a:spAutoFit/>
          </a:bodyPr>
          <a:lstStyle/>
          <a:p>
            <a:pPr algn="ctr"/>
            <a:r>
              <a:rPr lang="en-US" b="1" dirty="0" smtClean="0">
                <a:solidFill>
                  <a:schemeClr val="tx1">
                    <a:lumMod val="50000"/>
                    <a:lumOff val="50000"/>
                  </a:schemeClr>
                </a:solidFill>
                <a:latin typeface="PT Sans" panose="020B0503020203020204" pitchFamily="34" charset="0"/>
              </a:rPr>
              <a:t>Speed is King</a:t>
            </a:r>
            <a:endParaRPr lang="id-ID" b="1" dirty="0">
              <a:solidFill>
                <a:schemeClr val="tx1">
                  <a:lumMod val="50000"/>
                  <a:lumOff val="50000"/>
                </a:schemeClr>
              </a:solidFill>
              <a:latin typeface="PT Sans" panose="020B0503020203020204" pitchFamily="34" charset="0"/>
            </a:endParaRPr>
          </a:p>
        </p:txBody>
      </p:sp>
      <p:grpSp>
        <p:nvGrpSpPr>
          <p:cNvPr id="17" name="Group 16"/>
          <p:cNvGrpSpPr/>
          <p:nvPr/>
        </p:nvGrpSpPr>
        <p:grpSpPr>
          <a:xfrm rot="2319731">
            <a:off x="4121326" y="969722"/>
            <a:ext cx="892896" cy="2003621"/>
            <a:chOff x="2284413" y="412749"/>
            <a:chExt cx="2824162" cy="6337302"/>
          </a:xfrm>
        </p:grpSpPr>
        <p:grpSp>
          <p:nvGrpSpPr>
            <p:cNvPr id="18" name="Group 17"/>
            <p:cNvGrpSpPr/>
            <p:nvPr/>
          </p:nvGrpSpPr>
          <p:grpSpPr>
            <a:xfrm>
              <a:off x="2971800" y="4267201"/>
              <a:ext cx="1501776" cy="2482850"/>
              <a:chOff x="6661150" y="2820988"/>
              <a:chExt cx="1501776" cy="2482850"/>
            </a:xfrm>
          </p:grpSpPr>
          <p:sp>
            <p:nvSpPr>
              <p:cNvPr id="41" name="Freeform 133"/>
              <p:cNvSpPr>
                <a:spLocks/>
              </p:cNvSpPr>
              <p:nvPr/>
            </p:nvSpPr>
            <p:spPr bwMode="auto">
              <a:xfrm>
                <a:off x="6661150" y="2820988"/>
                <a:ext cx="1501776" cy="2482850"/>
              </a:xfrm>
              <a:custGeom>
                <a:avLst/>
                <a:gdLst>
                  <a:gd name="T0" fmla="*/ 2 w 397"/>
                  <a:gd name="T1" fmla="*/ 268 h 659"/>
                  <a:gd name="T2" fmla="*/ 0 w 397"/>
                  <a:gd name="T3" fmla="*/ 268 h 659"/>
                  <a:gd name="T4" fmla="*/ 0 w 397"/>
                  <a:gd name="T5" fmla="*/ 268 h 659"/>
                  <a:gd name="T6" fmla="*/ 3 w 397"/>
                  <a:gd name="T7" fmla="*/ 271 h 659"/>
                  <a:gd name="T8" fmla="*/ 4 w 397"/>
                  <a:gd name="T9" fmla="*/ 282 h 659"/>
                  <a:gd name="T10" fmla="*/ 5 w 397"/>
                  <a:gd name="T11" fmla="*/ 284 h 659"/>
                  <a:gd name="T12" fmla="*/ 48 w 397"/>
                  <a:gd name="T13" fmla="*/ 418 h 659"/>
                  <a:gd name="T14" fmla="*/ 92 w 397"/>
                  <a:gd name="T15" fmla="*/ 290 h 659"/>
                  <a:gd name="T16" fmla="*/ 172 w 397"/>
                  <a:gd name="T17" fmla="*/ 441 h 659"/>
                  <a:gd name="T18" fmla="*/ 145 w 397"/>
                  <a:gd name="T19" fmla="*/ 564 h 659"/>
                  <a:gd name="T20" fmla="*/ 201 w 397"/>
                  <a:gd name="T21" fmla="*/ 659 h 659"/>
                  <a:gd name="T22" fmla="*/ 172 w 397"/>
                  <a:gd name="T23" fmla="*/ 604 h 659"/>
                  <a:gd name="T24" fmla="*/ 182 w 397"/>
                  <a:gd name="T25" fmla="*/ 528 h 659"/>
                  <a:gd name="T26" fmla="*/ 229 w 397"/>
                  <a:gd name="T27" fmla="*/ 462 h 659"/>
                  <a:gd name="T28" fmla="*/ 272 w 397"/>
                  <a:gd name="T29" fmla="*/ 386 h 659"/>
                  <a:gd name="T30" fmla="*/ 280 w 397"/>
                  <a:gd name="T31" fmla="*/ 362 h 659"/>
                  <a:gd name="T32" fmla="*/ 307 w 397"/>
                  <a:gd name="T33" fmla="*/ 484 h 659"/>
                  <a:gd name="T34" fmla="*/ 325 w 397"/>
                  <a:gd name="T35" fmla="*/ 406 h 659"/>
                  <a:gd name="T36" fmla="*/ 370 w 397"/>
                  <a:gd name="T37" fmla="*/ 198 h 659"/>
                  <a:gd name="T38" fmla="*/ 189 w 397"/>
                  <a:gd name="T39" fmla="*/ 0 h 659"/>
                  <a:gd name="T40" fmla="*/ 3 w 397"/>
                  <a:gd name="T41" fmla="*/ 254 h 659"/>
                  <a:gd name="T42" fmla="*/ 2 w 397"/>
                  <a:gd name="T43" fmla="*/ 26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134"/>
              <p:cNvSpPr>
                <a:spLocks/>
              </p:cNvSpPr>
              <p:nvPr/>
            </p:nvSpPr>
            <p:spPr bwMode="auto">
              <a:xfrm>
                <a:off x="6794500" y="2892426"/>
                <a:ext cx="1223963" cy="1563688"/>
              </a:xfrm>
              <a:custGeom>
                <a:avLst/>
                <a:gdLst>
                  <a:gd name="T0" fmla="*/ 154 w 324"/>
                  <a:gd name="T1" fmla="*/ 0 h 415"/>
                  <a:gd name="T2" fmla="*/ 304 w 324"/>
                  <a:gd name="T3" fmla="*/ 172 h 415"/>
                  <a:gd name="T4" fmla="*/ 305 w 324"/>
                  <a:gd name="T5" fmla="*/ 174 h 415"/>
                  <a:gd name="T6" fmla="*/ 305 w 324"/>
                  <a:gd name="T7" fmla="*/ 176 h 415"/>
                  <a:gd name="T8" fmla="*/ 276 w 324"/>
                  <a:gd name="T9" fmla="*/ 338 h 415"/>
                  <a:gd name="T10" fmla="*/ 255 w 324"/>
                  <a:gd name="T11" fmla="*/ 261 h 415"/>
                  <a:gd name="T12" fmla="*/ 230 w 324"/>
                  <a:gd name="T13" fmla="*/ 302 h 415"/>
                  <a:gd name="T14" fmla="*/ 170 w 324"/>
                  <a:gd name="T15" fmla="*/ 412 h 415"/>
                  <a:gd name="T16" fmla="*/ 167 w 324"/>
                  <a:gd name="T17" fmla="*/ 415 h 415"/>
                  <a:gd name="T18" fmla="*/ 167 w 324"/>
                  <a:gd name="T19" fmla="*/ 409 h 415"/>
                  <a:gd name="T20" fmla="*/ 65 w 324"/>
                  <a:gd name="T21" fmla="*/ 228 h 415"/>
                  <a:gd name="T22" fmla="*/ 52 w 324"/>
                  <a:gd name="T23" fmla="*/ 229 h 415"/>
                  <a:gd name="T24" fmla="*/ 2 w 324"/>
                  <a:gd name="T25" fmla="*/ 256 h 415"/>
                  <a:gd name="T26" fmla="*/ 1 w 324"/>
                  <a:gd name="T27" fmla="*/ 251 h 415"/>
                  <a:gd name="T28" fmla="*/ 1 w 324"/>
                  <a:gd name="T29" fmla="*/ 249 h 415"/>
                  <a:gd name="T30" fmla="*/ 0 w 324"/>
                  <a:gd name="T31" fmla="*/ 239 h 415"/>
                  <a:gd name="T32" fmla="*/ 0 w 324"/>
                  <a:gd name="T33" fmla="*/ 236 h 415"/>
                  <a:gd name="T34" fmla="*/ 0 w 324"/>
                  <a:gd name="T35" fmla="*/ 223 h 415"/>
                  <a:gd name="T36" fmla="*/ 154 w 324"/>
                  <a:gd name="T3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35"/>
              <p:cNvSpPr>
                <a:spLocks/>
              </p:cNvSpPr>
              <p:nvPr/>
            </p:nvSpPr>
            <p:spPr bwMode="auto">
              <a:xfrm>
                <a:off x="6994525" y="2979738"/>
                <a:ext cx="801688" cy="1130300"/>
              </a:xfrm>
              <a:custGeom>
                <a:avLst/>
                <a:gdLst>
                  <a:gd name="T0" fmla="*/ 43 w 212"/>
                  <a:gd name="T1" fmla="*/ 142 h 300"/>
                  <a:gd name="T2" fmla="*/ 34 w 212"/>
                  <a:gd name="T3" fmla="*/ 142 h 300"/>
                  <a:gd name="T4" fmla="*/ 1 w 212"/>
                  <a:gd name="T5" fmla="*/ 159 h 300"/>
                  <a:gd name="T6" fmla="*/ 1 w 212"/>
                  <a:gd name="T7" fmla="*/ 156 h 300"/>
                  <a:gd name="T8" fmla="*/ 1 w 212"/>
                  <a:gd name="T9" fmla="*/ 155 h 300"/>
                  <a:gd name="T10" fmla="*/ 0 w 212"/>
                  <a:gd name="T11" fmla="*/ 148 h 300"/>
                  <a:gd name="T12" fmla="*/ 0 w 212"/>
                  <a:gd name="T13" fmla="*/ 146 h 300"/>
                  <a:gd name="T14" fmla="*/ 0 w 212"/>
                  <a:gd name="T15" fmla="*/ 139 h 300"/>
                  <a:gd name="T16" fmla="*/ 101 w 212"/>
                  <a:gd name="T17" fmla="*/ 0 h 300"/>
                  <a:gd name="T18" fmla="*/ 199 w 212"/>
                  <a:gd name="T19" fmla="*/ 107 h 300"/>
                  <a:gd name="T20" fmla="*/ 200 w 212"/>
                  <a:gd name="T21" fmla="*/ 108 h 300"/>
                  <a:gd name="T22" fmla="*/ 200 w 212"/>
                  <a:gd name="T23" fmla="*/ 109 h 300"/>
                  <a:gd name="T24" fmla="*/ 181 w 212"/>
                  <a:gd name="T25" fmla="*/ 210 h 300"/>
                  <a:gd name="T26" fmla="*/ 167 w 212"/>
                  <a:gd name="T27" fmla="*/ 162 h 300"/>
                  <a:gd name="T28" fmla="*/ 150 w 212"/>
                  <a:gd name="T29" fmla="*/ 187 h 300"/>
                  <a:gd name="T30" fmla="*/ 121 w 212"/>
                  <a:gd name="T31" fmla="*/ 300 h 300"/>
                  <a:gd name="T32" fmla="*/ 43 w 212"/>
                  <a:gd name="T33" fmla="*/ 14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9" name="Group 18"/>
            <p:cNvGrpSpPr/>
            <p:nvPr/>
          </p:nvGrpSpPr>
          <p:grpSpPr>
            <a:xfrm>
              <a:off x="2284413" y="412749"/>
              <a:ext cx="2824162" cy="4770439"/>
              <a:chOff x="2284413" y="412749"/>
              <a:chExt cx="2824162" cy="4770439"/>
            </a:xfrm>
          </p:grpSpPr>
          <p:sp>
            <p:nvSpPr>
              <p:cNvPr id="20" name="Freeform 102"/>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03"/>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04"/>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105"/>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06"/>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07"/>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108"/>
              <p:cNvSpPr>
                <a:spLocks/>
              </p:cNvSpPr>
              <p:nvPr/>
            </p:nvSpPr>
            <p:spPr bwMode="auto">
              <a:xfrm>
                <a:off x="2597151" y="412749"/>
                <a:ext cx="2244725" cy="4105274"/>
              </a:xfrm>
              <a:custGeom>
                <a:avLst/>
                <a:gdLst>
                  <a:gd name="T0" fmla="*/ 298 w 596"/>
                  <a:gd name="T1" fmla="*/ 1092 h 1092"/>
                  <a:gd name="T2" fmla="*/ 159 w 596"/>
                  <a:gd name="T3" fmla="*/ 1092 h 1092"/>
                  <a:gd name="T4" fmla="*/ 21 w 596"/>
                  <a:gd name="T5" fmla="*/ 513 h 1092"/>
                  <a:gd name="T6" fmla="*/ 298 w 596"/>
                  <a:gd name="T7" fmla="*/ 0 h 1092"/>
                  <a:gd name="T8" fmla="*/ 299 w 596"/>
                  <a:gd name="T9" fmla="*/ 0 h 1092"/>
                  <a:gd name="T10" fmla="*/ 575 w 596"/>
                  <a:gd name="T11" fmla="*/ 513 h 1092"/>
                  <a:gd name="T12" fmla="*/ 437 w 596"/>
                  <a:gd name="T13" fmla="*/ 1092 h 1092"/>
                  <a:gd name="T14" fmla="*/ 298 w 596"/>
                  <a:gd name="T15" fmla="*/ 1092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109"/>
              <p:cNvSpPr>
                <a:spLocks/>
              </p:cNvSpPr>
              <p:nvPr/>
            </p:nvSpPr>
            <p:spPr bwMode="auto">
              <a:xfrm>
                <a:off x="2728913" y="2792413"/>
                <a:ext cx="1987550" cy="647700"/>
              </a:xfrm>
              <a:custGeom>
                <a:avLst/>
                <a:gdLst>
                  <a:gd name="T0" fmla="*/ 508 w 528"/>
                  <a:gd name="T1" fmla="*/ 124 h 172"/>
                  <a:gd name="T2" fmla="*/ 528 w 528"/>
                  <a:gd name="T3" fmla="*/ 0 h 172"/>
                  <a:gd name="T4" fmla="*/ 248 w 528"/>
                  <a:gd name="T5" fmla="*/ 66 h 172"/>
                  <a:gd name="T6" fmla="*/ 0 w 528"/>
                  <a:gd name="T7" fmla="*/ 15 h 172"/>
                  <a:gd name="T8" fmla="*/ 21 w 528"/>
                  <a:gd name="T9" fmla="*/ 136 h 172"/>
                  <a:gd name="T10" fmla="*/ 248 w 528"/>
                  <a:gd name="T11" fmla="*/ 172 h 172"/>
                  <a:gd name="T12" fmla="*/ 508 w 528"/>
                  <a:gd name="T13" fmla="*/ 124 h 172"/>
                </a:gdLst>
                <a:ahLst/>
                <a:cxnLst>
                  <a:cxn ang="0">
                    <a:pos x="T0" y="T1"/>
                  </a:cxn>
                  <a:cxn ang="0">
                    <a:pos x="T2" y="T3"/>
                  </a:cxn>
                  <a:cxn ang="0">
                    <a:pos x="T4" y="T5"/>
                  </a:cxn>
                  <a:cxn ang="0">
                    <a:pos x="T6" y="T7"/>
                  </a:cxn>
                  <a:cxn ang="0">
                    <a:pos x="T8" y="T9"/>
                  </a:cxn>
                  <a:cxn ang="0">
                    <a:pos x="T10" y="T11"/>
                  </a:cxn>
                  <a:cxn ang="0">
                    <a:pos x="T12" y="T13"/>
                  </a:cxn>
                </a:cxnLst>
                <a:rect l="0" t="0" r="r" b="b"/>
                <a:pathLst>
                  <a:path w="528" h="172">
                    <a:moveTo>
                      <a:pt x="508" y="124"/>
                    </a:moveTo>
                    <a:cubicBezTo>
                      <a:pt x="517" y="79"/>
                      <a:pt x="524" y="36"/>
                      <a:pt x="528" y="0"/>
                    </a:cubicBezTo>
                    <a:cubicBezTo>
                      <a:pt x="444" y="42"/>
                      <a:pt x="349" y="66"/>
                      <a:pt x="248" y="66"/>
                    </a:cubicBezTo>
                    <a:cubicBezTo>
                      <a:pt x="160" y="66"/>
                      <a:pt x="76" y="48"/>
                      <a:pt x="0" y="15"/>
                    </a:cubicBezTo>
                    <a:cubicBezTo>
                      <a:pt x="5" y="51"/>
                      <a:pt x="12" y="92"/>
                      <a:pt x="21" y="136"/>
                    </a:cubicBezTo>
                    <a:cubicBezTo>
                      <a:pt x="92" y="159"/>
                      <a:pt x="169" y="172"/>
                      <a:pt x="248" y="172"/>
                    </a:cubicBezTo>
                    <a:cubicBezTo>
                      <a:pt x="340" y="172"/>
                      <a:pt x="427" y="155"/>
                      <a:pt x="508" y="12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110"/>
              <p:cNvSpPr>
                <a:spLocks/>
              </p:cNvSpPr>
              <p:nvPr/>
            </p:nvSpPr>
            <p:spPr bwMode="auto">
              <a:xfrm>
                <a:off x="2668588" y="1962150"/>
                <a:ext cx="2100262" cy="530225"/>
              </a:xfrm>
              <a:custGeom>
                <a:avLst/>
                <a:gdLst>
                  <a:gd name="T0" fmla="*/ 557 w 558"/>
                  <a:gd name="T1" fmla="*/ 80 h 141"/>
                  <a:gd name="T2" fmla="*/ 552 w 558"/>
                  <a:gd name="T3" fmla="*/ 0 h 141"/>
                  <a:gd name="T4" fmla="*/ 278 w 558"/>
                  <a:gd name="T5" fmla="*/ 62 h 141"/>
                  <a:gd name="T6" fmla="*/ 6 w 558"/>
                  <a:gd name="T7" fmla="*/ 1 h 141"/>
                  <a:gd name="T8" fmla="*/ 2 w 558"/>
                  <a:gd name="T9" fmla="*/ 92 h 141"/>
                  <a:gd name="T10" fmla="*/ 264 w 558"/>
                  <a:gd name="T11" fmla="*/ 141 h 141"/>
                  <a:gd name="T12" fmla="*/ 557 w 558"/>
                  <a:gd name="T13" fmla="*/ 80 h 141"/>
                </a:gdLst>
                <a:ahLst/>
                <a:cxnLst>
                  <a:cxn ang="0">
                    <a:pos x="T0" y="T1"/>
                  </a:cxn>
                  <a:cxn ang="0">
                    <a:pos x="T2" y="T3"/>
                  </a:cxn>
                  <a:cxn ang="0">
                    <a:pos x="T4" y="T5"/>
                  </a:cxn>
                  <a:cxn ang="0">
                    <a:pos x="T6" y="T7"/>
                  </a:cxn>
                  <a:cxn ang="0">
                    <a:pos x="T8" y="T9"/>
                  </a:cxn>
                  <a:cxn ang="0">
                    <a:pos x="T10" y="T11"/>
                  </a:cxn>
                  <a:cxn ang="0">
                    <a:pos x="T12" y="T13"/>
                  </a:cxn>
                </a:cxnLst>
                <a:rect l="0" t="0" r="r" b="b"/>
                <a:pathLst>
                  <a:path w="558" h="141">
                    <a:moveTo>
                      <a:pt x="557" y="80"/>
                    </a:moveTo>
                    <a:cubicBezTo>
                      <a:pt x="558" y="53"/>
                      <a:pt x="556" y="26"/>
                      <a:pt x="552" y="0"/>
                    </a:cubicBezTo>
                    <a:cubicBezTo>
                      <a:pt x="469" y="40"/>
                      <a:pt x="376" y="62"/>
                      <a:pt x="278" y="62"/>
                    </a:cubicBezTo>
                    <a:cubicBezTo>
                      <a:pt x="181" y="62"/>
                      <a:pt x="88" y="40"/>
                      <a:pt x="6" y="1"/>
                    </a:cubicBezTo>
                    <a:cubicBezTo>
                      <a:pt x="2" y="31"/>
                      <a:pt x="0" y="61"/>
                      <a:pt x="2" y="92"/>
                    </a:cubicBezTo>
                    <a:cubicBezTo>
                      <a:pt x="84" y="123"/>
                      <a:pt x="172" y="141"/>
                      <a:pt x="264" y="141"/>
                    </a:cubicBezTo>
                    <a:cubicBezTo>
                      <a:pt x="368" y="141"/>
                      <a:pt x="467" y="119"/>
                      <a:pt x="557"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Oval 111"/>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Oval 112"/>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Oval 113"/>
              <p:cNvSpPr>
                <a:spLocks noChangeArrowheads="1"/>
              </p:cNvSpPr>
              <p:nvPr/>
            </p:nvSpPr>
            <p:spPr bwMode="auto">
              <a:xfrm>
                <a:off x="3587750" y="2214563"/>
                <a:ext cx="255587" cy="255588"/>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Oval 114"/>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Oval 115"/>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Oval 116"/>
              <p:cNvSpPr>
                <a:spLocks noChangeArrowheads="1"/>
              </p:cNvSpPr>
              <p:nvPr/>
            </p:nvSpPr>
            <p:spPr bwMode="auto">
              <a:xfrm>
                <a:off x="3602038" y="2635250"/>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Oval 117"/>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Oval 118"/>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Oval 119"/>
              <p:cNvSpPr>
                <a:spLocks noChangeArrowheads="1"/>
              </p:cNvSpPr>
              <p:nvPr/>
            </p:nvSpPr>
            <p:spPr bwMode="auto">
              <a:xfrm>
                <a:off x="3602038" y="2987675"/>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120"/>
              <p:cNvSpPr>
                <a:spLocks/>
              </p:cNvSpPr>
              <p:nvPr/>
            </p:nvSpPr>
            <p:spPr bwMode="auto">
              <a:xfrm>
                <a:off x="3568700" y="3319463"/>
                <a:ext cx="293687" cy="1863725"/>
              </a:xfrm>
              <a:custGeom>
                <a:avLst/>
                <a:gdLst>
                  <a:gd name="T0" fmla="*/ 77 w 78"/>
                  <a:gd name="T1" fmla="*/ 48 h 496"/>
                  <a:gd name="T2" fmla="*/ 78 w 78"/>
                  <a:gd name="T3" fmla="*/ 39 h 496"/>
                  <a:gd name="T4" fmla="*/ 39 w 78"/>
                  <a:gd name="T5" fmla="*/ 0 h 496"/>
                  <a:gd name="T6" fmla="*/ 0 w 78"/>
                  <a:gd name="T7" fmla="*/ 40 h 496"/>
                  <a:gd name="T8" fmla="*/ 18 w 78"/>
                  <a:gd name="T9" fmla="*/ 475 h 496"/>
                  <a:gd name="T10" fmla="*/ 19 w 78"/>
                  <a:gd name="T11" fmla="*/ 475 h 496"/>
                  <a:gd name="T12" fmla="*/ 19 w 78"/>
                  <a:gd name="T13" fmla="*/ 475 h 496"/>
                  <a:gd name="T14" fmla="*/ 40 w 78"/>
                  <a:gd name="T15" fmla="*/ 496 h 496"/>
                  <a:gd name="T16" fmla="*/ 61 w 78"/>
                  <a:gd name="T17" fmla="*/ 475 h 496"/>
                  <a:gd name="T18" fmla="*/ 61 w 78"/>
                  <a:gd name="T19" fmla="*/ 475 h 496"/>
                  <a:gd name="T20" fmla="*/ 61 w 78"/>
                  <a:gd name="T21" fmla="*/ 475 h 496"/>
                  <a:gd name="T22" fmla="*/ 77 w 78"/>
                  <a:gd name="T23" fmla="*/ 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496">
                    <a:moveTo>
                      <a:pt x="77" y="48"/>
                    </a:moveTo>
                    <a:cubicBezTo>
                      <a:pt x="77" y="45"/>
                      <a:pt x="78" y="42"/>
                      <a:pt x="78" y="39"/>
                    </a:cubicBezTo>
                    <a:cubicBezTo>
                      <a:pt x="78" y="18"/>
                      <a:pt x="60" y="0"/>
                      <a:pt x="39" y="0"/>
                    </a:cubicBezTo>
                    <a:cubicBezTo>
                      <a:pt x="17" y="0"/>
                      <a:pt x="0" y="18"/>
                      <a:pt x="0" y="40"/>
                    </a:cubicBezTo>
                    <a:cubicBezTo>
                      <a:pt x="18" y="475"/>
                      <a:pt x="18" y="475"/>
                      <a:pt x="18" y="475"/>
                    </a:cubicBezTo>
                    <a:cubicBezTo>
                      <a:pt x="19" y="475"/>
                      <a:pt x="19" y="475"/>
                      <a:pt x="19" y="475"/>
                    </a:cubicBezTo>
                    <a:cubicBezTo>
                      <a:pt x="19" y="475"/>
                      <a:pt x="19" y="475"/>
                      <a:pt x="19" y="475"/>
                    </a:cubicBezTo>
                    <a:cubicBezTo>
                      <a:pt x="19" y="487"/>
                      <a:pt x="29" y="496"/>
                      <a:pt x="40" y="496"/>
                    </a:cubicBezTo>
                    <a:cubicBezTo>
                      <a:pt x="52" y="496"/>
                      <a:pt x="61" y="487"/>
                      <a:pt x="61" y="475"/>
                    </a:cubicBezTo>
                    <a:cubicBezTo>
                      <a:pt x="61" y="475"/>
                      <a:pt x="61" y="475"/>
                      <a:pt x="61" y="475"/>
                    </a:cubicBezTo>
                    <a:cubicBezTo>
                      <a:pt x="61" y="475"/>
                      <a:pt x="61" y="475"/>
                      <a:pt x="61" y="475"/>
                    </a:cubicBezTo>
                    <a:lnTo>
                      <a:pt x="77" y="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Oval 121"/>
              <p:cNvSpPr>
                <a:spLocks noChangeArrowheads="1"/>
              </p:cNvSpPr>
              <p:nvPr/>
            </p:nvSpPr>
            <p:spPr bwMode="auto">
              <a:xfrm>
                <a:off x="3360738" y="1187450"/>
                <a:ext cx="735012" cy="73342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22"/>
              <p:cNvSpPr>
                <a:spLocks noEditPoints="1"/>
              </p:cNvSpPr>
              <p:nvPr/>
            </p:nvSpPr>
            <p:spPr bwMode="auto">
              <a:xfrm>
                <a:off x="3319463" y="1157288"/>
                <a:ext cx="790575" cy="790575"/>
              </a:xfrm>
              <a:custGeom>
                <a:avLst/>
                <a:gdLst>
                  <a:gd name="T0" fmla="*/ 105 w 210"/>
                  <a:gd name="T1" fmla="*/ 0 h 210"/>
                  <a:gd name="T2" fmla="*/ 0 w 210"/>
                  <a:gd name="T3" fmla="*/ 105 h 210"/>
                  <a:gd name="T4" fmla="*/ 105 w 210"/>
                  <a:gd name="T5" fmla="*/ 210 h 210"/>
                  <a:gd name="T6" fmla="*/ 210 w 210"/>
                  <a:gd name="T7" fmla="*/ 105 h 210"/>
                  <a:gd name="T8" fmla="*/ 105 w 210"/>
                  <a:gd name="T9" fmla="*/ 0 h 210"/>
                  <a:gd name="T10" fmla="*/ 105 w 210"/>
                  <a:gd name="T11" fmla="*/ 193 h 210"/>
                  <a:gd name="T12" fmla="*/ 17 w 210"/>
                  <a:gd name="T13" fmla="*/ 105 h 210"/>
                  <a:gd name="T14" fmla="*/ 105 w 210"/>
                  <a:gd name="T15" fmla="*/ 18 h 210"/>
                  <a:gd name="T16" fmla="*/ 192 w 210"/>
                  <a:gd name="T17" fmla="*/ 105 h 210"/>
                  <a:gd name="T18" fmla="*/ 105 w 210"/>
                  <a:gd name="T19" fmla="*/ 19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105" y="0"/>
                    </a:moveTo>
                    <a:cubicBezTo>
                      <a:pt x="47" y="0"/>
                      <a:pt x="0" y="47"/>
                      <a:pt x="0" y="105"/>
                    </a:cubicBezTo>
                    <a:cubicBezTo>
                      <a:pt x="0" y="163"/>
                      <a:pt x="47" y="210"/>
                      <a:pt x="105" y="210"/>
                    </a:cubicBezTo>
                    <a:cubicBezTo>
                      <a:pt x="163" y="210"/>
                      <a:pt x="210" y="163"/>
                      <a:pt x="210" y="105"/>
                    </a:cubicBezTo>
                    <a:cubicBezTo>
                      <a:pt x="210" y="47"/>
                      <a:pt x="163" y="0"/>
                      <a:pt x="105" y="0"/>
                    </a:cubicBezTo>
                    <a:close/>
                    <a:moveTo>
                      <a:pt x="105" y="193"/>
                    </a:moveTo>
                    <a:cubicBezTo>
                      <a:pt x="56" y="193"/>
                      <a:pt x="17" y="154"/>
                      <a:pt x="17" y="105"/>
                    </a:cubicBezTo>
                    <a:cubicBezTo>
                      <a:pt x="17" y="57"/>
                      <a:pt x="56" y="18"/>
                      <a:pt x="105" y="18"/>
                    </a:cubicBezTo>
                    <a:cubicBezTo>
                      <a:pt x="153" y="18"/>
                      <a:pt x="192" y="57"/>
                      <a:pt x="192" y="105"/>
                    </a:cubicBezTo>
                    <a:cubicBezTo>
                      <a:pt x="192" y="154"/>
                      <a:pt x="153" y="193"/>
                      <a:pt x="105" y="19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grpSp>
      </p:grpSp>
      <p:sp>
        <p:nvSpPr>
          <p:cNvPr id="44" name="Freeform 33"/>
          <p:cNvSpPr>
            <a:spLocks noEditPoints="1"/>
          </p:cNvSpPr>
          <p:nvPr/>
        </p:nvSpPr>
        <p:spPr bwMode="auto">
          <a:xfrm>
            <a:off x="1921746" y="3123505"/>
            <a:ext cx="1241425" cy="850900"/>
          </a:xfrm>
          <a:custGeom>
            <a:avLst/>
            <a:gdLst>
              <a:gd name="T0" fmla="*/ 184 w 328"/>
              <a:gd name="T1" fmla="*/ 224 h 224"/>
              <a:gd name="T2" fmla="*/ 130 w 328"/>
              <a:gd name="T3" fmla="*/ 211 h 224"/>
              <a:gd name="T4" fmla="*/ 92 w 328"/>
              <a:gd name="T5" fmla="*/ 219 h 224"/>
              <a:gd name="T6" fmla="*/ 0 w 328"/>
              <a:gd name="T7" fmla="*/ 127 h 224"/>
              <a:gd name="T8" fmla="*/ 92 w 328"/>
              <a:gd name="T9" fmla="*/ 35 h 224"/>
              <a:gd name="T10" fmla="*/ 102 w 328"/>
              <a:gd name="T11" fmla="*/ 36 h 224"/>
              <a:gd name="T12" fmla="*/ 184 w 328"/>
              <a:gd name="T13" fmla="*/ 0 h 224"/>
              <a:gd name="T14" fmla="*/ 284 w 328"/>
              <a:gd name="T15" fmla="*/ 62 h 224"/>
              <a:gd name="T16" fmla="*/ 328 w 328"/>
              <a:gd name="T17" fmla="*/ 128 h 224"/>
              <a:gd name="T18" fmla="*/ 256 w 328"/>
              <a:gd name="T19" fmla="*/ 200 h 224"/>
              <a:gd name="T20" fmla="*/ 254 w 328"/>
              <a:gd name="T21" fmla="*/ 200 h 224"/>
              <a:gd name="T22" fmla="*/ 184 w 328"/>
              <a:gd name="T23" fmla="*/ 224 h 224"/>
              <a:gd name="T24" fmla="*/ 131 w 328"/>
              <a:gd name="T25" fmla="*/ 173 h 224"/>
              <a:gd name="T26" fmla="*/ 140 w 328"/>
              <a:gd name="T27" fmla="*/ 179 h 224"/>
              <a:gd name="T28" fmla="*/ 184 w 328"/>
              <a:gd name="T29" fmla="*/ 192 h 224"/>
              <a:gd name="T30" fmla="*/ 238 w 328"/>
              <a:gd name="T31" fmla="*/ 172 h 224"/>
              <a:gd name="T32" fmla="*/ 243 w 328"/>
              <a:gd name="T33" fmla="*/ 167 h 224"/>
              <a:gd name="T34" fmla="*/ 250 w 328"/>
              <a:gd name="T35" fmla="*/ 168 h 224"/>
              <a:gd name="T36" fmla="*/ 256 w 328"/>
              <a:gd name="T37" fmla="*/ 168 h 224"/>
              <a:gd name="T38" fmla="*/ 296 w 328"/>
              <a:gd name="T39" fmla="*/ 128 h 224"/>
              <a:gd name="T40" fmla="*/ 268 w 328"/>
              <a:gd name="T41" fmla="*/ 90 h 224"/>
              <a:gd name="T42" fmla="*/ 261 w 328"/>
              <a:gd name="T43" fmla="*/ 88 h 224"/>
              <a:gd name="T44" fmla="*/ 258 w 328"/>
              <a:gd name="T45" fmla="*/ 81 h 224"/>
              <a:gd name="T46" fmla="*/ 184 w 328"/>
              <a:gd name="T47" fmla="*/ 32 h 224"/>
              <a:gd name="T48" fmla="*/ 121 w 328"/>
              <a:gd name="T49" fmla="*/ 63 h 224"/>
              <a:gd name="T50" fmla="*/ 115 w 328"/>
              <a:gd name="T51" fmla="*/ 71 h 224"/>
              <a:gd name="T52" fmla="*/ 105 w 328"/>
              <a:gd name="T53" fmla="*/ 69 h 224"/>
              <a:gd name="T54" fmla="*/ 92 w 328"/>
              <a:gd name="T55" fmla="*/ 67 h 224"/>
              <a:gd name="T56" fmla="*/ 32 w 328"/>
              <a:gd name="T57" fmla="*/ 127 h 224"/>
              <a:gd name="T58" fmla="*/ 92 w 328"/>
              <a:gd name="T59" fmla="*/ 187 h 224"/>
              <a:gd name="T60" fmla="*/ 123 w 328"/>
              <a:gd name="T61" fmla="*/ 179 h 224"/>
              <a:gd name="T62" fmla="*/ 131 w 328"/>
              <a:gd name="T63" fmla="*/ 17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8" h="224">
                <a:moveTo>
                  <a:pt x="184" y="224"/>
                </a:moveTo>
                <a:cubicBezTo>
                  <a:pt x="165" y="224"/>
                  <a:pt x="147" y="220"/>
                  <a:pt x="130" y="211"/>
                </a:cubicBezTo>
                <a:cubicBezTo>
                  <a:pt x="118" y="216"/>
                  <a:pt x="105" y="219"/>
                  <a:pt x="92" y="219"/>
                </a:cubicBezTo>
                <a:cubicBezTo>
                  <a:pt x="41" y="219"/>
                  <a:pt x="0" y="178"/>
                  <a:pt x="0" y="127"/>
                </a:cubicBezTo>
                <a:cubicBezTo>
                  <a:pt x="0" y="76"/>
                  <a:pt x="41" y="35"/>
                  <a:pt x="92" y="35"/>
                </a:cubicBezTo>
                <a:cubicBezTo>
                  <a:pt x="95" y="35"/>
                  <a:pt x="99" y="35"/>
                  <a:pt x="102" y="36"/>
                </a:cubicBezTo>
                <a:cubicBezTo>
                  <a:pt x="124" y="13"/>
                  <a:pt x="153" y="0"/>
                  <a:pt x="184" y="0"/>
                </a:cubicBezTo>
                <a:cubicBezTo>
                  <a:pt x="227" y="0"/>
                  <a:pt x="266" y="24"/>
                  <a:pt x="284" y="62"/>
                </a:cubicBezTo>
                <a:cubicBezTo>
                  <a:pt x="311" y="74"/>
                  <a:pt x="328" y="99"/>
                  <a:pt x="328" y="128"/>
                </a:cubicBezTo>
                <a:cubicBezTo>
                  <a:pt x="328" y="168"/>
                  <a:pt x="296" y="200"/>
                  <a:pt x="256" y="200"/>
                </a:cubicBezTo>
                <a:cubicBezTo>
                  <a:pt x="255" y="200"/>
                  <a:pt x="254" y="200"/>
                  <a:pt x="254" y="200"/>
                </a:cubicBezTo>
                <a:cubicBezTo>
                  <a:pt x="234" y="216"/>
                  <a:pt x="209" y="224"/>
                  <a:pt x="184" y="224"/>
                </a:cubicBezTo>
                <a:close/>
                <a:moveTo>
                  <a:pt x="131" y="173"/>
                </a:moveTo>
                <a:cubicBezTo>
                  <a:pt x="140" y="179"/>
                  <a:pt x="140" y="179"/>
                  <a:pt x="140" y="179"/>
                </a:cubicBezTo>
                <a:cubicBezTo>
                  <a:pt x="153" y="188"/>
                  <a:pt x="168" y="192"/>
                  <a:pt x="184" y="192"/>
                </a:cubicBezTo>
                <a:cubicBezTo>
                  <a:pt x="204" y="192"/>
                  <a:pt x="223" y="185"/>
                  <a:pt x="238" y="172"/>
                </a:cubicBezTo>
                <a:cubicBezTo>
                  <a:pt x="243" y="167"/>
                  <a:pt x="243" y="167"/>
                  <a:pt x="243" y="167"/>
                </a:cubicBezTo>
                <a:cubicBezTo>
                  <a:pt x="250" y="168"/>
                  <a:pt x="250" y="168"/>
                  <a:pt x="250" y="168"/>
                </a:cubicBezTo>
                <a:cubicBezTo>
                  <a:pt x="253" y="168"/>
                  <a:pt x="254" y="168"/>
                  <a:pt x="256" y="168"/>
                </a:cubicBezTo>
                <a:cubicBezTo>
                  <a:pt x="278" y="168"/>
                  <a:pt x="296" y="150"/>
                  <a:pt x="296" y="128"/>
                </a:cubicBezTo>
                <a:cubicBezTo>
                  <a:pt x="296" y="111"/>
                  <a:pt x="285" y="95"/>
                  <a:pt x="268" y="90"/>
                </a:cubicBezTo>
                <a:cubicBezTo>
                  <a:pt x="261" y="88"/>
                  <a:pt x="261" y="88"/>
                  <a:pt x="261" y="88"/>
                </a:cubicBezTo>
                <a:cubicBezTo>
                  <a:pt x="258" y="81"/>
                  <a:pt x="258" y="81"/>
                  <a:pt x="258" y="81"/>
                </a:cubicBezTo>
                <a:cubicBezTo>
                  <a:pt x="245" y="51"/>
                  <a:pt x="216" y="32"/>
                  <a:pt x="184" y="32"/>
                </a:cubicBezTo>
                <a:cubicBezTo>
                  <a:pt x="159" y="32"/>
                  <a:pt x="137" y="43"/>
                  <a:pt x="121" y="63"/>
                </a:cubicBezTo>
                <a:cubicBezTo>
                  <a:pt x="115" y="71"/>
                  <a:pt x="115" y="71"/>
                  <a:pt x="115" y="71"/>
                </a:cubicBezTo>
                <a:cubicBezTo>
                  <a:pt x="105" y="69"/>
                  <a:pt x="105" y="69"/>
                  <a:pt x="105" y="69"/>
                </a:cubicBezTo>
                <a:cubicBezTo>
                  <a:pt x="101" y="68"/>
                  <a:pt x="96" y="67"/>
                  <a:pt x="92" y="67"/>
                </a:cubicBezTo>
                <a:cubicBezTo>
                  <a:pt x="59" y="67"/>
                  <a:pt x="32" y="94"/>
                  <a:pt x="32" y="127"/>
                </a:cubicBezTo>
                <a:cubicBezTo>
                  <a:pt x="32" y="160"/>
                  <a:pt x="59" y="187"/>
                  <a:pt x="92" y="187"/>
                </a:cubicBezTo>
                <a:cubicBezTo>
                  <a:pt x="103" y="187"/>
                  <a:pt x="113" y="184"/>
                  <a:pt x="123" y="179"/>
                </a:cubicBezTo>
                <a:lnTo>
                  <a:pt x="131" y="173"/>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3"/>
          <p:cNvSpPr>
            <a:spLocks noEditPoints="1"/>
          </p:cNvSpPr>
          <p:nvPr/>
        </p:nvSpPr>
        <p:spPr bwMode="auto">
          <a:xfrm>
            <a:off x="662072" y="1413716"/>
            <a:ext cx="1241425" cy="850900"/>
          </a:xfrm>
          <a:custGeom>
            <a:avLst/>
            <a:gdLst>
              <a:gd name="T0" fmla="*/ 184 w 328"/>
              <a:gd name="T1" fmla="*/ 224 h 224"/>
              <a:gd name="T2" fmla="*/ 130 w 328"/>
              <a:gd name="T3" fmla="*/ 211 h 224"/>
              <a:gd name="T4" fmla="*/ 92 w 328"/>
              <a:gd name="T5" fmla="*/ 219 h 224"/>
              <a:gd name="T6" fmla="*/ 0 w 328"/>
              <a:gd name="T7" fmla="*/ 127 h 224"/>
              <a:gd name="T8" fmla="*/ 92 w 328"/>
              <a:gd name="T9" fmla="*/ 35 h 224"/>
              <a:gd name="T10" fmla="*/ 102 w 328"/>
              <a:gd name="T11" fmla="*/ 36 h 224"/>
              <a:gd name="T12" fmla="*/ 184 w 328"/>
              <a:gd name="T13" fmla="*/ 0 h 224"/>
              <a:gd name="T14" fmla="*/ 284 w 328"/>
              <a:gd name="T15" fmla="*/ 62 h 224"/>
              <a:gd name="T16" fmla="*/ 328 w 328"/>
              <a:gd name="T17" fmla="*/ 128 h 224"/>
              <a:gd name="T18" fmla="*/ 256 w 328"/>
              <a:gd name="T19" fmla="*/ 200 h 224"/>
              <a:gd name="T20" fmla="*/ 254 w 328"/>
              <a:gd name="T21" fmla="*/ 200 h 224"/>
              <a:gd name="T22" fmla="*/ 184 w 328"/>
              <a:gd name="T23" fmla="*/ 224 h 224"/>
              <a:gd name="T24" fmla="*/ 131 w 328"/>
              <a:gd name="T25" fmla="*/ 173 h 224"/>
              <a:gd name="T26" fmla="*/ 140 w 328"/>
              <a:gd name="T27" fmla="*/ 179 h 224"/>
              <a:gd name="T28" fmla="*/ 184 w 328"/>
              <a:gd name="T29" fmla="*/ 192 h 224"/>
              <a:gd name="T30" fmla="*/ 238 w 328"/>
              <a:gd name="T31" fmla="*/ 172 h 224"/>
              <a:gd name="T32" fmla="*/ 243 w 328"/>
              <a:gd name="T33" fmla="*/ 167 h 224"/>
              <a:gd name="T34" fmla="*/ 250 w 328"/>
              <a:gd name="T35" fmla="*/ 168 h 224"/>
              <a:gd name="T36" fmla="*/ 256 w 328"/>
              <a:gd name="T37" fmla="*/ 168 h 224"/>
              <a:gd name="T38" fmla="*/ 296 w 328"/>
              <a:gd name="T39" fmla="*/ 128 h 224"/>
              <a:gd name="T40" fmla="*/ 268 w 328"/>
              <a:gd name="T41" fmla="*/ 90 h 224"/>
              <a:gd name="T42" fmla="*/ 261 w 328"/>
              <a:gd name="T43" fmla="*/ 88 h 224"/>
              <a:gd name="T44" fmla="*/ 258 w 328"/>
              <a:gd name="T45" fmla="*/ 81 h 224"/>
              <a:gd name="T46" fmla="*/ 184 w 328"/>
              <a:gd name="T47" fmla="*/ 32 h 224"/>
              <a:gd name="T48" fmla="*/ 121 w 328"/>
              <a:gd name="T49" fmla="*/ 63 h 224"/>
              <a:gd name="T50" fmla="*/ 115 w 328"/>
              <a:gd name="T51" fmla="*/ 71 h 224"/>
              <a:gd name="T52" fmla="*/ 105 w 328"/>
              <a:gd name="T53" fmla="*/ 69 h 224"/>
              <a:gd name="T54" fmla="*/ 92 w 328"/>
              <a:gd name="T55" fmla="*/ 67 h 224"/>
              <a:gd name="T56" fmla="*/ 32 w 328"/>
              <a:gd name="T57" fmla="*/ 127 h 224"/>
              <a:gd name="T58" fmla="*/ 92 w 328"/>
              <a:gd name="T59" fmla="*/ 187 h 224"/>
              <a:gd name="T60" fmla="*/ 123 w 328"/>
              <a:gd name="T61" fmla="*/ 179 h 224"/>
              <a:gd name="T62" fmla="*/ 131 w 328"/>
              <a:gd name="T63" fmla="*/ 17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8" h="224">
                <a:moveTo>
                  <a:pt x="184" y="224"/>
                </a:moveTo>
                <a:cubicBezTo>
                  <a:pt x="165" y="224"/>
                  <a:pt x="147" y="220"/>
                  <a:pt x="130" y="211"/>
                </a:cubicBezTo>
                <a:cubicBezTo>
                  <a:pt x="118" y="216"/>
                  <a:pt x="105" y="219"/>
                  <a:pt x="92" y="219"/>
                </a:cubicBezTo>
                <a:cubicBezTo>
                  <a:pt x="41" y="219"/>
                  <a:pt x="0" y="178"/>
                  <a:pt x="0" y="127"/>
                </a:cubicBezTo>
                <a:cubicBezTo>
                  <a:pt x="0" y="76"/>
                  <a:pt x="41" y="35"/>
                  <a:pt x="92" y="35"/>
                </a:cubicBezTo>
                <a:cubicBezTo>
                  <a:pt x="95" y="35"/>
                  <a:pt x="99" y="35"/>
                  <a:pt x="102" y="36"/>
                </a:cubicBezTo>
                <a:cubicBezTo>
                  <a:pt x="124" y="13"/>
                  <a:pt x="153" y="0"/>
                  <a:pt x="184" y="0"/>
                </a:cubicBezTo>
                <a:cubicBezTo>
                  <a:pt x="227" y="0"/>
                  <a:pt x="266" y="24"/>
                  <a:pt x="284" y="62"/>
                </a:cubicBezTo>
                <a:cubicBezTo>
                  <a:pt x="311" y="74"/>
                  <a:pt x="328" y="99"/>
                  <a:pt x="328" y="128"/>
                </a:cubicBezTo>
                <a:cubicBezTo>
                  <a:pt x="328" y="168"/>
                  <a:pt x="296" y="200"/>
                  <a:pt x="256" y="200"/>
                </a:cubicBezTo>
                <a:cubicBezTo>
                  <a:pt x="255" y="200"/>
                  <a:pt x="254" y="200"/>
                  <a:pt x="254" y="200"/>
                </a:cubicBezTo>
                <a:cubicBezTo>
                  <a:pt x="234" y="216"/>
                  <a:pt x="209" y="224"/>
                  <a:pt x="184" y="224"/>
                </a:cubicBezTo>
                <a:close/>
                <a:moveTo>
                  <a:pt x="131" y="173"/>
                </a:moveTo>
                <a:cubicBezTo>
                  <a:pt x="140" y="179"/>
                  <a:pt x="140" y="179"/>
                  <a:pt x="140" y="179"/>
                </a:cubicBezTo>
                <a:cubicBezTo>
                  <a:pt x="153" y="188"/>
                  <a:pt x="168" y="192"/>
                  <a:pt x="184" y="192"/>
                </a:cubicBezTo>
                <a:cubicBezTo>
                  <a:pt x="204" y="192"/>
                  <a:pt x="223" y="185"/>
                  <a:pt x="238" y="172"/>
                </a:cubicBezTo>
                <a:cubicBezTo>
                  <a:pt x="243" y="167"/>
                  <a:pt x="243" y="167"/>
                  <a:pt x="243" y="167"/>
                </a:cubicBezTo>
                <a:cubicBezTo>
                  <a:pt x="250" y="168"/>
                  <a:pt x="250" y="168"/>
                  <a:pt x="250" y="168"/>
                </a:cubicBezTo>
                <a:cubicBezTo>
                  <a:pt x="253" y="168"/>
                  <a:pt x="254" y="168"/>
                  <a:pt x="256" y="168"/>
                </a:cubicBezTo>
                <a:cubicBezTo>
                  <a:pt x="278" y="168"/>
                  <a:pt x="296" y="150"/>
                  <a:pt x="296" y="128"/>
                </a:cubicBezTo>
                <a:cubicBezTo>
                  <a:pt x="296" y="111"/>
                  <a:pt x="285" y="95"/>
                  <a:pt x="268" y="90"/>
                </a:cubicBezTo>
                <a:cubicBezTo>
                  <a:pt x="261" y="88"/>
                  <a:pt x="261" y="88"/>
                  <a:pt x="261" y="88"/>
                </a:cubicBezTo>
                <a:cubicBezTo>
                  <a:pt x="258" y="81"/>
                  <a:pt x="258" y="81"/>
                  <a:pt x="258" y="81"/>
                </a:cubicBezTo>
                <a:cubicBezTo>
                  <a:pt x="245" y="51"/>
                  <a:pt x="216" y="32"/>
                  <a:pt x="184" y="32"/>
                </a:cubicBezTo>
                <a:cubicBezTo>
                  <a:pt x="159" y="32"/>
                  <a:pt x="137" y="43"/>
                  <a:pt x="121" y="63"/>
                </a:cubicBezTo>
                <a:cubicBezTo>
                  <a:pt x="115" y="71"/>
                  <a:pt x="115" y="71"/>
                  <a:pt x="115" y="71"/>
                </a:cubicBezTo>
                <a:cubicBezTo>
                  <a:pt x="105" y="69"/>
                  <a:pt x="105" y="69"/>
                  <a:pt x="105" y="69"/>
                </a:cubicBezTo>
                <a:cubicBezTo>
                  <a:pt x="101" y="68"/>
                  <a:pt x="96" y="67"/>
                  <a:pt x="92" y="67"/>
                </a:cubicBezTo>
                <a:cubicBezTo>
                  <a:pt x="59" y="67"/>
                  <a:pt x="32" y="94"/>
                  <a:pt x="32" y="127"/>
                </a:cubicBezTo>
                <a:cubicBezTo>
                  <a:pt x="32" y="160"/>
                  <a:pt x="59" y="187"/>
                  <a:pt x="92" y="187"/>
                </a:cubicBezTo>
                <a:cubicBezTo>
                  <a:pt x="103" y="187"/>
                  <a:pt x="113" y="184"/>
                  <a:pt x="123" y="179"/>
                </a:cubicBezTo>
                <a:lnTo>
                  <a:pt x="131" y="17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TextBox 45"/>
          <p:cNvSpPr txBox="1"/>
          <p:nvPr/>
        </p:nvSpPr>
        <p:spPr>
          <a:xfrm>
            <a:off x="379158" y="2283459"/>
            <a:ext cx="1841397" cy="1261884"/>
          </a:xfrm>
          <a:prstGeom prst="rect">
            <a:avLst/>
          </a:prstGeom>
          <a:noFill/>
        </p:spPr>
        <p:txBody>
          <a:bodyPr wrap="square" rtlCol="0">
            <a:spAutoFit/>
          </a:bodyPr>
          <a:lstStyle/>
          <a:p>
            <a:pPr algn="ctr"/>
            <a:r>
              <a:rPr lang="en-US" sz="1600" b="1" dirty="0" smtClean="0">
                <a:solidFill>
                  <a:schemeClr val="tx1">
                    <a:lumMod val="50000"/>
                    <a:lumOff val="50000"/>
                  </a:schemeClr>
                </a:solidFill>
                <a:latin typeface="PT Sans" panose="020B0503020203020204" pitchFamily="34" charset="0"/>
              </a:rPr>
              <a:t>Amazon</a:t>
            </a:r>
            <a:endParaRPr lang="id-ID" sz="1600" b="1" dirty="0" smtClean="0">
              <a:solidFill>
                <a:schemeClr val="tx1">
                  <a:lumMod val="50000"/>
                  <a:lumOff val="50000"/>
                </a:schemeClr>
              </a:solidFill>
              <a:latin typeface="PT Sans" panose="020B0503020203020204" pitchFamily="34" charset="0"/>
            </a:endParaRPr>
          </a:p>
          <a:p>
            <a:pPr algn="ctr"/>
            <a:r>
              <a:rPr lang="en-US" sz="1100" dirty="0" smtClean="0">
                <a:solidFill>
                  <a:schemeClr val="tx1">
                    <a:lumMod val="50000"/>
                    <a:lumOff val="50000"/>
                  </a:schemeClr>
                </a:solidFill>
                <a:latin typeface="PT Sans" panose="020B0503020203020204" pitchFamily="34" charset="0"/>
              </a:rPr>
              <a:t>100MS delay</a:t>
            </a:r>
          </a:p>
          <a:p>
            <a:pPr algn="ctr"/>
            <a:r>
              <a:rPr lang="en-US" sz="1100" dirty="0" smtClean="0">
                <a:solidFill>
                  <a:schemeClr val="tx1">
                    <a:lumMod val="50000"/>
                    <a:lumOff val="50000"/>
                  </a:schemeClr>
                </a:solidFill>
                <a:latin typeface="PT Sans" panose="020B0503020203020204" pitchFamily="34" charset="0"/>
              </a:rPr>
              <a:t>=</a:t>
            </a:r>
          </a:p>
          <a:p>
            <a:pPr algn="ctr"/>
            <a:r>
              <a:rPr lang="en-US" sz="1100" dirty="0" smtClean="0">
                <a:solidFill>
                  <a:schemeClr val="tx1">
                    <a:lumMod val="50000"/>
                    <a:lumOff val="50000"/>
                  </a:schemeClr>
                </a:solidFill>
                <a:latin typeface="PT Sans" panose="020B0503020203020204" pitchFamily="34" charset="0"/>
              </a:rPr>
              <a:t>$6.79M</a:t>
            </a:r>
          </a:p>
          <a:p>
            <a:pPr algn="ctr"/>
            <a:r>
              <a:rPr lang="en-US" sz="1100" dirty="0" smtClean="0">
                <a:solidFill>
                  <a:schemeClr val="tx1">
                    <a:lumMod val="50000"/>
                    <a:lumOff val="50000"/>
                  </a:schemeClr>
                </a:solidFill>
                <a:latin typeface="PT Sans" panose="020B0503020203020204" pitchFamily="34" charset="0"/>
              </a:rPr>
              <a:t>Sales decrease</a:t>
            </a:r>
          </a:p>
          <a:p>
            <a:pPr algn="ctr"/>
            <a:endParaRPr lang="id-ID" sz="1600" dirty="0">
              <a:solidFill>
                <a:schemeClr val="tx1">
                  <a:lumMod val="50000"/>
                  <a:lumOff val="50000"/>
                </a:schemeClr>
              </a:solidFill>
              <a:latin typeface="PT Sans" panose="020B0503020203020204" pitchFamily="34" charset="0"/>
            </a:endParaRPr>
          </a:p>
        </p:txBody>
      </p:sp>
      <p:sp>
        <p:nvSpPr>
          <p:cNvPr id="47" name="TextBox 46"/>
          <p:cNvSpPr txBox="1"/>
          <p:nvPr/>
        </p:nvSpPr>
        <p:spPr>
          <a:xfrm>
            <a:off x="6260920" y="3908498"/>
            <a:ext cx="1814920" cy="923330"/>
          </a:xfrm>
          <a:prstGeom prst="rect">
            <a:avLst/>
          </a:prstGeom>
          <a:noFill/>
        </p:spPr>
        <p:txBody>
          <a:bodyPr wrap="none" rtlCol="0">
            <a:spAutoFit/>
          </a:bodyPr>
          <a:lstStyle/>
          <a:p>
            <a:pPr algn="ctr"/>
            <a:r>
              <a:rPr lang="en-US" b="1" dirty="0" smtClean="0">
                <a:solidFill>
                  <a:schemeClr val="tx1">
                    <a:lumMod val="50000"/>
                    <a:lumOff val="50000"/>
                  </a:schemeClr>
                </a:solidFill>
                <a:latin typeface="PT Sans" panose="020B0503020203020204" pitchFamily="34" charset="0"/>
              </a:rPr>
              <a:t>Microsoft</a:t>
            </a:r>
            <a:endParaRPr lang="id-ID" b="1" dirty="0" smtClean="0">
              <a:solidFill>
                <a:schemeClr val="tx1">
                  <a:lumMod val="50000"/>
                  <a:lumOff val="50000"/>
                </a:schemeClr>
              </a:solidFill>
              <a:latin typeface="PT Sans" panose="020B0503020203020204" pitchFamily="34" charset="0"/>
            </a:endParaRPr>
          </a:p>
          <a:p>
            <a:pPr algn="ctr"/>
            <a:r>
              <a:rPr lang="en-US" sz="1200" dirty="0" smtClean="0">
                <a:solidFill>
                  <a:schemeClr val="tx1">
                    <a:lumMod val="50000"/>
                    <a:lumOff val="50000"/>
                  </a:schemeClr>
                </a:solidFill>
                <a:latin typeface="PT Sans" panose="020B0503020203020204" pitchFamily="34" charset="0"/>
              </a:rPr>
              <a:t>100ms speed increase</a:t>
            </a:r>
          </a:p>
          <a:p>
            <a:pPr algn="ctr"/>
            <a:r>
              <a:rPr lang="en-US" sz="1200" dirty="0" smtClean="0">
                <a:solidFill>
                  <a:schemeClr val="tx1">
                    <a:lumMod val="50000"/>
                    <a:lumOff val="50000"/>
                  </a:schemeClr>
                </a:solidFill>
                <a:latin typeface="PT Sans" panose="020B0503020203020204" pitchFamily="34" charset="0"/>
              </a:rPr>
              <a:t>=</a:t>
            </a:r>
          </a:p>
          <a:p>
            <a:pPr algn="ctr"/>
            <a:r>
              <a:rPr lang="en-US" sz="1200" dirty="0" smtClean="0">
                <a:solidFill>
                  <a:schemeClr val="tx1">
                    <a:lumMod val="50000"/>
                    <a:lumOff val="50000"/>
                  </a:schemeClr>
                </a:solidFill>
                <a:latin typeface="PT Sans" panose="020B0503020203020204" pitchFamily="34" charset="0"/>
              </a:rPr>
              <a:t>0.6% revenue increase</a:t>
            </a:r>
            <a:endParaRPr lang="id-ID" dirty="0">
              <a:solidFill>
                <a:schemeClr val="tx1">
                  <a:lumMod val="50000"/>
                  <a:lumOff val="50000"/>
                </a:schemeClr>
              </a:solidFill>
              <a:latin typeface="PT Sans" panose="020B0503020203020204" pitchFamily="34" charset="0"/>
            </a:endParaRPr>
          </a:p>
        </p:txBody>
      </p:sp>
      <p:sp>
        <p:nvSpPr>
          <p:cNvPr id="48" name="TextBox 47"/>
          <p:cNvSpPr txBox="1"/>
          <p:nvPr/>
        </p:nvSpPr>
        <p:spPr>
          <a:xfrm>
            <a:off x="6191696" y="1352344"/>
            <a:ext cx="1890262" cy="846386"/>
          </a:xfrm>
          <a:prstGeom prst="rect">
            <a:avLst/>
          </a:prstGeom>
          <a:noFill/>
        </p:spPr>
        <p:txBody>
          <a:bodyPr wrap="none" rtlCol="0">
            <a:spAutoFit/>
          </a:bodyPr>
          <a:lstStyle/>
          <a:p>
            <a:pPr algn="ctr"/>
            <a:r>
              <a:rPr lang="en-US" sz="1600" b="1" dirty="0" smtClean="0">
                <a:solidFill>
                  <a:schemeClr val="tx1">
                    <a:lumMod val="50000"/>
                    <a:lumOff val="50000"/>
                  </a:schemeClr>
                </a:solidFill>
                <a:latin typeface="PT Sans" panose="020B0503020203020204" pitchFamily="34" charset="0"/>
              </a:rPr>
              <a:t>Yahoo</a:t>
            </a:r>
            <a:endParaRPr lang="id-ID" sz="1600" b="1" dirty="0" smtClean="0">
              <a:solidFill>
                <a:schemeClr val="tx1">
                  <a:lumMod val="50000"/>
                  <a:lumOff val="50000"/>
                </a:schemeClr>
              </a:solidFill>
              <a:latin typeface="PT Sans" panose="020B0503020203020204" pitchFamily="34" charset="0"/>
            </a:endParaRPr>
          </a:p>
          <a:p>
            <a:pPr algn="ctr"/>
            <a:r>
              <a:rPr lang="en-US" sz="1100" dirty="0" smtClean="0">
                <a:solidFill>
                  <a:schemeClr val="tx1">
                    <a:lumMod val="50000"/>
                    <a:lumOff val="50000"/>
                  </a:schemeClr>
                </a:solidFill>
                <a:latin typeface="PT Sans" panose="020B0503020203020204" pitchFamily="34" charset="0"/>
              </a:rPr>
              <a:t>1s additional server delay</a:t>
            </a:r>
          </a:p>
          <a:p>
            <a:pPr algn="ctr"/>
            <a:r>
              <a:rPr lang="en-US" sz="1100" dirty="0" smtClean="0">
                <a:solidFill>
                  <a:schemeClr val="tx1">
                    <a:lumMod val="50000"/>
                    <a:lumOff val="50000"/>
                  </a:schemeClr>
                </a:solidFill>
                <a:latin typeface="PT Sans" panose="020B0503020203020204" pitchFamily="34" charset="0"/>
              </a:rPr>
              <a:t>=</a:t>
            </a:r>
          </a:p>
          <a:p>
            <a:pPr algn="ctr"/>
            <a:r>
              <a:rPr lang="en-US" sz="1100" dirty="0" smtClean="0">
                <a:solidFill>
                  <a:schemeClr val="tx1">
                    <a:lumMod val="50000"/>
                    <a:lumOff val="50000"/>
                  </a:schemeClr>
                </a:solidFill>
                <a:latin typeface="PT Sans" panose="020B0503020203020204" pitchFamily="34" charset="0"/>
              </a:rPr>
              <a:t>2.8% revenue decrease</a:t>
            </a:r>
            <a:endParaRPr lang="id-ID" sz="1600" dirty="0">
              <a:solidFill>
                <a:schemeClr val="tx1">
                  <a:lumMod val="50000"/>
                  <a:lumOff val="50000"/>
                </a:schemeClr>
              </a:solidFill>
              <a:latin typeface="PT Sans" panose="020B0503020203020204" pitchFamily="34" charset="0"/>
            </a:endParaRPr>
          </a:p>
        </p:txBody>
      </p:sp>
      <p:sp>
        <p:nvSpPr>
          <p:cNvPr id="49" name="Freeform 33"/>
          <p:cNvSpPr>
            <a:spLocks noEditPoints="1"/>
          </p:cNvSpPr>
          <p:nvPr/>
        </p:nvSpPr>
        <p:spPr bwMode="auto">
          <a:xfrm>
            <a:off x="6495658" y="391263"/>
            <a:ext cx="1241425" cy="850900"/>
          </a:xfrm>
          <a:custGeom>
            <a:avLst/>
            <a:gdLst>
              <a:gd name="T0" fmla="*/ 184 w 328"/>
              <a:gd name="T1" fmla="*/ 224 h 224"/>
              <a:gd name="T2" fmla="*/ 130 w 328"/>
              <a:gd name="T3" fmla="*/ 211 h 224"/>
              <a:gd name="T4" fmla="*/ 92 w 328"/>
              <a:gd name="T5" fmla="*/ 219 h 224"/>
              <a:gd name="T6" fmla="*/ 0 w 328"/>
              <a:gd name="T7" fmla="*/ 127 h 224"/>
              <a:gd name="T8" fmla="*/ 92 w 328"/>
              <a:gd name="T9" fmla="*/ 35 h 224"/>
              <a:gd name="T10" fmla="*/ 102 w 328"/>
              <a:gd name="T11" fmla="*/ 36 h 224"/>
              <a:gd name="T12" fmla="*/ 184 w 328"/>
              <a:gd name="T13" fmla="*/ 0 h 224"/>
              <a:gd name="T14" fmla="*/ 284 w 328"/>
              <a:gd name="T15" fmla="*/ 62 h 224"/>
              <a:gd name="T16" fmla="*/ 328 w 328"/>
              <a:gd name="T17" fmla="*/ 128 h 224"/>
              <a:gd name="T18" fmla="*/ 256 w 328"/>
              <a:gd name="T19" fmla="*/ 200 h 224"/>
              <a:gd name="T20" fmla="*/ 254 w 328"/>
              <a:gd name="T21" fmla="*/ 200 h 224"/>
              <a:gd name="T22" fmla="*/ 184 w 328"/>
              <a:gd name="T23" fmla="*/ 224 h 224"/>
              <a:gd name="T24" fmla="*/ 131 w 328"/>
              <a:gd name="T25" fmla="*/ 173 h 224"/>
              <a:gd name="T26" fmla="*/ 140 w 328"/>
              <a:gd name="T27" fmla="*/ 179 h 224"/>
              <a:gd name="T28" fmla="*/ 184 w 328"/>
              <a:gd name="T29" fmla="*/ 192 h 224"/>
              <a:gd name="T30" fmla="*/ 238 w 328"/>
              <a:gd name="T31" fmla="*/ 172 h 224"/>
              <a:gd name="T32" fmla="*/ 243 w 328"/>
              <a:gd name="T33" fmla="*/ 167 h 224"/>
              <a:gd name="T34" fmla="*/ 250 w 328"/>
              <a:gd name="T35" fmla="*/ 168 h 224"/>
              <a:gd name="T36" fmla="*/ 256 w 328"/>
              <a:gd name="T37" fmla="*/ 168 h 224"/>
              <a:gd name="T38" fmla="*/ 296 w 328"/>
              <a:gd name="T39" fmla="*/ 128 h 224"/>
              <a:gd name="T40" fmla="*/ 268 w 328"/>
              <a:gd name="T41" fmla="*/ 90 h 224"/>
              <a:gd name="T42" fmla="*/ 261 w 328"/>
              <a:gd name="T43" fmla="*/ 88 h 224"/>
              <a:gd name="T44" fmla="*/ 258 w 328"/>
              <a:gd name="T45" fmla="*/ 81 h 224"/>
              <a:gd name="T46" fmla="*/ 184 w 328"/>
              <a:gd name="T47" fmla="*/ 32 h 224"/>
              <a:gd name="T48" fmla="*/ 121 w 328"/>
              <a:gd name="T49" fmla="*/ 63 h 224"/>
              <a:gd name="T50" fmla="*/ 115 w 328"/>
              <a:gd name="T51" fmla="*/ 71 h 224"/>
              <a:gd name="T52" fmla="*/ 105 w 328"/>
              <a:gd name="T53" fmla="*/ 69 h 224"/>
              <a:gd name="T54" fmla="*/ 92 w 328"/>
              <a:gd name="T55" fmla="*/ 67 h 224"/>
              <a:gd name="T56" fmla="*/ 32 w 328"/>
              <a:gd name="T57" fmla="*/ 127 h 224"/>
              <a:gd name="T58" fmla="*/ 92 w 328"/>
              <a:gd name="T59" fmla="*/ 187 h 224"/>
              <a:gd name="T60" fmla="*/ 123 w 328"/>
              <a:gd name="T61" fmla="*/ 179 h 224"/>
              <a:gd name="T62" fmla="*/ 131 w 328"/>
              <a:gd name="T63" fmla="*/ 17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8" h="224">
                <a:moveTo>
                  <a:pt x="184" y="224"/>
                </a:moveTo>
                <a:cubicBezTo>
                  <a:pt x="165" y="224"/>
                  <a:pt x="147" y="220"/>
                  <a:pt x="130" y="211"/>
                </a:cubicBezTo>
                <a:cubicBezTo>
                  <a:pt x="118" y="216"/>
                  <a:pt x="105" y="219"/>
                  <a:pt x="92" y="219"/>
                </a:cubicBezTo>
                <a:cubicBezTo>
                  <a:pt x="41" y="219"/>
                  <a:pt x="0" y="178"/>
                  <a:pt x="0" y="127"/>
                </a:cubicBezTo>
                <a:cubicBezTo>
                  <a:pt x="0" y="76"/>
                  <a:pt x="41" y="35"/>
                  <a:pt x="92" y="35"/>
                </a:cubicBezTo>
                <a:cubicBezTo>
                  <a:pt x="95" y="35"/>
                  <a:pt x="99" y="35"/>
                  <a:pt x="102" y="36"/>
                </a:cubicBezTo>
                <a:cubicBezTo>
                  <a:pt x="124" y="13"/>
                  <a:pt x="153" y="0"/>
                  <a:pt x="184" y="0"/>
                </a:cubicBezTo>
                <a:cubicBezTo>
                  <a:pt x="227" y="0"/>
                  <a:pt x="266" y="24"/>
                  <a:pt x="284" y="62"/>
                </a:cubicBezTo>
                <a:cubicBezTo>
                  <a:pt x="311" y="74"/>
                  <a:pt x="328" y="99"/>
                  <a:pt x="328" y="128"/>
                </a:cubicBezTo>
                <a:cubicBezTo>
                  <a:pt x="328" y="168"/>
                  <a:pt x="296" y="200"/>
                  <a:pt x="256" y="200"/>
                </a:cubicBezTo>
                <a:cubicBezTo>
                  <a:pt x="255" y="200"/>
                  <a:pt x="254" y="200"/>
                  <a:pt x="254" y="200"/>
                </a:cubicBezTo>
                <a:cubicBezTo>
                  <a:pt x="234" y="216"/>
                  <a:pt x="209" y="224"/>
                  <a:pt x="184" y="224"/>
                </a:cubicBezTo>
                <a:close/>
                <a:moveTo>
                  <a:pt x="131" y="173"/>
                </a:moveTo>
                <a:cubicBezTo>
                  <a:pt x="140" y="179"/>
                  <a:pt x="140" y="179"/>
                  <a:pt x="140" y="179"/>
                </a:cubicBezTo>
                <a:cubicBezTo>
                  <a:pt x="153" y="188"/>
                  <a:pt x="168" y="192"/>
                  <a:pt x="184" y="192"/>
                </a:cubicBezTo>
                <a:cubicBezTo>
                  <a:pt x="204" y="192"/>
                  <a:pt x="223" y="185"/>
                  <a:pt x="238" y="172"/>
                </a:cubicBezTo>
                <a:cubicBezTo>
                  <a:pt x="243" y="167"/>
                  <a:pt x="243" y="167"/>
                  <a:pt x="243" y="167"/>
                </a:cubicBezTo>
                <a:cubicBezTo>
                  <a:pt x="250" y="168"/>
                  <a:pt x="250" y="168"/>
                  <a:pt x="250" y="168"/>
                </a:cubicBezTo>
                <a:cubicBezTo>
                  <a:pt x="253" y="168"/>
                  <a:pt x="254" y="168"/>
                  <a:pt x="256" y="168"/>
                </a:cubicBezTo>
                <a:cubicBezTo>
                  <a:pt x="278" y="168"/>
                  <a:pt x="296" y="150"/>
                  <a:pt x="296" y="128"/>
                </a:cubicBezTo>
                <a:cubicBezTo>
                  <a:pt x="296" y="111"/>
                  <a:pt x="285" y="95"/>
                  <a:pt x="268" y="90"/>
                </a:cubicBezTo>
                <a:cubicBezTo>
                  <a:pt x="261" y="88"/>
                  <a:pt x="261" y="88"/>
                  <a:pt x="261" y="88"/>
                </a:cubicBezTo>
                <a:cubicBezTo>
                  <a:pt x="258" y="81"/>
                  <a:pt x="258" y="81"/>
                  <a:pt x="258" y="81"/>
                </a:cubicBezTo>
                <a:cubicBezTo>
                  <a:pt x="245" y="51"/>
                  <a:pt x="216" y="32"/>
                  <a:pt x="184" y="32"/>
                </a:cubicBezTo>
                <a:cubicBezTo>
                  <a:pt x="159" y="32"/>
                  <a:pt x="137" y="43"/>
                  <a:pt x="121" y="63"/>
                </a:cubicBezTo>
                <a:cubicBezTo>
                  <a:pt x="115" y="71"/>
                  <a:pt x="115" y="71"/>
                  <a:pt x="115" y="71"/>
                </a:cubicBezTo>
                <a:cubicBezTo>
                  <a:pt x="105" y="69"/>
                  <a:pt x="105" y="69"/>
                  <a:pt x="105" y="69"/>
                </a:cubicBezTo>
                <a:cubicBezTo>
                  <a:pt x="101" y="68"/>
                  <a:pt x="96" y="67"/>
                  <a:pt x="92" y="67"/>
                </a:cubicBezTo>
                <a:cubicBezTo>
                  <a:pt x="59" y="67"/>
                  <a:pt x="32" y="94"/>
                  <a:pt x="32" y="127"/>
                </a:cubicBezTo>
                <a:cubicBezTo>
                  <a:pt x="32" y="160"/>
                  <a:pt x="59" y="187"/>
                  <a:pt x="92" y="187"/>
                </a:cubicBezTo>
                <a:cubicBezTo>
                  <a:pt x="103" y="187"/>
                  <a:pt x="113" y="184"/>
                  <a:pt x="123" y="179"/>
                </a:cubicBezTo>
                <a:lnTo>
                  <a:pt x="131" y="173"/>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TextBox 49"/>
          <p:cNvSpPr txBox="1"/>
          <p:nvPr/>
        </p:nvSpPr>
        <p:spPr>
          <a:xfrm>
            <a:off x="3603092" y="4558966"/>
            <a:ext cx="2112616" cy="415498"/>
          </a:xfrm>
          <a:prstGeom prst="rect">
            <a:avLst/>
          </a:prstGeom>
          <a:noFill/>
        </p:spPr>
        <p:txBody>
          <a:bodyPr wrap="square" rtlCol="0">
            <a:spAutoFit/>
          </a:bodyPr>
          <a:lstStyle/>
          <a:p>
            <a:r>
              <a:rPr lang="en-GB" sz="700" dirty="0">
                <a:latin typeface="Arial" charset="0"/>
                <a:ea typeface="Arial" charset="0"/>
                <a:cs typeface="Arial" charset="0"/>
              </a:rPr>
              <a:t>Source: </a:t>
            </a:r>
            <a:r>
              <a:rPr lang="en-GB" sz="700" dirty="0" smtClean="0">
                <a:latin typeface="Arial" charset="0"/>
                <a:ea typeface="Arial" charset="0"/>
                <a:cs typeface="Arial" charset="0"/>
              </a:rPr>
              <a:t>How </a:t>
            </a:r>
            <a:r>
              <a:rPr lang="en-GB" sz="700" dirty="0">
                <a:latin typeface="Arial" charset="0"/>
                <a:ea typeface="Arial" charset="0"/>
                <a:cs typeface="Arial" charset="0"/>
              </a:rPr>
              <a:t>Performance Affects User Experience and Your Bottom Line, and What to Do About It. (2014). Gartner</a:t>
            </a:r>
          </a:p>
        </p:txBody>
      </p:sp>
    </p:spTree>
    <p:extLst>
      <p:ext uri="{BB962C8B-B14F-4D97-AF65-F5344CB8AC3E}">
        <p14:creationId xmlns:p14="http://schemas.microsoft.com/office/powerpoint/2010/main" val="142286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on Performance Testing</a:t>
            </a:r>
            <a:endParaRPr lang="en-US" dirty="0"/>
          </a:p>
        </p:txBody>
      </p:sp>
      <p:grpSp>
        <p:nvGrpSpPr>
          <p:cNvPr id="3" name="Group 2"/>
          <p:cNvGrpSpPr/>
          <p:nvPr/>
        </p:nvGrpSpPr>
        <p:grpSpPr>
          <a:xfrm>
            <a:off x="565798" y="1286235"/>
            <a:ext cx="1986634" cy="2953791"/>
            <a:chOff x="565798" y="1286235"/>
            <a:chExt cx="1986634" cy="2953791"/>
          </a:xfrm>
        </p:grpSpPr>
        <p:sp>
          <p:nvSpPr>
            <p:cNvPr id="7" name="TextBox 6"/>
            <p:cNvSpPr txBox="1"/>
            <p:nvPr/>
          </p:nvSpPr>
          <p:spPr>
            <a:xfrm>
              <a:off x="565799" y="3839916"/>
              <a:ext cx="1986633" cy="400110"/>
            </a:xfrm>
            <a:prstGeom prst="rect">
              <a:avLst/>
            </a:prstGeom>
            <a:noFill/>
          </p:spPr>
          <p:txBody>
            <a:bodyPr wrap="none" rtlCol="0">
              <a:spAutoFit/>
            </a:bodyPr>
            <a:lstStyle/>
            <a:p>
              <a:pPr algn="ctr"/>
              <a:r>
                <a:rPr lang="en-US" sz="2000" b="1" dirty="0" smtClean="0">
                  <a:solidFill>
                    <a:schemeClr val="accent1">
                      <a:lumMod val="75000"/>
                    </a:schemeClr>
                  </a:solidFill>
                  <a:latin typeface="Arial" charset="0"/>
                  <a:ea typeface="Arial" charset="0"/>
                  <a:cs typeface="Arial" charset="0"/>
                </a:rPr>
                <a:t>Time to Market</a:t>
              </a:r>
              <a:endParaRPr lang="en-US" sz="2000" b="1" dirty="0">
                <a:solidFill>
                  <a:schemeClr val="accent1">
                    <a:lumMod val="75000"/>
                  </a:schemeClr>
                </a:solidFill>
                <a:latin typeface="Arial" charset="0"/>
                <a:ea typeface="Arial" charset="0"/>
                <a:cs typeface="Arial"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798" y="1286235"/>
              <a:ext cx="1986634" cy="2410994"/>
            </a:xfrm>
            <a:prstGeom prst="rect">
              <a:avLst/>
            </a:prstGeom>
            <a:ln>
              <a:noFill/>
            </a:ln>
            <a:effectLst>
              <a:outerShdw blurRad="292100" dist="139700" dir="2700000" algn="tl" rotWithShape="0">
                <a:srgbClr val="333333">
                  <a:alpha val="65000"/>
                </a:srgbClr>
              </a:outerShdw>
            </a:effectLst>
          </p:spPr>
        </p:pic>
      </p:grpSp>
      <p:grpSp>
        <p:nvGrpSpPr>
          <p:cNvPr id="10" name="Group 9"/>
          <p:cNvGrpSpPr/>
          <p:nvPr/>
        </p:nvGrpSpPr>
        <p:grpSpPr>
          <a:xfrm>
            <a:off x="2971800" y="1167596"/>
            <a:ext cx="3223750" cy="3385354"/>
            <a:chOff x="2971800" y="1167596"/>
            <a:chExt cx="3223750" cy="3385354"/>
          </a:xfrm>
        </p:grpSpPr>
        <p:cxnSp>
          <p:nvCxnSpPr>
            <p:cNvPr id="15" name="Straight Connector 14"/>
            <p:cNvCxnSpPr/>
            <p:nvPr/>
          </p:nvCxnSpPr>
          <p:spPr>
            <a:xfrm>
              <a:off x="2971800" y="1167596"/>
              <a:ext cx="0" cy="3385354"/>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49523" y="3839916"/>
              <a:ext cx="3046027" cy="400110"/>
            </a:xfrm>
            <a:prstGeom prst="rect">
              <a:avLst/>
            </a:prstGeom>
            <a:noFill/>
          </p:spPr>
          <p:txBody>
            <a:bodyPr wrap="none" rtlCol="0">
              <a:spAutoFit/>
            </a:bodyPr>
            <a:lstStyle/>
            <a:p>
              <a:pPr algn="ctr"/>
              <a:r>
                <a:rPr lang="en-US" sz="2000" b="1" dirty="0" smtClean="0">
                  <a:solidFill>
                    <a:schemeClr val="accent1">
                      <a:lumMod val="75000"/>
                    </a:schemeClr>
                  </a:solidFill>
                  <a:latin typeface="Arial" charset="0"/>
                  <a:ea typeface="Arial" charset="0"/>
                  <a:cs typeface="Arial" charset="0"/>
                </a:rPr>
                <a:t>Proliferation of Devices</a:t>
              </a:r>
              <a:endParaRPr lang="en-US" sz="2000" b="1" dirty="0">
                <a:solidFill>
                  <a:schemeClr val="accent1">
                    <a:lumMod val="75000"/>
                  </a:schemeClr>
                </a:solidFill>
                <a:latin typeface="Arial" charset="0"/>
                <a:ea typeface="Arial" charset="0"/>
                <a:cs typeface="Arial"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5998" y="1584765"/>
              <a:ext cx="2575409" cy="2091939"/>
            </a:xfrm>
            <a:prstGeom prst="rect">
              <a:avLst/>
            </a:prstGeom>
            <a:ln>
              <a:noFill/>
            </a:ln>
            <a:effectLst>
              <a:outerShdw blurRad="292100" dist="139700" dir="2700000" algn="tl" rotWithShape="0">
                <a:srgbClr val="333333">
                  <a:alpha val="65000"/>
                </a:srgbClr>
              </a:outerShdw>
            </a:effectLst>
          </p:spPr>
        </p:pic>
      </p:grpSp>
      <p:grpSp>
        <p:nvGrpSpPr>
          <p:cNvPr id="11" name="Group 10"/>
          <p:cNvGrpSpPr/>
          <p:nvPr/>
        </p:nvGrpSpPr>
        <p:grpSpPr>
          <a:xfrm>
            <a:off x="6389984" y="1167596"/>
            <a:ext cx="2441082" cy="3385354"/>
            <a:chOff x="6389984" y="1167596"/>
            <a:chExt cx="2441082" cy="3385354"/>
          </a:xfrm>
        </p:grpSpPr>
        <p:cxnSp>
          <p:nvCxnSpPr>
            <p:cNvPr id="16" name="Straight Connector 15"/>
            <p:cNvCxnSpPr/>
            <p:nvPr/>
          </p:nvCxnSpPr>
          <p:spPr>
            <a:xfrm>
              <a:off x="6389984" y="1167596"/>
              <a:ext cx="0" cy="3385354"/>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604536" y="3839916"/>
              <a:ext cx="2194832" cy="400110"/>
            </a:xfrm>
            <a:prstGeom prst="rect">
              <a:avLst/>
            </a:prstGeom>
            <a:noFill/>
          </p:spPr>
          <p:txBody>
            <a:bodyPr wrap="none" rtlCol="0">
              <a:spAutoFit/>
            </a:bodyPr>
            <a:lstStyle/>
            <a:p>
              <a:pPr algn="ctr"/>
              <a:r>
                <a:rPr lang="en-US" sz="2000" b="1" dirty="0">
                  <a:solidFill>
                    <a:schemeClr val="accent1">
                      <a:lumMod val="75000"/>
                    </a:schemeClr>
                  </a:solidFill>
                  <a:latin typeface="Arial" charset="0"/>
                  <a:ea typeface="Arial" charset="0"/>
                  <a:cs typeface="Arial" charset="0"/>
                </a:rPr>
                <a:t>User Experience</a:t>
              </a: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000" y="1570718"/>
              <a:ext cx="2354066" cy="2089924"/>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13329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Teams need to</a:t>
            </a:r>
            <a:endParaRPr lang="en-US" dirty="0"/>
          </a:p>
        </p:txBody>
      </p:sp>
      <p:grpSp>
        <p:nvGrpSpPr>
          <p:cNvPr id="4" name="Group 3"/>
          <p:cNvGrpSpPr/>
          <p:nvPr/>
        </p:nvGrpSpPr>
        <p:grpSpPr>
          <a:xfrm>
            <a:off x="457200" y="1912103"/>
            <a:ext cx="2684051" cy="2862429"/>
            <a:chOff x="457200" y="1912103"/>
            <a:chExt cx="2684051" cy="2862429"/>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912103"/>
              <a:ext cx="2684051" cy="1622662"/>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865406" y="4128201"/>
              <a:ext cx="1867638" cy="646331"/>
            </a:xfrm>
            <a:prstGeom prst="rect">
              <a:avLst/>
            </a:prstGeom>
            <a:noFill/>
          </p:spPr>
          <p:txBody>
            <a:bodyPr wrap="square" rtlCol="0">
              <a:spAutoFit/>
            </a:bodyPr>
            <a:lstStyle/>
            <a:p>
              <a:pPr algn="ctr"/>
              <a:r>
                <a:rPr lang="en-US" b="1" dirty="0" smtClean="0">
                  <a:solidFill>
                    <a:schemeClr val="accent1">
                      <a:lumMod val="75000"/>
                    </a:schemeClr>
                  </a:solidFill>
                  <a:latin typeface="Arial" charset="0"/>
                  <a:ea typeface="Arial" charset="0"/>
                  <a:cs typeface="Arial" charset="0"/>
                </a:rPr>
                <a:t>Apps working </a:t>
              </a:r>
            </a:p>
            <a:p>
              <a:pPr algn="ctr"/>
              <a:r>
                <a:rPr lang="en-US" b="1" dirty="0" smtClean="0">
                  <a:solidFill>
                    <a:schemeClr val="accent1">
                      <a:lumMod val="75000"/>
                    </a:schemeClr>
                  </a:solidFill>
                  <a:latin typeface="Arial" charset="0"/>
                  <a:ea typeface="Arial" charset="0"/>
                  <a:cs typeface="Arial" charset="0"/>
                </a:rPr>
                <a:t>anywhere</a:t>
              </a:r>
              <a:endParaRPr lang="en-US" b="1" dirty="0">
                <a:solidFill>
                  <a:schemeClr val="accent1">
                    <a:lumMod val="75000"/>
                  </a:schemeClr>
                </a:solidFill>
                <a:latin typeface="Arial" charset="0"/>
                <a:ea typeface="Arial" charset="0"/>
                <a:cs typeface="Arial" charset="0"/>
              </a:endParaRPr>
            </a:p>
          </p:txBody>
        </p:sp>
      </p:grpSp>
      <p:grpSp>
        <p:nvGrpSpPr>
          <p:cNvPr id="5" name="Group 4"/>
          <p:cNvGrpSpPr/>
          <p:nvPr/>
        </p:nvGrpSpPr>
        <p:grpSpPr>
          <a:xfrm>
            <a:off x="3202745" y="1167596"/>
            <a:ext cx="2555293" cy="3606936"/>
            <a:chOff x="3202745" y="1167596"/>
            <a:chExt cx="2555293" cy="3606936"/>
          </a:xfrm>
        </p:grpSpPr>
        <p:cxnSp>
          <p:nvCxnSpPr>
            <p:cNvPr id="11" name="Straight Connector 10"/>
            <p:cNvCxnSpPr/>
            <p:nvPr/>
          </p:nvCxnSpPr>
          <p:spPr>
            <a:xfrm>
              <a:off x="3202745" y="1167596"/>
              <a:ext cx="0" cy="3385354"/>
            </a:xfrm>
            <a:prstGeom prst="line">
              <a:avLst/>
            </a:prstGeom>
            <a:ln w="19050" cap="rnd"/>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2800" y="1581150"/>
              <a:ext cx="2405238" cy="243911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3763280" y="4128201"/>
              <a:ext cx="1620957" cy="646331"/>
            </a:xfrm>
            <a:prstGeom prst="rect">
              <a:avLst/>
            </a:prstGeom>
            <a:noFill/>
          </p:spPr>
          <p:txBody>
            <a:bodyPr wrap="none" rtlCol="0">
              <a:spAutoFit/>
            </a:bodyPr>
            <a:lstStyle/>
            <a:p>
              <a:pPr algn="ctr"/>
              <a:r>
                <a:rPr lang="en-US" b="1" dirty="0" smtClean="0">
                  <a:solidFill>
                    <a:schemeClr val="accent1">
                      <a:lumMod val="75000"/>
                    </a:schemeClr>
                  </a:solidFill>
                  <a:latin typeface="Arial" charset="0"/>
                  <a:ea typeface="Arial" charset="0"/>
                  <a:cs typeface="Arial" charset="0"/>
                </a:rPr>
                <a:t>Customer </a:t>
              </a:r>
            </a:p>
            <a:p>
              <a:pPr algn="ctr"/>
              <a:r>
                <a:rPr lang="en-US" b="1" dirty="0" smtClean="0">
                  <a:solidFill>
                    <a:schemeClr val="accent1">
                      <a:lumMod val="75000"/>
                    </a:schemeClr>
                  </a:solidFill>
                  <a:latin typeface="Arial" charset="0"/>
                  <a:ea typeface="Arial" charset="0"/>
                  <a:cs typeface="Arial" charset="0"/>
                </a:rPr>
                <a:t>Expectations</a:t>
              </a:r>
              <a:endParaRPr lang="en-US" b="1" dirty="0">
                <a:solidFill>
                  <a:schemeClr val="accent1">
                    <a:lumMod val="75000"/>
                  </a:schemeClr>
                </a:solidFill>
                <a:latin typeface="Arial" charset="0"/>
                <a:ea typeface="Arial" charset="0"/>
                <a:cs typeface="Arial" charset="0"/>
              </a:endParaRPr>
            </a:p>
          </p:txBody>
        </p:sp>
      </p:grpSp>
      <p:grpSp>
        <p:nvGrpSpPr>
          <p:cNvPr id="6" name="Group 5"/>
          <p:cNvGrpSpPr/>
          <p:nvPr/>
        </p:nvGrpSpPr>
        <p:grpSpPr>
          <a:xfrm>
            <a:off x="5719390" y="1167596"/>
            <a:ext cx="3354412" cy="3611217"/>
            <a:chOff x="5719390" y="1167596"/>
            <a:chExt cx="3354412" cy="3611217"/>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9390" y="1657780"/>
              <a:ext cx="3354412" cy="2437539"/>
            </a:xfrm>
            <a:prstGeom prst="rect">
              <a:avLst/>
            </a:prstGeom>
          </p:spPr>
        </p:pic>
        <p:cxnSp>
          <p:nvCxnSpPr>
            <p:cNvPr id="13" name="Straight Connector 12"/>
            <p:cNvCxnSpPr/>
            <p:nvPr/>
          </p:nvCxnSpPr>
          <p:spPr>
            <a:xfrm>
              <a:off x="5944773" y="1167596"/>
              <a:ext cx="0" cy="3385354"/>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631004" y="4132482"/>
              <a:ext cx="1531188" cy="646331"/>
            </a:xfrm>
            <a:prstGeom prst="rect">
              <a:avLst/>
            </a:prstGeom>
            <a:noFill/>
          </p:spPr>
          <p:txBody>
            <a:bodyPr wrap="none" rtlCol="0">
              <a:spAutoFit/>
            </a:bodyPr>
            <a:lstStyle/>
            <a:p>
              <a:pPr algn="ctr"/>
              <a:r>
                <a:rPr lang="en-US" b="1" dirty="0" smtClean="0">
                  <a:solidFill>
                    <a:schemeClr val="accent1">
                      <a:lumMod val="75000"/>
                    </a:schemeClr>
                  </a:solidFill>
                  <a:latin typeface="Arial" charset="0"/>
                  <a:ea typeface="Arial" charset="0"/>
                  <a:cs typeface="Arial" charset="0"/>
                </a:rPr>
                <a:t>Continuous </a:t>
              </a:r>
              <a:br>
                <a:rPr lang="en-US" b="1" dirty="0" smtClean="0">
                  <a:solidFill>
                    <a:schemeClr val="accent1">
                      <a:lumMod val="75000"/>
                    </a:schemeClr>
                  </a:solidFill>
                  <a:latin typeface="Arial" charset="0"/>
                  <a:ea typeface="Arial" charset="0"/>
                  <a:cs typeface="Arial" charset="0"/>
                </a:rPr>
              </a:br>
              <a:r>
                <a:rPr lang="en-US" b="1" dirty="0" smtClean="0">
                  <a:solidFill>
                    <a:schemeClr val="accent1">
                      <a:lumMod val="75000"/>
                    </a:schemeClr>
                  </a:solidFill>
                  <a:latin typeface="Arial" charset="0"/>
                  <a:ea typeface="Arial" charset="0"/>
                  <a:cs typeface="Arial" charset="0"/>
                </a:rPr>
                <a:t>Delivery</a:t>
              </a:r>
              <a:endParaRPr lang="en-US" b="1" dirty="0">
                <a:solidFill>
                  <a:schemeClr val="accent1">
                    <a:lumMod val="75000"/>
                  </a:schemeClr>
                </a:solidFill>
                <a:latin typeface="Arial" charset="0"/>
                <a:ea typeface="Arial" charset="0"/>
                <a:cs typeface="Arial" charset="0"/>
              </a:endParaRPr>
            </a:p>
          </p:txBody>
        </p:sp>
      </p:grpSp>
    </p:spTree>
    <p:extLst>
      <p:ext uri="{BB962C8B-B14F-4D97-AF65-F5344CB8AC3E}">
        <p14:creationId xmlns:p14="http://schemas.microsoft.com/office/powerpoint/2010/main" val="125967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Devops</a:t>
            </a:r>
            <a:r>
              <a:rPr lang="nl-BE" dirty="0"/>
              <a:t>:</a:t>
            </a:r>
            <a:r>
              <a:rPr lang="nl-BE" dirty="0" smtClean="0"/>
              <a:t> </a:t>
            </a:r>
            <a:r>
              <a:rPr lang="nl-BE" dirty="0" err="1" smtClean="0"/>
              <a:t>enabler</a:t>
            </a:r>
            <a:r>
              <a:rPr lang="nl-BE" dirty="0" smtClean="0"/>
              <a:t> </a:t>
            </a:r>
            <a:r>
              <a:rPr lang="nl-BE" dirty="0" err="1" smtClean="0"/>
              <a:t>for</a:t>
            </a:r>
            <a:r>
              <a:rPr lang="nl-BE" dirty="0" smtClean="0"/>
              <a:t> </a:t>
            </a:r>
            <a:r>
              <a:rPr lang="nl-BE" dirty="0" err="1" smtClean="0"/>
              <a:t>Contineous</a:t>
            </a:r>
            <a:r>
              <a:rPr lang="nl-BE" dirty="0" smtClean="0"/>
              <a:t> Delivery</a:t>
            </a:r>
            <a:endParaRPr lang="en-US" dirty="0"/>
          </a:p>
        </p:txBody>
      </p:sp>
      <p:pic>
        <p:nvPicPr>
          <p:cNvPr id="7" name="Picture 6"/>
          <p:cNvPicPr>
            <a:picLocks noChangeAspect="1"/>
          </p:cNvPicPr>
          <p:nvPr/>
        </p:nvPicPr>
        <p:blipFill>
          <a:blip r:embed="rId3"/>
          <a:stretch>
            <a:fillRect/>
          </a:stretch>
        </p:blipFill>
        <p:spPr>
          <a:xfrm>
            <a:off x="457200" y="1169530"/>
            <a:ext cx="7696200" cy="3612020"/>
          </a:xfrm>
          <a:prstGeom prst="rect">
            <a:avLst/>
          </a:prstGeom>
        </p:spPr>
      </p:pic>
    </p:spTree>
    <p:extLst>
      <p:ext uri="{BB962C8B-B14F-4D97-AF65-F5344CB8AC3E}">
        <p14:creationId xmlns:p14="http://schemas.microsoft.com/office/powerpoint/2010/main" val="93909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icro Focus 2016 16x9 Presentation Template v4_ks[2]">
  <a:themeElements>
    <a:clrScheme name="Micro Focus 2016 Preso Palette">
      <a:dk1>
        <a:srgbClr val="212E35"/>
      </a:dk1>
      <a:lt1>
        <a:sysClr val="window" lastClr="FFFFFF"/>
      </a:lt1>
      <a:dk2>
        <a:srgbClr val="1C036F"/>
      </a:dk2>
      <a:lt2>
        <a:srgbClr val="6EF9F5"/>
      </a:lt2>
      <a:accent1>
        <a:srgbClr val="0078EF"/>
      </a:accent1>
      <a:accent2>
        <a:srgbClr val="28C3FF"/>
      </a:accent2>
      <a:accent3>
        <a:srgbClr val="3DDCCA"/>
      </a:accent3>
      <a:accent4>
        <a:srgbClr val="1FFBBA"/>
      </a:accent4>
      <a:accent5>
        <a:srgbClr val="56176C"/>
      </a:accent5>
      <a:accent6>
        <a:srgbClr val="DF287C"/>
      </a:accent6>
      <a:hlink>
        <a:srgbClr val="0080FF"/>
      </a:hlink>
      <a:folHlink>
        <a:srgbClr val="5EAE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icro Focus 2016 16x9 Presentation Template v4_ks.pptx" id="{8C1E0B26-344E-443A-9ABC-30F7C5522A30}" vid="{FC847468-E5C6-452B-ABD8-E9079BC37E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724517B7AB06045951371457F81FC20" ma:contentTypeVersion="1" ma:contentTypeDescription="Create a new document." ma:contentTypeScope="" ma:versionID="560d99ebf5751dcb3b07eb2cb960f073">
  <xsd:schema xmlns:xsd="http://www.w3.org/2001/XMLSchema" xmlns:xs="http://www.w3.org/2001/XMLSchema" xmlns:p="http://schemas.microsoft.com/office/2006/metadata/properties" xmlns:ns1="http://schemas.microsoft.com/sharepoint/v3" targetNamespace="http://schemas.microsoft.com/office/2006/metadata/properties" ma:root="true" ma:fieldsID="6f9746fe128b0ca74698fd9d7c13d39e"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6C0635-0877-40FE-B096-A23EB9EDAEA5}">
  <ds:schemaRefs>
    <ds:schemaRef ds:uri="http://purl.org/dc/elements/1.1/"/>
    <ds:schemaRef ds:uri="http://www.w3.org/XML/1998/namespace"/>
    <ds:schemaRef ds:uri="http://purl.org/dc/dcmitype/"/>
    <ds:schemaRef ds:uri="http://purl.org/dc/terms/"/>
    <ds:schemaRef ds:uri="http://schemas.microsoft.com/office/infopath/2007/PartnerControls"/>
    <ds:schemaRef ds:uri="http://schemas.microsoft.com/sharepoint/v3"/>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6607A059-68F0-453D-B128-529450B15B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B2E592-DED4-47FC-ABDB-64C379ADE7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 Focus 2016 16x9 Presentation Template v4_ks[2].potx</Template>
  <TotalTime>2298</TotalTime>
  <Words>1574</Words>
  <Application>Microsoft Office PowerPoint</Application>
  <PresentationFormat>On-screen Show (16:9)</PresentationFormat>
  <Paragraphs>257</Paragraphs>
  <Slides>27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MT Lt</vt:lpstr>
      <vt:lpstr>Calibri</vt:lpstr>
      <vt:lpstr>PT Sans</vt:lpstr>
      <vt:lpstr>Verdana</vt:lpstr>
      <vt:lpstr>ヒラギノ角ゴ Pro W3</vt:lpstr>
      <vt:lpstr>Micro Focus 2016 16x9 Presentation Template v4_ks[2]</vt:lpstr>
      <vt:lpstr>Devops Performance Testing</vt:lpstr>
      <vt:lpstr>Agenda</vt:lpstr>
      <vt:lpstr>Performance Testing Market Landscape</vt:lpstr>
      <vt:lpstr>An evolutionary journey resulting in great complexity</vt:lpstr>
      <vt:lpstr>Digital Transformation – massive budget shift</vt:lpstr>
      <vt:lpstr>Performance matters!</vt:lpstr>
      <vt:lpstr>Challenges on Performance Testing</vt:lpstr>
      <vt:lpstr>Development Teams need to</vt:lpstr>
      <vt:lpstr>Devops: enabler for Contineous Delivery</vt:lpstr>
      <vt:lpstr> Performance Testing for DevOps </vt:lpstr>
      <vt:lpstr>Performance Testing</vt:lpstr>
      <vt:lpstr>Performance Testing</vt:lpstr>
      <vt:lpstr>Performance Testing</vt:lpstr>
      <vt:lpstr>Performance Testing Technologies</vt:lpstr>
      <vt:lpstr>Performance Test Trendline</vt:lpstr>
      <vt:lpstr>Silk Performer Agent-less Server Resource Monitoring</vt:lpstr>
      <vt:lpstr>Leveraging continuous integration</vt:lpstr>
      <vt:lpstr>Leveraging continuous integration</vt:lpstr>
      <vt:lpstr>Customer stories</vt:lpstr>
      <vt:lpstr>Silk Performer  Customers</vt:lpstr>
      <vt:lpstr>Performance Testing @DUO by A journey from Agile to BusDevOps</vt:lpstr>
      <vt:lpstr>BusDevOps DUO</vt:lpstr>
      <vt:lpstr>Challenges for Perf Testers in BusDevOps</vt:lpstr>
      <vt:lpstr>Environments</vt:lpstr>
      <vt:lpstr>Performance Test Trendline</vt:lpstr>
      <vt:lpstr>PowerPoint Presentation</vt:lpstr>
      <vt:lpstr>PowerPoint Presentation</vt:lpstr>
    </vt:vector>
  </TitlesOfParts>
  <Company>Micro Focus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MF Corp Presentation Template 2016_16x9</dc:title>
  <dc:creator>Karlin</dc:creator>
  <dc:description>Micro Focus 2016 Presentation Template</dc:description>
  <cp:lastModifiedBy>Jan De Coster</cp:lastModifiedBy>
  <cp:revision>49</cp:revision>
  <cp:lastPrinted>2016-03-02T15:47:39Z</cp:lastPrinted>
  <dcterms:created xsi:type="dcterms:W3CDTF">2016-03-02T22:04:22Z</dcterms:created>
  <dcterms:modified xsi:type="dcterms:W3CDTF">2016-09-06T19:46:27Z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0x0101008724517B7AB06045951371457F81FC20</vt:lpwstr>
  </property>
</Properties>
</file>